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7194" r:id="rId4"/>
  </p:sldMasterIdLst>
  <p:notesMasterIdLst>
    <p:notesMasterId r:id="rId32"/>
  </p:notesMasterIdLst>
  <p:handoutMasterIdLst>
    <p:handoutMasterId r:id="rId33"/>
  </p:handoutMasterIdLst>
  <p:sldIdLst>
    <p:sldId id="2147470537" r:id="rId5"/>
    <p:sldId id="2145705610" r:id="rId6"/>
    <p:sldId id="2147470152" r:id="rId7"/>
    <p:sldId id="2146846483" r:id="rId8"/>
    <p:sldId id="10862" r:id="rId9"/>
    <p:sldId id="272" r:id="rId10"/>
    <p:sldId id="2134804617" r:id="rId11"/>
    <p:sldId id="2134805407" r:id="rId12"/>
    <p:sldId id="2134804630" r:id="rId13"/>
    <p:sldId id="2147470536" r:id="rId14"/>
    <p:sldId id="2147470534" r:id="rId15"/>
    <p:sldId id="2147470532" r:id="rId16"/>
    <p:sldId id="2147470535" r:id="rId17"/>
    <p:sldId id="2076138393" r:id="rId18"/>
    <p:sldId id="467" r:id="rId19"/>
    <p:sldId id="472" r:id="rId20"/>
    <p:sldId id="2134804611" r:id="rId21"/>
    <p:sldId id="2146846474" r:id="rId22"/>
    <p:sldId id="2147469877" r:id="rId23"/>
    <p:sldId id="2134804620" r:id="rId24"/>
    <p:sldId id="2134804621" r:id="rId25"/>
    <p:sldId id="2134804622" r:id="rId26"/>
    <p:sldId id="2134804623" r:id="rId27"/>
    <p:sldId id="2134804625" r:id="rId28"/>
    <p:sldId id="2134804632" r:id="rId29"/>
    <p:sldId id="2134804612" r:id="rId30"/>
    <p:sldId id="2134804615" r:id="rId31"/>
  </p:sldIdLst>
  <p:sldSz cx="12192000" cy="6858000"/>
  <p:notesSz cx="6858000" cy="1400175"/>
  <p:custDataLst>
    <p:tags r:id="rId34"/>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E55F56-0FD1-9A8E-2340-E888DF086D3C}" name="Ali Aksut" initials="AA" userId="S::alaksut@microsoft.com::28e45ce7-7962-4497-9ee8-dbbba34135b8" providerId="AD"/>
  <p188:author id="{63E63CC5-7E8C-1AD0-830E-782772018283}" name="Vignesh Balasubramanian" initials="VB" userId="S::vibalasu@microsoft.com::11f35e64-2bd6-417a-8231-e3a3cc5812d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03C6A"/>
    <a:srgbClr val="65ACDF"/>
    <a:srgbClr val="5AA4DC"/>
    <a:srgbClr val="4CB1FF"/>
    <a:srgbClr val="000000"/>
    <a:srgbClr val="D3D3D3"/>
    <a:srgbClr val="BDD7EE"/>
    <a:srgbClr val="3C3C4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A18954-80FA-4B1B-9C3A-0FEAACCF95F2}" v="1" dt="2022-06-24T15:01:01.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17" autoAdjust="0"/>
    <p:restoredTop sz="96720" autoAdjust="0"/>
  </p:normalViewPr>
  <p:slideViewPr>
    <p:cSldViewPr snapToGrid="0">
      <p:cViewPr varScale="1">
        <p:scale>
          <a:sx n="119" d="100"/>
          <a:sy n="119" d="100"/>
        </p:scale>
        <p:origin x="774"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rray Fife" userId="fb096b21-6dd8-43da-aa97-e306bff8658a" providerId="ADAL" clId="{E6A18954-80FA-4B1B-9C3A-0FEAACCF95F2}"/>
    <pc:docChg chg="delSld modSld sldOrd delSection modSection">
      <pc:chgData name="Murray Fife" userId="fb096b21-6dd8-43da-aa97-e306bff8658a" providerId="ADAL" clId="{E6A18954-80FA-4B1B-9C3A-0FEAACCF95F2}" dt="2022-06-24T15:02:02.518" v="36" actId="729"/>
      <pc:docMkLst>
        <pc:docMk/>
      </pc:docMkLst>
      <pc:sldChg chg="modSp modNotes">
        <pc:chgData name="Murray Fife" userId="fb096b21-6dd8-43da-aa97-e306bff8658a" providerId="ADAL" clId="{E6A18954-80FA-4B1B-9C3A-0FEAACCF95F2}" dt="2022-06-24T15:01:01.293" v="30"/>
        <pc:sldMkLst>
          <pc:docMk/>
          <pc:sldMk cId="2892566444" sldId="467"/>
        </pc:sldMkLst>
        <pc:spChg chg="mod">
          <ac:chgData name="Murray Fife" userId="fb096b21-6dd8-43da-aa97-e306bff8658a" providerId="ADAL" clId="{E6A18954-80FA-4B1B-9C3A-0FEAACCF95F2}" dt="2022-06-24T15:01:01.293" v="30"/>
          <ac:spMkLst>
            <pc:docMk/>
            <pc:sldMk cId="2892566444" sldId="467"/>
            <ac:spMk id="73" creationId="{85FC90A8-C8C2-47A6-BBC8-51CA264E09F3}"/>
          </ac:spMkLst>
        </pc:spChg>
      </pc:sldChg>
      <pc:sldChg chg="modSp">
        <pc:chgData name="Murray Fife" userId="fb096b21-6dd8-43da-aa97-e306bff8658a" providerId="ADAL" clId="{E6A18954-80FA-4B1B-9C3A-0FEAACCF95F2}" dt="2022-06-24T15:01:01.293" v="30"/>
        <pc:sldMkLst>
          <pc:docMk/>
          <pc:sldMk cId="3525178143" sldId="472"/>
        </pc:sldMkLst>
        <pc:spChg chg="mod">
          <ac:chgData name="Murray Fife" userId="fb096b21-6dd8-43da-aa97-e306bff8658a" providerId="ADAL" clId="{E6A18954-80FA-4B1B-9C3A-0FEAACCF95F2}" dt="2022-06-24T15:01:01.293" v="30"/>
          <ac:spMkLst>
            <pc:docMk/>
            <pc:sldMk cId="3525178143" sldId="472"/>
            <ac:spMk id="72" creationId="{A98041BF-C982-4459-B15C-F1DFA0EB6402}"/>
          </ac:spMkLst>
        </pc:spChg>
      </pc:sldChg>
      <pc:sldChg chg="del">
        <pc:chgData name="Murray Fife" userId="fb096b21-6dd8-43da-aa97-e306bff8658a" providerId="ADAL" clId="{E6A18954-80FA-4B1B-9C3A-0FEAACCF95F2}" dt="2022-06-24T15:00:20.280" v="4" actId="47"/>
        <pc:sldMkLst>
          <pc:docMk/>
          <pc:sldMk cId="1407715267" sldId="3766"/>
        </pc:sldMkLst>
      </pc:sldChg>
      <pc:sldChg chg="del">
        <pc:chgData name="Murray Fife" userId="fb096b21-6dd8-43da-aa97-e306bff8658a" providerId="ADAL" clId="{E6A18954-80FA-4B1B-9C3A-0FEAACCF95F2}" dt="2022-06-24T15:00:21.125" v="5" actId="47"/>
        <pc:sldMkLst>
          <pc:docMk/>
          <pc:sldMk cId="2385674090" sldId="3823"/>
        </pc:sldMkLst>
      </pc:sldChg>
      <pc:sldChg chg="del">
        <pc:chgData name="Murray Fife" userId="fb096b21-6dd8-43da-aa97-e306bff8658a" providerId="ADAL" clId="{E6A18954-80FA-4B1B-9C3A-0FEAACCF95F2}" dt="2022-06-24T15:00:22.238" v="6" actId="47"/>
        <pc:sldMkLst>
          <pc:docMk/>
          <pc:sldMk cId="3039386560" sldId="3824"/>
        </pc:sldMkLst>
      </pc:sldChg>
      <pc:sldChg chg="del">
        <pc:chgData name="Murray Fife" userId="fb096b21-6dd8-43da-aa97-e306bff8658a" providerId="ADAL" clId="{E6A18954-80FA-4B1B-9C3A-0FEAACCF95F2}" dt="2022-06-24T15:00:17.798" v="2" actId="47"/>
        <pc:sldMkLst>
          <pc:docMk/>
          <pc:sldMk cId="2167625623" sldId="10848"/>
        </pc:sldMkLst>
      </pc:sldChg>
      <pc:sldChg chg="modSp">
        <pc:chgData name="Murray Fife" userId="fb096b21-6dd8-43da-aa97-e306bff8658a" providerId="ADAL" clId="{E6A18954-80FA-4B1B-9C3A-0FEAACCF95F2}" dt="2022-06-24T15:01:01.293" v="30"/>
        <pc:sldMkLst>
          <pc:docMk/>
          <pc:sldMk cId="4023762992" sldId="2076138393"/>
        </pc:sldMkLst>
        <pc:spChg chg="mod">
          <ac:chgData name="Murray Fife" userId="fb096b21-6dd8-43da-aa97-e306bff8658a" providerId="ADAL" clId="{E6A18954-80FA-4B1B-9C3A-0FEAACCF95F2}" dt="2022-06-24T15:01:01.293" v="30"/>
          <ac:spMkLst>
            <pc:docMk/>
            <pc:sldMk cId="4023762992" sldId="2076138393"/>
            <ac:spMk id="91" creationId="{CCDD9820-0679-4DB7-9BAD-33E1A35FC2B7}"/>
          </ac:spMkLst>
        </pc:spChg>
      </pc:sldChg>
      <pc:sldChg chg="modSp">
        <pc:chgData name="Murray Fife" userId="fb096b21-6dd8-43da-aa97-e306bff8658a" providerId="ADAL" clId="{E6A18954-80FA-4B1B-9C3A-0FEAACCF95F2}" dt="2022-06-24T15:01:01.293" v="30"/>
        <pc:sldMkLst>
          <pc:docMk/>
          <pc:sldMk cId="3655840074" sldId="2134804611"/>
        </pc:sldMkLst>
        <pc:spChg chg="mod">
          <ac:chgData name="Murray Fife" userId="fb096b21-6dd8-43da-aa97-e306bff8658a" providerId="ADAL" clId="{E6A18954-80FA-4B1B-9C3A-0FEAACCF95F2}" dt="2022-06-24T15:01:01.293" v="30"/>
          <ac:spMkLst>
            <pc:docMk/>
            <pc:sldMk cId="3655840074" sldId="2134804611"/>
            <ac:spMk id="86" creationId="{87DCCA4B-0413-4BE7-8255-B64603DD9E0C}"/>
          </ac:spMkLst>
        </pc:spChg>
      </pc:sldChg>
      <pc:sldChg chg="mod modShow">
        <pc:chgData name="Murray Fife" userId="fb096b21-6dd8-43da-aa97-e306bff8658a" providerId="ADAL" clId="{E6A18954-80FA-4B1B-9C3A-0FEAACCF95F2}" dt="2022-06-24T15:01:38.453" v="34" actId="729"/>
        <pc:sldMkLst>
          <pc:docMk/>
          <pc:sldMk cId="3021946388" sldId="2134804612"/>
        </pc:sldMkLst>
      </pc:sldChg>
      <pc:sldChg chg="modSp">
        <pc:chgData name="Murray Fife" userId="fb096b21-6dd8-43da-aa97-e306bff8658a" providerId="ADAL" clId="{E6A18954-80FA-4B1B-9C3A-0FEAACCF95F2}" dt="2022-06-24T15:01:01.293" v="30"/>
        <pc:sldMkLst>
          <pc:docMk/>
          <pc:sldMk cId="4248326551" sldId="2134804615"/>
        </pc:sldMkLst>
        <pc:spChg chg="mod">
          <ac:chgData name="Murray Fife" userId="fb096b21-6dd8-43da-aa97-e306bff8658a" providerId="ADAL" clId="{E6A18954-80FA-4B1B-9C3A-0FEAACCF95F2}" dt="2022-06-24T15:01:01.293" v="30"/>
          <ac:spMkLst>
            <pc:docMk/>
            <pc:sldMk cId="4248326551" sldId="2134804615"/>
            <ac:spMk id="4" creationId="{505C0548-3A93-4A83-8417-24B04B356D68}"/>
          </ac:spMkLst>
        </pc:spChg>
        <pc:spChg chg="mod">
          <ac:chgData name="Murray Fife" userId="fb096b21-6dd8-43da-aa97-e306bff8658a" providerId="ADAL" clId="{E6A18954-80FA-4B1B-9C3A-0FEAACCF95F2}" dt="2022-06-24T15:01:01.293" v="30"/>
          <ac:spMkLst>
            <pc:docMk/>
            <pc:sldMk cId="4248326551" sldId="2134804615"/>
            <ac:spMk id="12" creationId="{126AEB5F-60E8-4E55-8B59-FCE174776B05}"/>
          </ac:spMkLst>
        </pc:spChg>
        <pc:spChg chg="mod">
          <ac:chgData name="Murray Fife" userId="fb096b21-6dd8-43da-aa97-e306bff8658a" providerId="ADAL" clId="{E6A18954-80FA-4B1B-9C3A-0FEAACCF95F2}" dt="2022-06-24T15:01:01.293" v="30"/>
          <ac:spMkLst>
            <pc:docMk/>
            <pc:sldMk cId="4248326551" sldId="2134804615"/>
            <ac:spMk id="20" creationId="{B8675134-C33A-459C-BB6A-93F2835F450C}"/>
          </ac:spMkLst>
        </pc:spChg>
        <pc:grpChg chg="mod">
          <ac:chgData name="Murray Fife" userId="fb096b21-6dd8-43da-aa97-e306bff8658a" providerId="ADAL" clId="{E6A18954-80FA-4B1B-9C3A-0FEAACCF95F2}" dt="2022-06-24T15:01:01.293" v="30"/>
          <ac:grpSpMkLst>
            <pc:docMk/>
            <pc:sldMk cId="4248326551" sldId="2134804615"/>
            <ac:grpSpMk id="8" creationId="{4A8F1BA2-DD55-46CE-B71C-2D88788663FA}"/>
          </ac:grpSpMkLst>
        </pc:grpChg>
        <pc:grpChg chg="mod">
          <ac:chgData name="Murray Fife" userId="fb096b21-6dd8-43da-aa97-e306bff8658a" providerId="ADAL" clId="{E6A18954-80FA-4B1B-9C3A-0FEAACCF95F2}" dt="2022-06-24T15:01:01.293" v="30"/>
          <ac:grpSpMkLst>
            <pc:docMk/>
            <pc:sldMk cId="4248326551" sldId="2134804615"/>
            <ac:grpSpMk id="9" creationId="{9D242652-41C7-48AA-B1B7-D90909717B69}"/>
          </ac:grpSpMkLst>
        </pc:grpChg>
      </pc:sldChg>
      <pc:sldChg chg="mod modShow">
        <pc:chgData name="Murray Fife" userId="fb096b21-6dd8-43da-aa97-e306bff8658a" providerId="ADAL" clId="{E6A18954-80FA-4B1B-9C3A-0FEAACCF95F2}" dt="2022-06-24T15:02:02.518" v="36" actId="729"/>
        <pc:sldMkLst>
          <pc:docMk/>
          <pc:sldMk cId="2652186607" sldId="2134804617"/>
        </pc:sldMkLst>
      </pc:sldChg>
      <pc:sldChg chg="ord">
        <pc:chgData name="Murray Fife" userId="fb096b21-6dd8-43da-aa97-e306bff8658a" providerId="ADAL" clId="{E6A18954-80FA-4B1B-9C3A-0FEAACCF95F2}" dt="2022-06-24T14:59:54.376" v="1"/>
        <pc:sldMkLst>
          <pc:docMk/>
          <pc:sldMk cId="1844636502" sldId="2134804621"/>
        </pc:sldMkLst>
      </pc:sldChg>
      <pc:sldChg chg="mod modShow modNotes">
        <pc:chgData name="Murray Fife" userId="fb096b21-6dd8-43da-aa97-e306bff8658a" providerId="ADAL" clId="{E6A18954-80FA-4B1B-9C3A-0FEAACCF95F2}" dt="2022-06-24T15:01:48.505" v="35" actId="729"/>
        <pc:sldMkLst>
          <pc:docMk/>
          <pc:sldMk cId="1743017054" sldId="2145705610"/>
        </pc:sldMkLst>
      </pc:sldChg>
      <pc:sldChg chg="modSp">
        <pc:chgData name="Murray Fife" userId="fb096b21-6dd8-43da-aa97-e306bff8658a" providerId="ADAL" clId="{E6A18954-80FA-4B1B-9C3A-0FEAACCF95F2}" dt="2022-06-24T15:01:01.293" v="30"/>
        <pc:sldMkLst>
          <pc:docMk/>
          <pc:sldMk cId="2498601446" sldId="2146846474"/>
        </pc:sldMkLst>
        <pc:spChg chg="mod">
          <ac:chgData name="Murray Fife" userId="fb096b21-6dd8-43da-aa97-e306bff8658a" providerId="ADAL" clId="{E6A18954-80FA-4B1B-9C3A-0FEAACCF95F2}" dt="2022-06-24T15:01:01.293" v="30"/>
          <ac:spMkLst>
            <pc:docMk/>
            <pc:sldMk cId="2498601446" sldId="2146846474"/>
            <ac:spMk id="86" creationId="{D976B3D4-288B-4535-81BE-1DCB0569813C}"/>
          </ac:spMkLst>
        </pc:spChg>
      </pc:sldChg>
      <pc:sldChg chg="modSp">
        <pc:chgData name="Murray Fife" userId="fb096b21-6dd8-43da-aa97-e306bff8658a" providerId="ADAL" clId="{E6A18954-80FA-4B1B-9C3A-0FEAACCF95F2}" dt="2022-06-24T15:01:01.293" v="30"/>
        <pc:sldMkLst>
          <pc:docMk/>
          <pc:sldMk cId="875345564" sldId="2146846483"/>
        </pc:sldMkLst>
        <pc:spChg chg="mod">
          <ac:chgData name="Murray Fife" userId="fb096b21-6dd8-43da-aa97-e306bff8658a" providerId="ADAL" clId="{E6A18954-80FA-4B1B-9C3A-0FEAACCF95F2}" dt="2022-06-24T15:01:01.293" v="30"/>
          <ac:spMkLst>
            <pc:docMk/>
            <pc:sldMk cId="875345564" sldId="2146846483"/>
            <ac:spMk id="5" creationId="{B6886DDF-492A-4898-BEA1-A26FC9F98C2E}"/>
          </ac:spMkLst>
        </pc:spChg>
      </pc:sldChg>
      <pc:sldChg chg="modSp mod modShow">
        <pc:chgData name="Murray Fife" userId="fb096b21-6dd8-43da-aa97-e306bff8658a" providerId="ADAL" clId="{E6A18954-80FA-4B1B-9C3A-0FEAACCF95F2}" dt="2022-06-24T15:01:34.775" v="33" actId="729"/>
        <pc:sldMkLst>
          <pc:docMk/>
          <pc:sldMk cId="3153180218" sldId="2147469877"/>
        </pc:sldMkLst>
        <pc:spChg chg="mod">
          <ac:chgData name="Murray Fife" userId="fb096b21-6dd8-43da-aa97-e306bff8658a" providerId="ADAL" clId="{E6A18954-80FA-4B1B-9C3A-0FEAACCF95F2}" dt="2022-06-24T15:01:01.293" v="30"/>
          <ac:spMkLst>
            <pc:docMk/>
            <pc:sldMk cId="3153180218" sldId="2147469877"/>
            <ac:spMk id="74" creationId="{42F0D7D9-1EEB-4074-A5FE-316FFA1D5EA8}"/>
          </ac:spMkLst>
        </pc:spChg>
      </pc:sldChg>
      <pc:sldChg chg="mod modShow">
        <pc:chgData name="Murray Fife" userId="fb096b21-6dd8-43da-aa97-e306bff8658a" providerId="ADAL" clId="{E6A18954-80FA-4B1B-9C3A-0FEAACCF95F2}" dt="2022-06-24T15:01:48.505" v="35" actId="729"/>
        <pc:sldMkLst>
          <pc:docMk/>
          <pc:sldMk cId="299481643" sldId="2147470152"/>
        </pc:sldMkLst>
      </pc:sldChg>
      <pc:sldChg chg="del">
        <pc:chgData name="Murray Fife" userId="fb096b21-6dd8-43da-aa97-e306bff8658a" providerId="ADAL" clId="{E6A18954-80FA-4B1B-9C3A-0FEAACCF95F2}" dt="2022-06-24T15:00:19.273" v="3" actId="47"/>
        <pc:sldMkLst>
          <pc:docMk/>
          <pc:sldMk cId="3910290764" sldId="2147470507"/>
        </pc:sldMkLst>
      </pc:sldChg>
      <pc:sldChg chg="modSp">
        <pc:chgData name="Murray Fife" userId="fb096b21-6dd8-43da-aa97-e306bff8658a" providerId="ADAL" clId="{E6A18954-80FA-4B1B-9C3A-0FEAACCF95F2}" dt="2022-06-24T15:01:01.293" v="30"/>
        <pc:sldMkLst>
          <pc:docMk/>
          <pc:sldMk cId="3290795898" sldId="2147470532"/>
        </pc:sldMkLst>
        <pc:spChg chg="mod">
          <ac:chgData name="Murray Fife" userId="fb096b21-6dd8-43da-aa97-e306bff8658a" providerId="ADAL" clId="{E6A18954-80FA-4B1B-9C3A-0FEAACCF95F2}" dt="2022-06-24T15:01:01.293" v="30"/>
          <ac:spMkLst>
            <pc:docMk/>
            <pc:sldMk cId="3290795898" sldId="2147470532"/>
            <ac:spMk id="270" creationId="{BDE93E5E-DD0D-4763-98A6-162A451F8E67}"/>
          </ac:spMkLst>
        </pc:spChg>
      </pc:sldChg>
      <pc:sldChg chg="modSp">
        <pc:chgData name="Murray Fife" userId="fb096b21-6dd8-43da-aa97-e306bff8658a" providerId="ADAL" clId="{E6A18954-80FA-4B1B-9C3A-0FEAACCF95F2}" dt="2022-06-24T15:01:01.293" v="30"/>
        <pc:sldMkLst>
          <pc:docMk/>
          <pc:sldMk cId="1398596285" sldId="2147470534"/>
        </pc:sldMkLst>
        <pc:spChg chg="mod">
          <ac:chgData name="Murray Fife" userId="fb096b21-6dd8-43da-aa97-e306bff8658a" providerId="ADAL" clId="{E6A18954-80FA-4B1B-9C3A-0FEAACCF95F2}" dt="2022-06-24T15:01:01.293" v="30"/>
          <ac:spMkLst>
            <pc:docMk/>
            <pc:sldMk cId="1398596285" sldId="2147470534"/>
            <ac:spMk id="570" creationId="{0E7F3C9F-A815-474F-8FFB-42598F995886}"/>
          </ac:spMkLst>
        </pc:spChg>
      </pc:sldChg>
      <pc:sldChg chg="modSp">
        <pc:chgData name="Murray Fife" userId="fb096b21-6dd8-43da-aa97-e306bff8658a" providerId="ADAL" clId="{E6A18954-80FA-4B1B-9C3A-0FEAACCF95F2}" dt="2022-06-24T15:01:01.293" v="30"/>
        <pc:sldMkLst>
          <pc:docMk/>
          <pc:sldMk cId="3433618032" sldId="2147470535"/>
        </pc:sldMkLst>
        <pc:spChg chg="mod">
          <ac:chgData name="Murray Fife" userId="fb096b21-6dd8-43da-aa97-e306bff8658a" providerId="ADAL" clId="{E6A18954-80FA-4B1B-9C3A-0FEAACCF95F2}" dt="2022-06-24T15:01:01.293" v="30"/>
          <ac:spMkLst>
            <pc:docMk/>
            <pc:sldMk cId="3433618032" sldId="2147470535"/>
            <ac:spMk id="270" creationId="{02DF6EB4-F6DF-4D29-A401-997E9857BBAB}"/>
          </ac:spMkLst>
        </pc:spChg>
      </pc:sldChg>
      <pc:sldChg chg="modSp mod">
        <pc:chgData name="Murray Fife" userId="fb096b21-6dd8-43da-aa97-e306bff8658a" providerId="ADAL" clId="{E6A18954-80FA-4B1B-9C3A-0FEAACCF95F2}" dt="2022-06-24T15:00:40.331" v="29" actId="20577"/>
        <pc:sldMkLst>
          <pc:docMk/>
          <pc:sldMk cId="1880337167" sldId="2147470536"/>
        </pc:sldMkLst>
        <pc:spChg chg="mod">
          <ac:chgData name="Murray Fife" userId="fb096b21-6dd8-43da-aa97-e306bff8658a" providerId="ADAL" clId="{E6A18954-80FA-4B1B-9C3A-0FEAACCF95F2}" dt="2022-06-24T15:00:40.331" v="29" actId="20577"/>
          <ac:spMkLst>
            <pc:docMk/>
            <pc:sldMk cId="1880337167" sldId="2147470536"/>
            <ac:spMk id="270" creationId="{BDE93E5E-DD0D-4763-98A6-162A451F8E67}"/>
          </ac:spMkLst>
        </pc:spChg>
      </pc:sldChg>
      <pc:sldChg chg="modSp modNotes">
        <pc:chgData name="Murray Fife" userId="fb096b21-6dd8-43da-aa97-e306bff8658a" providerId="ADAL" clId="{E6A18954-80FA-4B1B-9C3A-0FEAACCF95F2}" dt="2022-06-24T15:01:01.293" v="30"/>
        <pc:sldMkLst>
          <pc:docMk/>
          <pc:sldMk cId="1241793421" sldId="2147470537"/>
        </pc:sldMkLst>
        <pc:spChg chg="mod">
          <ac:chgData name="Murray Fife" userId="fb096b21-6dd8-43da-aa97-e306bff8658a" providerId="ADAL" clId="{E6A18954-80FA-4B1B-9C3A-0FEAACCF95F2}" dt="2022-06-24T15:01:01.293" v="30"/>
          <ac:spMkLst>
            <pc:docMk/>
            <pc:sldMk cId="1241793421" sldId="2147470537"/>
            <ac:spMk id="4" creationId="{91E1388E-A56A-4206-914E-EF0361A049FD}"/>
          </ac:spMkLst>
        </pc:spChg>
      </pc:sldChg>
      <pc:sldChg chg="del">
        <pc:chgData name="Murray Fife" userId="fb096b21-6dd8-43da-aa97-e306bff8658a" providerId="ADAL" clId="{E6A18954-80FA-4B1B-9C3A-0FEAACCF95F2}" dt="2022-06-24T15:01:25.303" v="31" actId="47"/>
        <pc:sldMkLst>
          <pc:docMk/>
          <pc:sldMk cId="1501924433" sldId="214747053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6350">
              <a:solidFill>
                <a:schemeClr val="bg1"/>
              </a:solidFill>
            </a:ln>
            <a:effectLst>
              <a:outerShdw blurRad="50800" dist="38100" dir="2700000" algn="tl" rotWithShape="0">
                <a:prstClr val="black">
                  <a:alpha val="20298"/>
                </a:prstClr>
              </a:outerShdw>
            </a:effectLst>
          </c:spPr>
          <c:dPt>
            <c:idx val="0"/>
            <c:bubble3D val="0"/>
            <c:spPr>
              <a:solidFill>
                <a:srgbClr val="50E6FF"/>
              </a:solidFill>
              <a:ln w="6350">
                <a:solidFill>
                  <a:schemeClr val="bg1"/>
                </a:solidFill>
              </a:ln>
              <a:effectLst>
                <a:outerShdw blurRad="50800" dist="38100" dir="2700000" algn="tl" rotWithShape="0">
                  <a:prstClr val="black">
                    <a:alpha val="20298"/>
                  </a:prstClr>
                </a:outerShdw>
              </a:effectLst>
            </c:spPr>
            <c:extLst>
              <c:ext xmlns:c16="http://schemas.microsoft.com/office/drawing/2014/chart" uri="{C3380CC4-5D6E-409C-BE32-E72D297353CC}">
                <c16:uniqueId val="{00000002-80ED-4542-9935-604296841787}"/>
              </c:ext>
            </c:extLst>
          </c:dPt>
          <c:dPt>
            <c:idx val="1"/>
            <c:bubble3D val="0"/>
            <c:spPr>
              <a:solidFill>
                <a:schemeClr val="bg1">
                  <a:lumMod val="75000"/>
                </a:schemeClr>
              </a:solidFill>
              <a:ln w="6350">
                <a:solidFill>
                  <a:schemeClr val="bg1"/>
                </a:solidFill>
              </a:ln>
              <a:effectLst>
                <a:outerShdw blurRad="50800" dist="38100" dir="2700000" algn="tl" rotWithShape="0">
                  <a:prstClr val="black">
                    <a:alpha val="20298"/>
                  </a:prstClr>
                </a:outerShdw>
              </a:effectLst>
            </c:spPr>
            <c:extLst>
              <c:ext xmlns:c16="http://schemas.microsoft.com/office/drawing/2014/chart" uri="{C3380CC4-5D6E-409C-BE32-E72D297353CC}">
                <c16:uniqueId val="{00000003-80ED-4542-9935-604296841787}"/>
              </c:ext>
            </c:extLst>
          </c:dPt>
          <c:cat>
            <c:strRef>
              <c:f>Sheet1!$A$2:$A$3</c:f>
              <c:strCache>
                <c:ptCount val="2"/>
                <c:pt idx="0">
                  <c:v>Stat</c:v>
                </c:pt>
                <c:pt idx="1">
                  <c:v>Whole</c:v>
                </c:pt>
              </c:strCache>
            </c:strRef>
          </c:cat>
          <c:val>
            <c:numRef>
              <c:f>Sheet1!$B$2:$B$3</c:f>
              <c:numCache>
                <c:formatCode>General</c:formatCode>
                <c:ptCount val="2"/>
                <c:pt idx="0">
                  <c:v>0.4</c:v>
                </c:pt>
                <c:pt idx="1">
                  <c:v>0.6</c:v>
                </c:pt>
              </c:numCache>
            </c:numRef>
          </c:val>
          <c:extLst>
            <c:ext xmlns:c16="http://schemas.microsoft.com/office/drawing/2014/chart" uri="{C3380CC4-5D6E-409C-BE32-E72D297353CC}">
              <c16:uniqueId val="{00000000-80ED-4542-9935-60429684178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6350">
              <a:solidFill>
                <a:schemeClr val="bg1"/>
              </a:solidFill>
            </a:ln>
            <a:effectLst>
              <a:outerShdw blurRad="50800" dist="38100" dir="2700000" algn="tl" rotWithShape="0">
                <a:prstClr val="black">
                  <a:alpha val="20298"/>
                </a:prstClr>
              </a:outerShdw>
            </a:effectLst>
          </c:spPr>
          <c:dPt>
            <c:idx val="0"/>
            <c:bubble3D val="0"/>
            <c:spPr>
              <a:solidFill>
                <a:srgbClr val="50E6FF"/>
              </a:solidFill>
              <a:ln w="6350">
                <a:solidFill>
                  <a:schemeClr val="bg1"/>
                </a:solidFill>
              </a:ln>
              <a:effectLst>
                <a:outerShdw blurRad="50800" dist="38100" dir="2700000" algn="tl" rotWithShape="0">
                  <a:prstClr val="black">
                    <a:alpha val="20298"/>
                  </a:prstClr>
                </a:outerShdw>
              </a:effectLst>
            </c:spPr>
            <c:extLst>
              <c:ext xmlns:c16="http://schemas.microsoft.com/office/drawing/2014/chart" uri="{C3380CC4-5D6E-409C-BE32-E72D297353CC}">
                <c16:uniqueId val="{00000002-80ED-4542-9935-604296841787}"/>
              </c:ext>
            </c:extLst>
          </c:dPt>
          <c:dPt>
            <c:idx val="1"/>
            <c:bubble3D val="0"/>
            <c:spPr>
              <a:solidFill>
                <a:schemeClr val="bg1">
                  <a:lumMod val="75000"/>
                </a:schemeClr>
              </a:solidFill>
              <a:ln w="6350">
                <a:solidFill>
                  <a:schemeClr val="bg1"/>
                </a:solidFill>
              </a:ln>
              <a:effectLst>
                <a:outerShdw blurRad="50800" dist="38100" dir="2700000" algn="tl" rotWithShape="0">
                  <a:prstClr val="black">
                    <a:alpha val="20298"/>
                  </a:prstClr>
                </a:outerShdw>
              </a:effectLst>
            </c:spPr>
            <c:extLst>
              <c:ext xmlns:c16="http://schemas.microsoft.com/office/drawing/2014/chart" uri="{C3380CC4-5D6E-409C-BE32-E72D297353CC}">
                <c16:uniqueId val="{00000003-80ED-4542-9935-604296841787}"/>
              </c:ext>
            </c:extLst>
          </c:dPt>
          <c:cat>
            <c:strRef>
              <c:f>Sheet1!$A$2:$A$3</c:f>
              <c:strCache>
                <c:ptCount val="2"/>
                <c:pt idx="0">
                  <c:v>Stat</c:v>
                </c:pt>
                <c:pt idx="1">
                  <c:v>Whole</c:v>
                </c:pt>
              </c:strCache>
            </c:strRef>
          </c:cat>
          <c:val>
            <c:numRef>
              <c:f>Sheet1!$B$2:$B$3</c:f>
              <c:numCache>
                <c:formatCode>General</c:formatCode>
                <c:ptCount val="2"/>
                <c:pt idx="0">
                  <c:v>40</c:v>
                </c:pt>
                <c:pt idx="1">
                  <c:v>60</c:v>
                </c:pt>
              </c:numCache>
            </c:numRef>
          </c:val>
          <c:extLst>
            <c:ext xmlns:c16="http://schemas.microsoft.com/office/drawing/2014/chart" uri="{C3380CC4-5D6E-409C-BE32-E72D297353CC}">
              <c16:uniqueId val="{00000000-80ED-4542-9935-60429684178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50E6FF"/>
            </a:solidFill>
            <a:ln>
              <a:noFill/>
            </a:ln>
            <a:effectLst/>
          </c:spPr>
          <c:invertIfNegative val="0"/>
          <c:dPt>
            <c:idx val="0"/>
            <c:invertIfNegative val="0"/>
            <c:bubble3D val="0"/>
            <c:spPr>
              <a:solidFill>
                <a:srgbClr val="50E6FF"/>
              </a:solidFill>
              <a:ln>
                <a:noFill/>
              </a:ln>
              <a:effectLst>
                <a:outerShdw blurRad="50800" dist="38100" dir="2700000" algn="tl" rotWithShape="0">
                  <a:prstClr val="black">
                    <a:alpha val="20267"/>
                  </a:prstClr>
                </a:outerShdw>
              </a:effectLst>
            </c:spPr>
            <c:extLst>
              <c:ext xmlns:c16="http://schemas.microsoft.com/office/drawing/2014/chart" uri="{C3380CC4-5D6E-409C-BE32-E72D297353CC}">
                <c16:uniqueId val="{00000001-4D9A-4146-B82A-74C4873FBFE0}"/>
              </c:ext>
            </c:extLst>
          </c:dPt>
          <c:dPt>
            <c:idx val="1"/>
            <c:invertIfNegative val="0"/>
            <c:bubble3D val="0"/>
            <c:spPr>
              <a:solidFill>
                <a:srgbClr val="50E6FF"/>
              </a:solidFill>
              <a:ln>
                <a:noFill/>
              </a:ln>
              <a:effectLst>
                <a:outerShdw blurRad="50800" dist="38100" dir="2700000" algn="tl" rotWithShape="0">
                  <a:prstClr val="black">
                    <a:alpha val="19942"/>
                  </a:prstClr>
                </a:outerShdw>
              </a:effectLst>
            </c:spPr>
            <c:extLst>
              <c:ext xmlns:c16="http://schemas.microsoft.com/office/drawing/2014/chart" uri="{C3380CC4-5D6E-409C-BE32-E72D297353CC}">
                <c16:uniqueId val="{00000003-4D9A-4146-B82A-74C4873FBFE0}"/>
              </c:ext>
            </c:extLst>
          </c:dPt>
          <c:cat>
            <c:strRef>
              <c:f>Sheet1!$A$2:$A$3</c:f>
              <c:strCache>
                <c:ptCount val="2"/>
                <c:pt idx="0">
                  <c:v>2021</c:v>
                </c:pt>
                <c:pt idx="1">
                  <c:v>2023 Projected</c:v>
                </c:pt>
              </c:strCache>
            </c:strRef>
          </c:cat>
          <c:val>
            <c:numRef>
              <c:f>Sheet1!$B$2:$B$3</c:f>
              <c:numCache>
                <c:formatCode>0%</c:formatCode>
                <c:ptCount val="2"/>
                <c:pt idx="0">
                  <c:v>2.5000000000000001E-3</c:v>
                </c:pt>
                <c:pt idx="1">
                  <c:v>0.2</c:v>
                </c:pt>
              </c:numCache>
            </c:numRef>
          </c:val>
          <c:extLst>
            <c:ext xmlns:c16="http://schemas.microsoft.com/office/drawing/2014/chart" uri="{C3380CC4-5D6E-409C-BE32-E72D297353CC}">
              <c16:uniqueId val="{00000004-4D9A-4146-B82A-74C4873FBFE0}"/>
            </c:ext>
          </c:extLst>
        </c:ser>
        <c:dLbls>
          <c:showLegendKey val="0"/>
          <c:showVal val="0"/>
          <c:showCatName val="0"/>
          <c:showSerName val="0"/>
          <c:showPercent val="0"/>
          <c:showBubbleSize val="0"/>
        </c:dLbls>
        <c:gapWidth val="26"/>
        <c:overlap val="-27"/>
        <c:axId val="70230671"/>
        <c:axId val="1379048928"/>
      </c:barChart>
      <c:catAx>
        <c:axId val="702306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379048928"/>
        <c:crosses val="autoZero"/>
        <c:auto val="1"/>
        <c:lblAlgn val="ctr"/>
        <c:lblOffset val="100"/>
        <c:noMultiLvlLbl val="0"/>
      </c:catAx>
      <c:valAx>
        <c:axId val="1379048928"/>
        <c:scaling>
          <c:orientation val="minMax"/>
          <c:max val="0.2"/>
        </c:scaling>
        <c:delete val="0"/>
        <c:axPos val="l"/>
        <c:majorGridlines>
          <c:spPr>
            <a:ln w="9525" cap="flat" cmpd="sng" algn="ctr">
              <a:solidFill>
                <a:schemeClr val="bg1">
                  <a:lumMod val="7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02306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6350">
              <a:solidFill>
                <a:schemeClr val="bg1"/>
              </a:solidFill>
            </a:ln>
            <a:effectLst>
              <a:outerShdw blurRad="50800" dist="38100" dir="2700000" algn="tl" rotWithShape="0">
                <a:prstClr val="black">
                  <a:alpha val="20298"/>
                </a:prstClr>
              </a:outerShdw>
            </a:effectLst>
          </c:spPr>
          <c:dPt>
            <c:idx val="0"/>
            <c:bubble3D val="0"/>
            <c:spPr>
              <a:solidFill>
                <a:srgbClr val="50E6FF"/>
              </a:solidFill>
              <a:ln w="6350">
                <a:solidFill>
                  <a:schemeClr val="bg1"/>
                </a:solidFill>
              </a:ln>
              <a:effectLst>
                <a:outerShdw blurRad="50800" dist="38100" dir="2700000" algn="tl" rotWithShape="0">
                  <a:prstClr val="black">
                    <a:alpha val="20298"/>
                  </a:prstClr>
                </a:outerShdw>
              </a:effectLst>
            </c:spPr>
            <c:extLst>
              <c:ext xmlns:c16="http://schemas.microsoft.com/office/drawing/2014/chart" uri="{C3380CC4-5D6E-409C-BE32-E72D297353CC}">
                <c16:uniqueId val="{00000001-BDE5-43BE-95D9-62D32BD56EFE}"/>
              </c:ext>
            </c:extLst>
          </c:dPt>
          <c:dPt>
            <c:idx val="1"/>
            <c:bubble3D val="0"/>
            <c:spPr>
              <a:solidFill>
                <a:schemeClr val="bg1">
                  <a:lumMod val="75000"/>
                </a:schemeClr>
              </a:solidFill>
              <a:ln w="6350">
                <a:solidFill>
                  <a:schemeClr val="bg1"/>
                </a:solidFill>
              </a:ln>
              <a:effectLst>
                <a:outerShdw blurRad="50800" dist="38100" dir="2700000" algn="tl" rotWithShape="0">
                  <a:prstClr val="black">
                    <a:alpha val="20298"/>
                  </a:prstClr>
                </a:outerShdw>
              </a:effectLst>
            </c:spPr>
            <c:extLst>
              <c:ext xmlns:c16="http://schemas.microsoft.com/office/drawing/2014/chart" uri="{C3380CC4-5D6E-409C-BE32-E72D297353CC}">
                <c16:uniqueId val="{00000003-BDE5-43BE-95D9-62D32BD56EFE}"/>
              </c:ext>
            </c:extLst>
          </c:dPt>
          <c:cat>
            <c:strRef>
              <c:f>Sheet1!$A$2:$A$3</c:f>
              <c:strCache>
                <c:ptCount val="2"/>
                <c:pt idx="0">
                  <c:v>Stat</c:v>
                </c:pt>
                <c:pt idx="1">
                  <c:v>Whole</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BDE5-43BE-95D9-62D32BD56EFE}"/>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6/24/2022 10:59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6/24/2022 10:58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dynamics365/supply-chain/asset-management/preventive-and-reactive-maintenance/maintenance-plans"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docs.microsoft.com/en-us/dynamics365/supply-chain/asset-management/preventive-and-reactive-maintenance/maintenance-rounds" TargetMode="External"/><Relationship Id="rId4" Type="http://schemas.openxmlformats.org/officeDocument/2006/relationships/hyperlink" Target="https://docs.microsoft.com/en-us/dynamics365/supply-chain/asset-management/preventive-and-reactive-maintenance/schedule-maintenance-plan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dynamics365/supply-chain/asset-management/setup-for-work-orders/work-order-types"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microsoft.com/en-us/dynamics365/supply-chain/asset-management/setup-for-work-orders/work-order-project-setu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today’s manufacturing roundtable focused on maximizing asset uptime through Enterprise Field Asset Maintenance. My name is Mike Peterson and I’ll be your host today.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6/24/2022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689949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base" latinLnBrk="0" hangingPunct="1">
              <a:lnSpc>
                <a:spcPct val="100000"/>
              </a:lnSpc>
              <a:spcBef>
                <a:spcPts val="0"/>
              </a:spcBef>
              <a:spcAft>
                <a:spcPts val="0"/>
              </a:spcAft>
              <a:buClrTx/>
              <a:buSzTx/>
              <a:buFontTx/>
              <a:buNone/>
              <a:tabLst/>
              <a:defRPr/>
            </a:pPr>
            <a:endParaRPr lang="en-US" sz="1100">
              <a:solidFill>
                <a:schemeClr val="tx1"/>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1811A6-0D8B-44C2-ACE8-7F9DD04F36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95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Header Placeholder 3"/>
          <p:cNvSpPr>
            <a:spLocks noGrp="1"/>
          </p:cNvSpPr>
          <p:nvPr>
            <p:ph type="hdr" sz="quarter" idx="10"/>
          </p:nvPr>
        </p:nvSpPr>
        <p:spPr/>
        <p:txBody>
          <a:bodyPr/>
          <a:lstStyle/>
          <a:p>
            <a:pPr marL="0" marR="0" lvl="0" indent="0" algn="l" defTabSz="9393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5332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63" rtl="0" eaLnBrk="1" fontAlgn="auto" latinLnBrk="0" hangingPunct="1">
              <a:lnSpc>
                <a:spcPct val="100000"/>
              </a:lnSpc>
              <a:spcBef>
                <a:spcPts val="0"/>
              </a:spcBef>
              <a:spcAft>
                <a:spcPts val="0"/>
              </a:spcAft>
              <a:buClrTx/>
              <a:buSzTx/>
              <a:buFontTx/>
              <a:buNone/>
              <a:tabLst/>
              <a:defRPr/>
            </a:pPr>
            <a:fld id="{1F485557-6C23-41AE-A073-F6ED763020C1}"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9363" rtl="0" eaLnBrk="1" fontAlgn="auto" latinLnBrk="0" hangingPunct="1">
                <a:lnSpc>
                  <a:spcPct val="100000"/>
                </a:lnSpc>
                <a:spcBef>
                  <a:spcPts val="0"/>
                </a:spcBef>
                <a:spcAft>
                  <a:spcPts val="0"/>
                </a:spcAft>
                <a:buClrTx/>
                <a:buSzTx/>
                <a:buFontTx/>
                <a:buNone/>
                <a:tabLst/>
                <a:defRPr/>
              </a:pPr>
              <a:t>6/24/2022 10:58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9363"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6214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One of the key tenets of Enterprise Field Asset Maintenance is that not all activity can be (neither should be) preventative or predictive. The key is how do we empower the front-line workers across the digital hotspots to minimize the down-time of equipment and achieve best-in-class MTTR (mean time to repair) metrics. Bots, IoT, Mobility and Augmented Reality technologies play a major role in this journey. For instance, a maintenance request can be initiated by a QC (Quality Control) specialist using Teams and a Maintenance Chat-bot, when she discovers an anomaly in an equipment while performing her day-to-day tasks. This will not require her to know anything about how to do this or filing a paperwork and taking o the engineering office, enabling the Maintenance Team to have immediate visibility of a potential issue to triage.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739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When applicable using a preventative maintenance policy ensures a catastrophic failure never to occur. This requires performing inspections and preventative tasks based on a periodic or equipment counter driven schedule. Further cost savings can be recognized when assets can be monitored remotely via IoT Intelligence that will eliminate the need for sending technicians to check the counters or bringing down equipment at unnecessary intervals. Additionally by capturing the maintenance and condition data, analyst can review trend across quality, production and maintenance to optimize the maintenance plans.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238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Ultimately intelligent and adaptive Machine Learning Models can be integrated into the overall system, that can predict potential failures based on the telemetry coming from sensors via IoT intelligence.</a:t>
            </a:r>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936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Ultimately intelligent and adaptive Machine Learning Models can be integrated into the overall system, that can predict potential failures based on the telemetry coming from sensors via IoT intelligence.</a:t>
            </a:r>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200" b="0" i="0" u="none" strike="noStrike" kern="1200" cap="none" spc="0" normalizeH="0" baseline="0" noProof="0" smtClean="0">
                <a:ln>
                  <a:noFill/>
                </a:ln>
                <a:solidFill>
                  <a:srgbClr val="50505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50505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6883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kern="1200">
                <a:effectLst/>
                <a:latin typeface="Segoe UI"/>
                <a:ea typeface="Calibri" panose="020F0502020204030204" pitchFamily="34" charset="0"/>
                <a:cs typeface="Segoe UI"/>
              </a:rPr>
              <a:t>Slide title</a:t>
            </a:r>
            <a:r>
              <a:rPr lang="en-US" sz="1200" kern="1200">
                <a:effectLst/>
                <a:latin typeface="Segoe UI"/>
                <a:ea typeface="Calibri" panose="020F0502020204030204" pitchFamily="34" charset="0"/>
                <a:cs typeface="Segoe UI"/>
              </a:rPr>
              <a:t>: </a:t>
            </a:r>
            <a:r>
              <a:rPr lang="en-US" sz="1100">
                <a:solidFill>
                  <a:srgbClr val="D49DFF"/>
                </a:solidFill>
              </a:rPr>
              <a:t>Maximize asset uptime and efficiency</a:t>
            </a:r>
            <a:r>
              <a:rPr lang="en-US" sz="1200" kern="1200">
                <a:effectLst/>
                <a:latin typeface="Segoe UI" panose="020B0502040204020203"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b="1" kern="1200">
                <a:effectLst/>
                <a:latin typeface="Segoe UI" panose="020B0502040204020203" pitchFamily="34" charset="0"/>
                <a:ea typeface="Calibri" panose="020F0502020204030204" pitchFamily="34" charset="0"/>
                <a:cs typeface="Times New Roman" panose="02020603050405020304" pitchFamily="18" charset="0"/>
              </a:rPr>
              <a:t>Slide purpose</a:t>
            </a:r>
            <a:r>
              <a:rPr lang="en-US" sz="1200" kern="1200">
                <a:effectLst/>
                <a:latin typeface="Segoe UI" panose="020B0502040204020203" pitchFamily="34" charset="0"/>
                <a:ea typeface="Calibri" panose="020F0502020204030204" pitchFamily="34" charset="0"/>
                <a:cs typeface="Times New Roman" panose="02020603050405020304" pitchFamily="18" charset="0"/>
              </a:rPr>
              <a:t>: This slide introduces the third conversation pillar of this sales play and tees up the relevant use cases.</a:t>
            </a:r>
          </a:p>
          <a:p>
            <a:pPr marL="0" marR="0">
              <a:lnSpc>
                <a:spcPct val="107000"/>
              </a:lnSpc>
              <a:spcBef>
                <a:spcPts val="0"/>
              </a:spcBef>
              <a:spcAft>
                <a:spcPts val="0"/>
              </a:spcAft>
            </a:pPr>
            <a:r>
              <a:rPr lang="en-US" sz="1200" kern="1200">
                <a:effectLst/>
                <a:latin typeface="Segoe UI" panose="020B0502040204020203"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tabLst>
                <a:tab pos="1143000" algn="l"/>
              </a:tabLst>
            </a:pPr>
            <a:r>
              <a:rPr lang="en-US" sz="1200" b="1" kern="1200">
                <a:effectLst/>
                <a:latin typeface="Segoe UI" panose="020B0502040204020203" pitchFamily="34" charset="0"/>
                <a:ea typeface="Calibri" panose="020F0502020204030204" pitchFamily="34" charset="0"/>
                <a:cs typeface="Times New Roman" panose="02020603050405020304" pitchFamily="18" charset="0"/>
              </a:rPr>
              <a:t>Key points</a:t>
            </a:r>
            <a:r>
              <a:rPr lang="en-US" sz="1200" kern="1200">
                <a:effectLst/>
                <a:latin typeface="Segoe UI" panose="020B0502040204020203" pitchFamily="34" charset="0"/>
                <a:ea typeface="Calibri" panose="020F0502020204030204" pitchFamily="34" charset="0"/>
                <a:cs typeface="Times New Roman" panose="02020603050405020304" pitchFamily="18" charset="0"/>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171450" marR="0" indent="-171450">
              <a:lnSpc>
                <a:spcPct val="107000"/>
              </a:lnSpc>
              <a:spcBef>
                <a:spcPts val="0"/>
              </a:spcBef>
              <a:spcAft>
                <a:spcPts val="0"/>
              </a:spcAft>
              <a:buFont typeface="Arial" panose="020B0604020202020204" pitchFamily="34" charset="0"/>
              <a:buChar char="•"/>
            </a:pPr>
            <a:r>
              <a:rPr lang="en-US" sz="1200" b="0" kern="12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Reduce costly downtime</a:t>
            </a:r>
          </a:p>
          <a:p>
            <a:pPr marL="171450" marR="0" lvl="0" indent="-1714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Reduce store operations cost</a:t>
            </a:r>
          </a:p>
          <a:p>
            <a:pPr marL="171450" marR="0" lvl="0" indent="-1714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a:p>
            <a:pPr marL="171450" marR="0" indent="-171450">
              <a:lnSpc>
                <a:spcPct val="107000"/>
              </a:lnSpc>
              <a:spcBef>
                <a:spcPts val="0"/>
              </a:spcBef>
              <a:spcAft>
                <a:spcPts val="0"/>
              </a:spcAft>
              <a:buFont typeface="Arial" panose="020B0604020202020204" pitchFamily="34" charset="0"/>
              <a:buChar char="•"/>
            </a:pPr>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2982C367-C42D-41E8-A6C6-3F8AE995AE36}" type="slidenum">
              <a:rPr lang="en-US" smtClean="0"/>
              <a:t>20</a:t>
            </a:fld>
            <a:endParaRPr lang="en-US"/>
          </a:p>
        </p:txBody>
      </p:sp>
    </p:spTree>
    <p:extLst>
      <p:ext uri="{BB962C8B-B14F-4D97-AF65-F5344CB8AC3E}">
        <p14:creationId xmlns:p14="http://schemas.microsoft.com/office/powerpoint/2010/main" val="1695126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Slide title</a:t>
            </a:r>
            <a:r>
              <a:rPr lang="en-US" sz="1200" kern="1200">
                <a:solidFill>
                  <a:schemeClr val="tx1"/>
                </a:solidFill>
                <a:effectLst/>
                <a:latin typeface="+mn-lt"/>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Optimize maintenance plans</a:t>
            </a:r>
            <a:endParaRPr kumimoji="0" lang="en-US" sz="1200" b="0" i="0" u="none" strike="noStrike" kern="1200" cap="none" spc="0" normalizeH="0" baseline="0" noProof="0">
              <a:ln>
                <a:noFill/>
              </a:ln>
              <a:solidFill>
                <a:srgbClr val="3C3C41"/>
              </a:solidFill>
              <a:effectLst/>
              <a:uLnTx/>
              <a:uFillTx/>
              <a:latin typeface="Segoe UI Semibold"/>
              <a:ea typeface="+mn-ea"/>
              <a:cs typeface="Segoe UI"/>
            </a:endParaRPr>
          </a:p>
          <a:p>
            <a:pPr lvl="0"/>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Slide purpose</a:t>
            </a:r>
            <a:r>
              <a:rPr lang="en-US" sz="1200" kern="1200">
                <a:solidFill>
                  <a:schemeClr val="tx1"/>
                </a:solidFill>
                <a:effectLst/>
                <a:latin typeface="+mn-lt"/>
                <a:ea typeface="+mn-ea"/>
                <a:cs typeface="+mn-cs"/>
              </a:rPr>
              <a:t>: </a:t>
            </a:r>
            <a:r>
              <a:rPr lang="en-US" sz="1200">
                <a:solidFill>
                  <a:schemeClr val="dk1"/>
                </a:solidFill>
              </a:rPr>
              <a:t>Reduce errors in production and extend the longevity of the assets by optimizing maintenance plans.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Key points</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Schedule calendar entries based on selected maintenance plans, asset types, and assets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Create maintenance rounds for various assets, on which you need to carry out a similar task at regular intervals</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View the maintenance schedule to see a list of all the expected preventive maintenance plans, maintenance requests, and maintenance rounds to be carried out</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Driven from actionable insights from maintenance requests and activities</a:t>
            </a: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marL="0" lvl="0" indent="0">
              <a:buFont typeface="Arial" panose="020B0604020202020204" pitchFamily="34" charset="0"/>
              <a:buNone/>
            </a:pPr>
            <a:r>
              <a:rPr lang="en-US" sz="1200" b="1" kern="1200">
                <a:solidFill>
                  <a:schemeClr val="tx1"/>
                </a:solidFill>
                <a:effectLst/>
                <a:latin typeface="+mn-lt"/>
                <a:ea typeface="+mn-ea"/>
                <a:cs typeface="+mn-cs"/>
              </a:rPr>
              <a:t>Key products: </a:t>
            </a:r>
            <a:r>
              <a:rPr lang="en-US" sz="1200" b="0" kern="1200">
                <a:solidFill>
                  <a:schemeClr val="tx1"/>
                </a:solidFill>
                <a:effectLst/>
                <a:latin typeface="+mn-lt"/>
                <a:ea typeface="+mn-ea"/>
                <a:cs typeface="+mn-cs"/>
              </a:rPr>
              <a:t>Dynamics 365 Supply Chain Management, Asset Management</a:t>
            </a:r>
            <a:endParaRPr lang="en-US" sz="1200" b="1"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b="1"/>
              <a:t>Additional sources:</a:t>
            </a: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1. Maintenance plans: </a:t>
            </a:r>
            <a:r>
              <a:rPr lang="en-US">
                <a:hlinkClick r:id="rId3"/>
              </a:rPr>
              <a:t>https://docs.microsoft.com/en-us/dynamics365/supply-chain/asset-management/preventive-and-reactive-maintenance/maintenance-plans</a:t>
            </a: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2. Schedule maintenance plans:  </a:t>
            </a:r>
            <a:r>
              <a:rPr kumimoji="0" lang="en-US" sz="1200" b="0" i="0" u="none" strike="noStrike" kern="1200" cap="none" spc="0" normalizeH="0" baseline="0" noProof="0">
                <a:ln>
                  <a:noFill/>
                </a:ln>
                <a:solidFill>
                  <a:srgbClr val="000000"/>
                </a:solidFill>
                <a:effectLst/>
                <a:uLnTx/>
                <a:uFillTx/>
                <a:latin typeface="Segoe UI"/>
                <a:ea typeface="+mn-ea"/>
                <a:cs typeface="+mn-cs"/>
                <a:hlinkClick r:id="rId4"/>
              </a:rPr>
              <a:t>https://docs.microsoft.com/en-us/dynamics365/supply-chain/asset-management/preventive-and-reactive-maintenance/schedule-maintenance-plans</a:t>
            </a:r>
            <a:r>
              <a:rPr kumimoji="0" lang="en-US" sz="1200" b="0" i="0" u="none" strike="noStrike" kern="1200" cap="none" spc="0" normalizeH="0" baseline="0" noProof="0">
                <a:ln>
                  <a:noFill/>
                </a:ln>
                <a:solidFill>
                  <a:srgbClr val="00000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3. Maintenance rounds: </a:t>
            </a:r>
            <a:r>
              <a:rPr lang="en-US">
                <a:hlinkClick r:id="rId5"/>
              </a:rPr>
              <a:t>https://docs.microsoft.com/en-us/dynamics365/supply-chain/asset-management/preventive-and-reactive-maintenance/maintenance-rounds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030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Slide title: </a:t>
            </a:r>
            <a:r>
              <a:rPr lang="en-US">
                <a:solidFill>
                  <a:srgbClr val="000000"/>
                </a:solidFill>
              </a:rPr>
              <a:t>Drive maintenance insights</a:t>
            </a:r>
          </a:p>
          <a:p>
            <a:pPr lvl="0"/>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Slide purpose</a:t>
            </a:r>
            <a:r>
              <a:rPr lang="en-US" sz="1200" kern="1200">
                <a:solidFill>
                  <a:schemeClr val="tx1"/>
                </a:solidFill>
                <a:effectLst/>
                <a:latin typeface="+mn-lt"/>
                <a:ea typeface="+mn-ea"/>
                <a:cs typeface="+mn-cs"/>
              </a:rPr>
              <a:t>: Glean data-driven, maintenance insights with powerful dashboards and artificial intelligence.</a:t>
            </a:r>
          </a:p>
          <a:p>
            <a:pPr lvl="0"/>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Key points</a:t>
            </a:r>
            <a:r>
              <a:rPr lang="en-US" sz="1200" kern="1200">
                <a:solidFill>
                  <a:schemeClr val="tx1"/>
                </a:solidFill>
                <a:effectLst/>
                <a:latin typeface="+mn-lt"/>
                <a:ea typeface="+mn-ea"/>
                <a:cs typeface="+mn-cs"/>
              </a:rPr>
              <a:t>: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Predict when a device needs attention and automate self-healing or maintenance steps before any kind of problem</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View product usage, issues, and repair history to diagnose problems and deliver predictive maintenance</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Efficiently manage spare part stock holding driven by maintenance insights </a:t>
            </a:r>
          </a:p>
          <a:p>
            <a:pPr marL="171450" lvl="0" indent="-171450">
              <a:buFont typeface="Arial" panose="020B0604020202020204" pitchFamily="34" charset="0"/>
              <a:buChar char="•"/>
            </a:pPr>
            <a:r>
              <a:rPr lang="en-US" sz="1200" kern="1200">
                <a:solidFill>
                  <a:schemeClr val="tx1"/>
                </a:solidFill>
                <a:effectLst/>
                <a:latin typeface="+mn-lt"/>
                <a:ea typeface="+mn-ea"/>
                <a:cs typeface="+mn-cs"/>
              </a:rPr>
              <a:t>Utilize Power Automate to create maintenance requests from IoT notifications</a:t>
            </a:r>
          </a:p>
          <a:p>
            <a:pPr lvl="0"/>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Key products: </a:t>
            </a:r>
            <a:r>
              <a:rPr lang="en-US" sz="1200" b="0" kern="1200">
                <a:solidFill>
                  <a:schemeClr val="tx1"/>
                </a:solidFill>
                <a:effectLst/>
                <a:latin typeface="+mn-lt"/>
                <a:ea typeface="+mn-ea"/>
                <a:cs typeface="+mn-cs"/>
              </a:rPr>
              <a:t>Dynamics 365 Supply Chain Management, Asset Management</a:t>
            </a:r>
            <a:endParaRPr lang="en-US" sz="1200" b="1" kern="1200">
              <a:solidFill>
                <a:schemeClr val="tx1"/>
              </a:solidFill>
              <a:effectLst/>
              <a:latin typeface="+mn-lt"/>
              <a:ea typeface="+mn-ea"/>
              <a:cs typeface="+mn-cs"/>
            </a:endParaRPr>
          </a:p>
          <a:p>
            <a:pPr lvl="0"/>
            <a:endParaRPr lang="en-US" sz="1200" b="1"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7991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472" fontAlgn="base">
              <a:spcAft>
                <a:spcPts val="2400"/>
              </a:spcAft>
            </a:pPr>
            <a:r>
              <a:rPr lang="en-US" b="1"/>
              <a:t>Slide title</a:t>
            </a:r>
            <a:r>
              <a:rPr lang="en-US"/>
              <a:t>: </a:t>
            </a:r>
            <a:r>
              <a:rPr lang="en-US">
                <a:solidFill>
                  <a:srgbClr val="000000"/>
                </a:solidFill>
              </a:rPr>
              <a:t>Manage work orders effectively</a:t>
            </a:r>
          </a:p>
          <a:p>
            <a:pPr>
              <a:defRPr/>
            </a:pPr>
            <a:endParaRPr lang="en-US"/>
          </a:p>
          <a:p>
            <a:pPr>
              <a:defRPr/>
            </a:pPr>
            <a:r>
              <a:rPr lang="en-US" b="1"/>
              <a:t>Slide purpose</a:t>
            </a:r>
            <a:r>
              <a:rPr lang="en-US"/>
              <a:t>: </a:t>
            </a:r>
            <a:r>
              <a:rPr lang="en-US" b="0"/>
              <a:t>Dynamics 365 Supply Chain Management enables users to easily view, update, and manage work orders from a single interface. </a:t>
            </a:r>
            <a:endParaRPr lang="en-US" b="1"/>
          </a:p>
          <a:p>
            <a:pPr>
              <a:defRPr/>
            </a:pPr>
            <a:endParaRPr lang="en-US"/>
          </a:p>
          <a:p>
            <a:pPr>
              <a:defRPr/>
            </a:pPr>
            <a:r>
              <a:rPr lang="en-US" b="1"/>
              <a:t>Key points</a:t>
            </a:r>
            <a:r>
              <a:rPr lang="en-US"/>
              <a:t>:</a:t>
            </a:r>
            <a:r>
              <a:rPr lang="en-US" b="1"/>
              <a:t> </a:t>
            </a:r>
            <a:endParaRPr lang="en-US"/>
          </a:p>
          <a:p>
            <a:pPr lvl="0">
              <a:spcAft>
                <a:spcPts val="600"/>
              </a:spcAft>
              <a:defRPr/>
            </a:pPr>
            <a:r>
              <a:rPr lang="en-US"/>
              <a:t>Work orders can be triggered by:</a:t>
            </a:r>
          </a:p>
          <a:p>
            <a:pPr marL="0" lvl="0" indent="0">
              <a:spcAft>
                <a:spcPts val="600"/>
              </a:spcAft>
              <a:buNone/>
              <a:defRPr/>
            </a:pPr>
            <a:r>
              <a:rPr lang="en-US"/>
              <a:t>    - Calendar based maintenance plans with auto creation</a:t>
            </a:r>
          </a:p>
          <a:p>
            <a:pPr marL="0" lvl="0" indent="0">
              <a:spcAft>
                <a:spcPts val="600"/>
              </a:spcAft>
              <a:buNone/>
              <a:defRPr/>
            </a:pPr>
            <a:r>
              <a:rPr lang="en-US"/>
              <a:t>    - Maintenance rounds</a:t>
            </a:r>
          </a:p>
          <a:p>
            <a:pPr marL="0" lvl="0" indent="0">
              <a:spcAft>
                <a:spcPts val="600"/>
              </a:spcAft>
              <a:buNone/>
              <a:defRPr/>
            </a:pPr>
            <a:r>
              <a:rPr lang="en-US"/>
              <a:t>    - Manually</a:t>
            </a:r>
          </a:p>
          <a:p>
            <a:pPr marL="0" lvl="0" indent="0">
              <a:spcAft>
                <a:spcPts val="600"/>
              </a:spcAft>
              <a:buNone/>
              <a:defRPr/>
            </a:pPr>
            <a:r>
              <a:rPr lang="en-US"/>
              <a:t>    - From maintenance requests</a:t>
            </a:r>
          </a:p>
          <a:p>
            <a:pPr marL="0" lvl="0" indent="0">
              <a:spcAft>
                <a:spcPts val="600"/>
              </a:spcAft>
              <a:buNone/>
              <a:defRPr/>
            </a:pPr>
            <a:r>
              <a:rPr lang="en-US"/>
              <a:t>    - Preventative maintenance jobs</a:t>
            </a:r>
          </a:p>
          <a:p>
            <a:pPr marL="0" lvl="0" indent="0">
              <a:spcAft>
                <a:spcPts val="600"/>
              </a:spcAft>
              <a:buNone/>
              <a:defRPr/>
            </a:pPr>
            <a:endParaRPr lang="en-US"/>
          </a:p>
          <a:p>
            <a:pPr lvl="0"/>
            <a:r>
              <a:rPr lang="en-US" sz="1200" b="1" kern="1200">
                <a:solidFill>
                  <a:schemeClr val="tx1"/>
                </a:solidFill>
                <a:effectLst/>
                <a:latin typeface="+mn-lt"/>
                <a:ea typeface="+mn-ea"/>
                <a:cs typeface="+mn-cs"/>
              </a:rPr>
              <a:t>Key products: </a:t>
            </a:r>
            <a:r>
              <a:rPr kumimoji="0" lang="en-US" sz="1200" b="0" i="0" u="none" strike="noStrike" kern="1200" cap="none" spc="0" normalizeH="0" baseline="0" noProof="0">
                <a:ln>
                  <a:noFill/>
                </a:ln>
                <a:solidFill>
                  <a:srgbClr val="D49DFF"/>
                </a:solidFill>
                <a:effectLst/>
                <a:uLnTx/>
                <a:uFillTx/>
                <a:latin typeface="Segoe UI Semibold"/>
                <a:ea typeface="+mn-ea"/>
                <a:cs typeface="+mn-cs"/>
              </a:rPr>
              <a:t>Dynamics 365 Supply Chain Management</a:t>
            </a:r>
          </a:p>
          <a:p>
            <a:pPr lvl="0"/>
            <a:endParaRPr lang="en-US" sz="1200"/>
          </a:p>
          <a:p>
            <a:r>
              <a:rPr lang="en-US" sz="1200" b="1"/>
              <a:t>Additional resources: </a:t>
            </a:r>
            <a:endParaRPr lang="en-US" sz="1200" b="0"/>
          </a:p>
          <a:p>
            <a:pPr marL="228600" indent="-228600">
              <a:buAutoNum type="arabicPeriod"/>
            </a:pPr>
            <a:r>
              <a:rPr lang="en-US" sz="1200" b="0"/>
              <a:t>Work order types: </a:t>
            </a:r>
            <a:r>
              <a:rPr lang="en-US">
                <a:hlinkClick r:id="rId3"/>
              </a:rPr>
              <a:t>https://docs.microsoft.com/en-us/dynamics365/supply-chain/asset-management/setup-for-work-orders/work-order-types</a:t>
            </a:r>
            <a:endParaRPr lang="en-US"/>
          </a:p>
          <a:p>
            <a:pPr marL="228600" indent="-228600">
              <a:buAutoNum type="arabicPeriod"/>
            </a:pPr>
            <a:r>
              <a:rPr lang="en-US"/>
              <a:t>Work order project setup: </a:t>
            </a:r>
            <a:r>
              <a:rPr lang="en-US">
                <a:hlinkClick r:id="rId4"/>
              </a:rPr>
              <a:t>https://docs.microsoft.com/en-us/dynamics365/supply-chain/asset-management/setup-for-work-orders/work-order-project-setup</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02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I turn it over to Ali. Here are 3 things I want you to keep in mind during today’s content. Especially as you either embark on or continue your journey to maximize asset uptime</a:t>
            </a:r>
          </a:p>
          <a:p>
            <a:endParaRPr lang="en-US" dirty="0"/>
          </a:p>
          <a:p>
            <a:pPr marL="228600" indent="-228600">
              <a:buAutoNum type="arabicPeriod"/>
            </a:pPr>
            <a:r>
              <a:rPr lang="en-US" dirty="0"/>
              <a:t>As you hear some of what’s shared, think beyond just connecting your assets to the cloud </a:t>
            </a:r>
          </a:p>
          <a:p>
            <a:pPr marL="228600" indent="-228600">
              <a:buAutoNum type="arabicPeriod"/>
            </a:pPr>
            <a:r>
              <a:rPr lang="en-US" dirty="0"/>
              <a:t>Your long-term asset strategy plays a pivotal role in your factory agility</a:t>
            </a:r>
          </a:p>
          <a:p>
            <a:pPr marL="228600" indent="-228600">
              <a:buAutoNum type="arabicPeriod"/>
            </a:pPr>
            <a:r>
              <a:rPr lang="en-US" dirty="0"/>
              <a:t>How an integrated platform leveraging AI, ML &amp; Mixed Reality can be a central strategy to help overcome the skills gaps in your plants</a:t>
            </a:r>
          </a:p>
          <a:p>
            <a:pPr marL="228600" indent="-228600">
              <a:buAutoNum type="arabicPeriod"/>
            </a:pPr>
            <a:endParaRPr lang="en-US" dirty="0"/>
          </a:p>
          <a:p>
            <a:pPr marL="0" indent="0">
              <a:buNone/>
            </a:pPr>
            <a:r>
              <a:rPr lang="en-US" dirty="0"/>
              <a:t>So with that, let me turn it over to Ali who will talk about why we are investing in capabilities for you to deliver on the vision for Enterprise Field Asset Maintenance</a:t>
            </a:r>
          </a:p>
          <a:p>
            <a:pPr marL="0" indent="0">
              <a:buNone/>
            </a:pPr>
            <a:endParaRPr lang="en-US" dirty="0"/>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712930"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206CB27-41A8-42C7-83F7-E1BFE89AD4FA}" type="datetime8">
              <a:rPr lang="en-US" smtClean="0"/>
              <a:t>6/24/2022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23374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472" fontAlgn="base">
              <a:spcAft>
                <a:spcPts val="2400"/>
              </a:spcAft>
            </a:pPr>
            <a:r>
              <a:rPr lang="en-US" b="1" dirty="0"/>
              <a:t>Slide title</a:t>
            </a:r>
            <a:r>
              <a:rPr lang="en-US" dirty="0"/>
              <a:t>: </a:t>
            </a:r>
            <a:r>
              <a:rPr lang="en-US" sz="1200" dirty="0">
                <a:solidFill>
                  <a:srgbClr val="3C3C41"/>
                </a:solidFill>
                <a:latin typeface="Segoe UI Semibold"/>
                <a:cs typeface="Segoe UI" pitchFamily="34" charset="0"/>
              </a:rPr>
              <a:t>Automate and improve scheduling </a:t>
            </a:r>
          </a:p>
          <a:p>
            <a:pPr>
              <a:defRPr/>
            </a:pPr>
            <a:r>
              <a:rPr lang="en-US" b="1" dirty="0"/>
              <a:t> </a:t>
            </a:r>
            <a:endParaRPr lang="en-US" dirty="0"/>
          </a:p>
          <a:p>
            <a:pPr>
              <a:defRPr/>
            </a:pPr>
            <a:r>
              <a:rPr lang="en-US" b="1" dirty="0"/>
              <a:t>Slide purpose</a:t>
            </a:r>
            <a:r>
              <a:rPr lang="en-US" dirty="0"/>
              <a:t>: </a:t>
            </a:r>
            <a:r>
              <a:rPr lang="en-US" b="0" dirty="0"/>
              <a:t>Resource Scheduling Optimization (RSO) enables customers to automate scheduling and drive more efficient operations. </a:t>
            </a:r>
            <a:endParaRPr lang="en-US" b="1" dirty="0"/>
          </a:p>
          <a:p>
            <a:pPr>
              <a:defRPr/>
            </a:pPr>
            <a:endParaRPr lang="en-US" dirty="0"/>
          </a:p>
          <a:p>
            <a:pPr>
              <a:defRPr/>
            </a:pPr>
            <a:r>
              <a:rPr lang="en-US" b="1" dirty="0"/>
              <a:t>Key points</a:t>
            </a:r>
            <a:r>
              <a:rPr lang="en-US" dirty="0"/>
              <a:t>:</a:t>
            </a:r>
            <a:r>
              <a:rPr lang="en-US" b="1" dirty="0"/>
              <a:t> </a:t>
            </a:r>
            <a:endParaRPr lang="en-US" dirty="0"/>
          </a:p>
          <a:p>
            <a:pPr marL="171450" lvl="0" indent="-171450" defTabSz="932472" fontAlgn="base">
              <a:spcAft>
                <a:spcPts val="400"/>
              </a:spcAft>
              <a:buFont typeface="Arial" panose="020B0604020202020204" pitchFamily="34" charset="0"/>
              <a:buChar char="•"/>
              <a:defRPr/>
            </a:pPr>
            <a:r>
              <a:rPr lang="en-US" sz="1200" dirty="0">
                <a:solidFill>
                  <a:srgbClr val="3C3C41"/>
                </a:solidFill>
                <a:cs typeface="Segoe UI"/>
              </a:rPr>
              <a:t>Resources can optionally be scheduled by utilizing CDS and dual writes</a:t>
            </a:r>
          </a:p>
          <a:p>
            <a:pPr marL="171450" lvl="0" indent="-171450" defTabSz="932472" fontAlgn="base">
              <a:spcAft>
                <a:spcPts val="400"/>
              </a:spcAft>
              <a:buFont typeface="Arial" panose="020B0604020202020204" pitchFamily="34" charset="0"/>
              <a:buChar char="•"/>
              <a:defRPr/>
            </a:pPr>
            <a:r>
              <a:rPr lang="en-US" sz="1200" dirty="0">
                <a:solidFill>
                  <a:srgbClr val="3C3C41"/>
                </a:solidFill>
                <a:cs typeface="Segoe UI"/>
              </a:rPr>
              <a:t>Resource Scheduling Optimization (RSO): evaluates routes and automatically schedules work orders to minimize travel time and maximize working hours. The “engine” also responds to reschedules and cancellations. After automatically scheduling, dispatchers still have ability to manually override schedules as needed</a:t>
            </a:r>
          </a:p>
          <a:p>
            <a:pPr marL="171450" lvl="0" indent="-171450" defTabSz="932472" fontAlgn="base">
              <a:spcAft>
                <a:spcPts val="400"/>
              </a:spcAft>
              <a:buFont typeface="Arial" panose="020B0604020202020204" pitchFamily="34" charset="0"/>
              <a:buChar char="•"/>
              <a:defRPr/>
            </a:pPr>
            <a:r>
              <a:rPr lang="en-US" sz="1200" b="0" i="0" kern="1200" dirty="0">
                <a:solidFill>
                  <a:schemeClr val="tx1"/>
                </a:solidFill>
                <a:effectLst/>
                <a:latin typeface="+mn-lt"/>
                <a:ea typeface="+mn-ea"/>
                <a:cs typeface="+mn-cs"/>
              </a:rPr>
              <a:t>Automatically create a schedule for the appropriate resource (a resource can be a person or a non-human asset) in SharePoint, while simultaneously optimizing appointment setting for travel time, mileage, and many other constraints</a:t>
            </a:r>
            <a:endParaRPr lang="en-US" sz="1200" dirty="0">
              <a:solidFill>
                <a:srgbClr val="3C3C41"/>
              </a:solidFill>
              <a:cs typeface="Segoe UI"/>
            </a:endParaRPr>
          </a:p>
          <a:p>
            <a:pPr marL="171450" lvl="0" indent="-171450" defTabSz="932472" fontAlgn="base">
              <a:spcAft>
                <a:spcPts val="400"/>
              </a:spcAft>
              <a:buFont typeface="Arial" panose="020B0604020202020204" pitchFamily="34" charset="0"/>
              <a:buChar char="•"/>
              <a:defRPr/>
            </a:pPr>
            <a:endParaRPr lang="en-US" sz="1200" dirty="0">
              <a:solidFill>
                <a:srgbClr val="3C3C41"/>
              </a:solidFill>
              <a:cs typeface="Segoe UI"/>
            </a:endParaRPr>
          </a:p>
          <a:p>
            <a:pPr marL="0" lvl="0" indent="0" defTabSz="932472" fontAlgn="base">
              <a:spcAft>
                <a:spcPts val="400"/>
              </a:spcAft>
              <a:buFont typeface="Arial" panose="020B0604020202020204" pitchFamily="34" charset="0"/>
              <a:buNone/>
              <a:defRPr/>
            </a:pPr>
            <a:r>
              <a:rPr lang="en-US" sz="1200" b="1" dirty="0">
                <a:solidFill>
                  <a:srgbClr val="3C3C41"/>
                </a:solidFill>
                <a:cs typeface="Segoe UI"/>
              </a:rPr>
              <a:t>Key products: </a:t>
            </a:r>
            <a:r>
              <a:rPr lang="en-US" sz="1200" b="0" dirty="0">
                <a:solidFill>
                  <a:srgbClr val="3C3C41"/>
                </a:solidFill>
                <a:cs typeface="Segoe UI"/>
              </a:rPr>
              <a:t>Dynamics 365 Field Service </a:t>
            </a:r>
          </a:p>
          <a:p>
            <a:pPr marL="0" marR="0" lvl="0" indent="0" algn="l" defTabSz="932472" rtl="0" eaLnBrk="1" fontAlgn="base" latinLnBrk="0" hangingPunct="1">
              <a:lnSpc>
                <a:spcPct val="100000"/>
              </a:lnSpc>
              <a:spcBef>
                <a:spcPts val="0"/>
              </a:spcBef>
              <a:spcAft>
                <a:spcPts val="400"/>
              </a:spcAft>
              <a:buClrTx/>
              <a:buSzTx/>
              <a:buFont typeface="Arial" panose="020B0604020202020204" pitchFamily="34" charset="0"/>
              <a:buNone/>
              <a:tabLst/>
              <a:defRPr/>
            </a:pPr>
            <a:r>
              <a:rPr lang="en-US" sz="1200" b="0" i="0" kern="1200" dirty="0">
                <a:solidFill>
                  <a:schemeClr val="tx1"/>
                </a:solidFill>
                <a:effectLst/>
                <a:latin typeface="+mn-lt"/>
                <a:ea typeface="+mn-ea"/>
                <a:cs typeface="+mn-cs"/>
              </a:rPr>
              <a:t>- Resource Scheduling Optimization is an add-on capability for the Field Service application. Resource Schedule Optimization is licensed per resource included in the optimization process and will typically be accessed by a scheduler or dispatcher user who will designate any number of resources to be included. Resources may be individuals, such as field technicians or other human resources. The add-on license allows for unlimited use of schedule optimization, which may be on a regular cadence such as daily or weekly, or ad-hoc. A Field Service license is required for managing the Resource Schedule Optimization.</a:t>
            </a:r>
          </a:p>
          <a:p>
            <a:pPr marL="0" lvl="0" indent="0" defTabSz="932472" fontAlgn="base">
              <a:spcAft>
                <a:spcPts val="400"/>
              </a:spcAft>
              <a:buFont typeface="Arial" panose="020B0604020202020204" pitchFamily="34" charset="0"/>
              <a:buNone/>
              <a:defRPr/>
            </a:pPr>
            <a:endParaRPr lang="en-US" sz="1200" b="1" dirty="0">
              <a:solidFill>
                <a:srgbClr val="3C3C41"/>
              </a:solidFill>
              <a:cs typeface="Segoe UI"/>
            </a:endParaRPr>
          </a:p>
          <a:p>
            <a:pPr marL="0" lvl="0" indent="0" defTabSz="932472" fontAlgn="base">
              <a:spcAft>
                <a:spcPts val="400"/>
              </a:spcAft>
              <a:buFont typeface="Arial" panose="020B0604020202020204" pitchFamily="34" charset="0"/>
              <a:buNone/>
              <a:defRPr/>
            </a:pPr>
            <a:endParaRPr lang="en-US" sz="1200" b="1" dirty="0">
              <a:solidFill>
                <a:srgbClr val="3C3C41"/>
              </a:soli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5228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a:solidFill>
                  <a:schemeClr val="tx1"/>
                </a:solidFill>
                <a:effectLst/>
                <a:latin typeface="+mn-lt"/>
                <a:ea typeface="+mn-ea"/>
                <a:cs typeface="+mn-cs"/>
              </a:rPr>
              <a:t>Slide title</a:t>
            </a:r>
            <a:r>
              <a:rPr lang="en-US" sz="1200" kern="1200">
                <a:solidFill>
                  <a:schemeClr val="tx1"/>
                </a:solidFill>
                <a:effectLst/>
                <a:latin typeface="+mn-lt"/>
                <a:ea typeface="+mn-ea"/>
                <a:cs typeface="+mn-cs"/>
              </a:rPr>
              <a:t>: </a:t>
            </a:r>
            <a:r>
              <a:rPr lang="en-US">
                <a:solidFill>
                  <a:srgbClr val="3C3C41"/>
                </a:solidFill>
              </a:rPr>
              <a:t>Extend Guides across core business functions</a:t>
            </a:r>
          </a:p>
          <a:p>
            <a:pPr lvl="0"/>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Slide purpose</a:t>
            </a:r>
            <a:r>
              <a:rPr lang="en-US" sz="1200" kern="1200">
                <a:solidFill>
                  <a:schemeClr val="tx1"/>
                </a:solidFill>
                <a:effectLst/>
                <a:latin typeface="+mn-lt"/>
                <a:ea typeface="+mn-ea"/>
                <a:cs typeface="+mn-cs"/>
              </a:rPr>
              <a:t>: Show how Guides can be used across business functions. </a:t>
            </a:r>
            <a:r>
              <a:rPr lang="en-US"/>
              <a:t>Our customers don’t just use Dynamics 365 Guides for training. From standardizing assembly processes, to servicing repairs and certifying employees on new equipment, this is what Guides can do for you. And across all these core business functions, we know you have new employees, new equipment, new process and ongoing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Key points</a:t>
            </a:r>
            <a:r>
              <a:rPr lang="en-US" sz="1200" kern="1200">
                <a:solidFill>
                  <a:schemeClr val="tx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3A2D57"/>
                </a:solidFill>
                <a:effectLst/>
                <a:uLnTx/>
                <a:uFillTx/>
                <a:latin typeface="Segoe UI Semibold"/>
                <a:ea typeface="+mn-ea"/>
                <a:cs typeface="+mn-cs"/>
              </a:rPr>
              <a:t>Assembly: </a:t>
            </a:r>
            <a:r>
              <a:rPr kumimoji="0" lang="en-US" sz="12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rPr>
              <a:t>Show employees the tools and parts they need and how to use them in real work situations.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3A2D57"/>
                </a:solidFill>
                <a:effectLst/>
                <a:uLnTx/>
                <a:uFillTx/>
                <a:latin typeface="Segoe UI Semibold"/>
                <a:ea typeface="+mn-ea"/>
                <a:cs typeface="+mn-cs"/>
              </a:rPr>
              <a:t>Service: </a:t>
            </a:r>
            <a:r>
              <a:rPr kumimoji="0" lang="en-US" sz="12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rPr>
              <a:t>Equip technicians with guided instructions at the job site, eliminating the need to schedule additional visits.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3A2D57"/>
                </a:solidFill>
                <a:effectLst/>
                <a:uLnTx/>
                <a:uFillTx/>
                <a:latin typeface="Segoe UI Semibold"/>
                <a:ea typeface="+mn-ea"/>
                <a:cs typeface="+mn-cs"/>
              </a:rPr>
              <a:t>Operations: </a:t>
            </a:r>
            <a:r>
              <a:rPr kumimoji="0" lang="en-US" sz="12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rPr>
              <a:t>Rollout new processes with increased consistency by turning employee knowledge into a repeatable tool.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3A2D57"/>
                </a:solidFill>
                <a:effectLst/>
                <a:uLnTx/>
                <a:uFillTx/>
                <a:latin typeface="Segoe UI Semibold"/>
                <a:ea typeface="+mn-ea"/>
                <a:cs typeface="+mn-cs"/>
              </a:rPr>
              <a:t>Certification: </a:t>
            </a:r>
            <a:r>
              <a:rPr kumimoji="0" lang="en-US" sz="12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rPr>
              <a:t>Ensure every employee meets high standards by quickly identifying who needs help where.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3A2D57"/>
                </a:solidFill>
                <a:effectLst/>
                <a:uLnTx/>
                <a:uFillTx/>
                <a:latin typeface="Segoe UI Semibold"/>
                <a:ea typeface="+mn-ea"/>
                <a:cs typeface="+mn-cs"/>
              </a:rPr>
              <a:t>Safety: </a:t>
            </a:r>
            <a:r>
              <a:rPr kumimoji="0" lang="en-US" sz="12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rPr>
              <a:t>Experience dangerous procedures virtually before attempting in the physical environment.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endParaRPr>
          </a:p>
          <a:p>
            <a:pPr marL="171450" lvl="0" indent="-171450">
              <a:buFont typeface="Arial" panose="020B0604020202020204" pitchFamily="34" charset="0"/>
              <a:buChar char="•"/>
            </a:pPr>
            <a:endParaRPr lang="en-US" sz="1200" kern="1200">
              <a:solidFill>
                <a:schemeClr val="tx1"/>
              </a:solidFill>
              <a:effectLst/>
              <a:latin typeface="+mn-lt"/>
              <a:ea typeface="+mn-ea"/>
              <a:cs typeface="+mn-cs"/>
            </a:endParaRPr>
          </a:p>
          <a:p>
            <a:pPr lvl="0"/>
            <a:r>
              <a:rPr lang="en-US" b="1"/>
              <a:t>Key products: </a:t>
            </a:r>
            <a:r>
              <a:rPr lang="en-US" b="0"/>
              <a:t>Dynamics 365 Guides</a:t>
            </a:r>
            <a:endParaRPr lang="en-US" b="1"/>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82C367-C42D-41E8-A6C6-3F8AE995AE36}" type="slidenum">
              <a:rPr kumimoji="0" lang="en-US" sz="21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21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1539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GB" sz="900" b="0" i="0" u="none" strike="noStrike" kern="1200" cap="none" spc="0" normalizeH="0" baseline="0" noProof="0">
                <a:ln>
                  <a:noFill/>
                </a:ln>
                <a:solidFill>
                  <a:srgbClr val="FF0000"/>
                </a:solidFill>
                <a:effectLst/>
                <a:uLnTx/>
                <a:uFillTx/>
                <a:latin typeface="Segoe UI"/>
                <a:cs typeface="Segoe UI"/>
              </a:rPr>
              <a:t>[MSFT SELLERS] </a:t>
            </a:r>
            <a:r>
              <a:rPr kumimoji="0" lang="en-US" sz="900" b="0" i="0" u="none" strike="noStrike" kern="1200" cap="none" spc="0" normalizeH="0" baseline="0" noProof="0">
                <a:ln>
                  <a:noFill/>
                </a:ln>
                <a:solidFill>
                  <a:srgbClr val="FF0000"/>
                </a:solidFill>
                <a:effectLst/>
                <a:uLnTx/>
                <a:uFillTx/>
                <a:latin typeface="Segoe UI"/>
                <a:cs typeface="Segoe UI"/>
              </a:rPr>
              <a:t>Ask these questions/use </a:t>
            </a:r>
            <a:r>
              <a:rPr lang="en-US" sz="900">
                <a:solidFill>
                  <a:srgbClr val="FF0000"/>
                </a:solidFill>
                <a:latin typeface="Segoe UI"/>
                <a:cs typeface="Segoe UI"/>
              </a:rPr>
              <a:t>cases to understand your customer’s use case for Dynamics 365: </a:t>
            </a:r>
          </a:p>
          <a:p>
            <a:pPr marL="342900" indent="-342900">
              <a:buAutoNum type="arabicPeriod"/>
            </a:pPr>
            <a:r>
              <a:rPr lang="en-US" sz="900" b="0" i="0" u="none" strike="noStrike" kern="1200" cap="none" spc="0" normalizeH="0" baseline="0" noProof="0">
                <a:ln>
                  <a:noFill/>
                </a:ln>
                <a:solidFill>
                  <a:srgbClr val="FF0000"/>
                </a:solidFill>
                <a:effectLst/>
                <a:uLnTx/>
                <a:uFillTx/>
                <a:latin typeface="Segoe UI"/>
                <a:cs typeface="Segoe UI"/>
              </a:rPr>
              <a:t>What are the top challenges you’re struggling to </a:t>
            </a:r>
            <a:r>
              <a:rPr lang="en-US" sz="900">
                <a:solidFill>
                  <a:srgbClr val="FF0000"/>
                </a:solidFill>
                <a:latin typeface="Segoe UI"/>
                <a:cs typeface="Segoe UI"/>
              </a:rPr>
              <a:t>address in the wake of changes XXX</a:t>
            </a:r>
          </a:p>
          <a:p>
            <a:pPr marL="342900" indent="-342900">
              <a:buAutoNum type="arabicPeriod"/>
            </a:pPr>
            <a:endParaRPr lang="en-US" sz="800">
              <a:solidFill>
                <a:srgbClr val="FF0000"/>
              </a:solidFill>
              <a:latin typeface="Segoe UI"/>
              <a:cs typeface="Segoe UI"/>
            </a:endParaRPr>
          </a:p>
          <a:p>
            <a:pPr marL="342900" indent="-342900">
              <a:buAutoNum type="arabicPeriod"/>
            </a:pPr>
            <a:endParaRPr lang="en-US" sz="900">
              <a:solidFill>
                <a:srgbClr val="FF0000"/>
              </a:solidFill>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B1A698-CD0F-4F13-8B9F-2A5A9CFE4C6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3699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367" rtl="0" eaLnBrk="1" fontAlgn="auto" latinLnBrk="0" hangingPunct="1">
              <a:lnSpc>
                <a:spcPct val="100000"/>
              </a:lnSpc>
              <a:spcBef>
                <a:spcPts val="0"/>
              </a:spcBef>
              <a:spcAft>
                <a:spcPts val="0"/>
              </a:spcAft>
              <a:buClrTx/>
              <a:buSzTx/>
              <a:buFontTx/>
              <a:buAutoNum type="arabicPeriod"/>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Yu Mincho" panose="02020400000000000000" pitchFamily="18" charset="-128"/>
                <a:cs typeface="+mn-cs"/>
              </a:rPr>
              <a:t>By 2024, 40% of OEMs will leverage field asset IoT data to reduce unplanned downtime 25%. More and more businesses will move away from reactive and preventative maintenance programs that at expensive and less accurate to more predictive maintenance programs leveraging sensor data infused with AI powered insights to proactively mitigate catastrophic machine failures. </a:t>
            </a:r>
          </a:p>
          <a:p>
            <a:pPr marL="228600" marR="0" lvl="0" indent="-228600" algn="l" defTabSz="914367" rtl="0" eaLnBrk="1" fontAlgn="auto" latinLnBrk="0" hangingPunct="1">
              <a:lnSpc>
                <a:spcPct val="100000"/>
              </a:lnSpc>
              <a:spcBef>
                <a:spcPts val="0"/>
              </a:spcBef>
              <a:spcAft>
                <a:spcPts val="0"/>
              </a:spcAft>
              <a:buClrTx/>
              <a:buSzTx/>
              <a:buFontTx/>
              <a:buAutoNum type="arabicPeriod"/>
              <a:tabLst/>
              <a:defRPr/>
            </a:pPr>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Yu Mincho" panose="02020400000000000000" pitchFamily="18" charset="-128"/>
              <a:cs typeface="+mn-cs"/>
            </a:endParaRPr>
          </a:p>
          <a:p>
            <a:pPr marL="228600" marR="0" lvl="0" indent="-228600" algn="l" defTabSz="914367" rtl="0" eaLnBrk="1" fontAlgn="auto" latinLnBrk="0" hangingPunct="1">
              <a:lnSpc>
                <a:spcPct val="100000"/>
              </a:lnSpc>
              <a:spcBef>
                <a:spcPts val="0"/>
              </a:spcBef>
              <a:spcAft>
                <a:spcPts val="0"/>
              </a:spcAft>
              <a:buClrTx/>
              <a:buSzTx/>
              <a:buFontTx/>
              <a:buAutoNum type="arabicPeriod"/>
              <a:tabLst/>
              <a:defRPr/>
            </a:pPr>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Yu Mincho" panose="02020400000000000000" pitchFamily="18" charset="-128"/>
              <a:cs typeface="+mn-cs"/>
            </a:endParaRPr>
          </a:p>
          <a:p>
            <a:pPr marL="228600" marR="0" lvl="0" indent="-228600" algn="l" defTabSz="914367" rtl="0" eaLnBrk="1" fontAlgn="auto" latinLnBrk="0" hangingPunct="1">
              <a:lnSpc>
                <a:spcPct val="100000"/>
              </a:lnSpc>
              <a:spcBef>
                <a:spcPts val="0"/>
              </a:spcBef>
              <a:spcAft>
                <a:spcPts val="0"/>
              </a:spcAft>
              <a:buClrTx/>
              <a:buSzTx/>
              <a:buFontTx/>
              <a:buAutoNum type="arabicPeriod"/>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Yu Mincho" panose="02020400000000000000" pitchFamily="18" charset="-128"/>
                <a:cs typeface="+mn-cs"/>
              </a:rPr>
              <a:t>Equipment as a Service: By YE23, 20% of industrial equipment manufacturers will support EaaS with remote Industrial IoT capabilities up from a current base of near zero. Gartner 2021 Top Trends in Manufacturing Industries - </a:t>
            </a:r>
            <a:r>
              <a:rPr lang="en-US" sz="2000" i="0"/>
              <a:t>Equipment as a Service creates the opportunity to shift business costs from asset ownership and capital expenditure (capex) to asset subscription and operating expenditure (</a:t>
            </a:r>
            <a:r>
              <a:rPr lang="en-US" sz="2000" i="0" err="1"/>
              <a:t>opex</a:t>
            </a:r>
            <a:r>
              <a:rPr lang="en-US" sz="2000" i="0"/>
              <a:t>). For example, connected products are integrated to automate the procurement of consumables and spare parts, or with field service management systems so the products can schedule repair without intermediaries at the customer site or within the manufacturer. OEMs can leverage usage, data which can help improve equipment design. </a:t>
            </a:r>
          </a:p>
          <a:p>
            <a:pPr marL="228600" marR="0" lvl="0" indent="-228600" algn="l" defTabSz="914367" rtl="0" eaLnBrk="1" fontAlgn="auto" latinLnBrk="0" hangingPunct="1">
              <a:lnSpc>
                <a:spcPct val="100000"/>
              </a:lnSpc>
              <a:spcBef>
                <a:spcPts val="0"/>
              </a:spcBef>
              <a:spcAft>
                <a:spcPts val="0"/>
              </a:spcAft>
              <a:buClrTx/>
              <a:buSzTx/>
              <a:buFontTx/>
              <a:buAutoNum type="arabicPeriod"/>
              <a:tabLst/>
              <a:defRPr/>
            </a:pPr>
            <a:endParaRPr lang="en-US" sz="2000" i="0"/>
          </a:p>
          <a:p>
            <a:pPr marL="228600" marR="0" lvl="0" indent="-228600" algn="l" defTabSz="914367"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Arial" panose="020B0604020202020204" pitchFamily="34" charset="0"/>
              </a:rPr>
              <a:t>By 2023, 40% of organizations will blend virtual and physical experiences, leading to increased workforce productivity and customer reach. Businesses will start to embark on the journey of anywhere operations to empower a dispersed workforce, harness a distributed infrastructure and serve a ubiquitous customer base. </a:t>
            </a:r>
            <a:r>
              <a:rPr kumimoji="0" lang="en-US" sz="48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Arial" panose="020B0604020202020204" pitchFamily="34" charset="0"/>
              </a:rPr>
              <a:t>They will </a:t>
            </a:r>
            <a:r>
              <a:rPr lang="en-US" sz="4800" i="0"/>
              <a:t>challenge the conventional wisdom that it’s necessary to be in a specific location, interacting face-to face, to maximize value and efficiency and envision employees, contractors, business partners, customers and end consumers working remotely from one another</a:t>
            </a:r>
            <a:r>
              <a:rPr kumimoji="0" lang="en-US" sz="2000" b="0" i="0" u="none" strike="noStrike" kern="1200" cap="none" spc="0" normalizeH="0" baseline="30000" noProof="0">
                <a:ln>
                  <a:noFill/>
                </a:ln>
                <a:solidFill>
                  <a:srgbClr val="FFFFFF"/>
                </a:solidFill>
                <a:effectLst/>
                <a:uLnTx/>
                <a:uFillTx/>
                <a:latin typeface="Segoe UI Semibold"/>
                <a:ea typeface="Calibri" panose="020F0502020204030204" pitchFamily="34" charset="0"/>
                <a:cs typeface="Arial" panose="020B0604020202020204" pitchFamily="34" charset="0"/>
              </a:rPr>
              <a:t> </a:t>
            </a:r>
            <a:endParaRPr kumimoji="0" lang="en-US" sz="2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Arial" panose="020B0604020202020204" pitchFamily="34" charset="0"/>
            </a:endParaRPr>
          </a:p>
          <a:p>
            <a:pPr marL="228600" marR="0" lvl="0" indent="-228600" algn="l" defTabSz="914367"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a:ln>
                <a:noFill/>
              </a:ln>
              <a:solidFill>
                <a:srgbClr val="FFFFFF"/>
              </a:solidFill>
              <a:effectLst/>
              <a:uLnTx/>
              <a:uFillTx/>
              <a:latin typeface="Segoe UI Semibold"/>
              <a:ea typeface="Yu Mincho" panose="02020400000000000000" pitchFamily="18" charset="-128"/>
              <a:cs typeface="Arial" panose="020B0604020202020204" pitchFamily="34" charset="0"/>
            </a:endParaRPr>
          </a:p>
          <a:p>
            <a:pPr marL="228600" marR="0" lvl="0" indent="-228600" algn="l" defTabSz="914367"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FFFFFF"/>
                </a:solidFill>
                <a:effectLst/>
                <a:uLnTx/>
                <a:uFillTx/>
                <a:latin typeface="Segoe UI Semibold"/>
                <a:ea typeface="Yu Mincho" panose="02020400000000000000" pitchFamily="18" charset="-128"/>
                <a:cs typeface="Arial" panose="020B0604020202020204" pitchFamily="34" charset="0"/>
              </a:rPr>
              <a:t>Lastly as businesses aspire to reduce </a:t>
            </a:r>
            <a:r>
              <a:rPr kumimoji="0" lang="en-US" sz="2000" b="0" i="0" u="none" strike="noStrike" kern="1200" cap="none" spc="0" normalizeH="0" baseline="0" noProof="0" err="1">
                <a:ln>
                  <a:noFill/>
                </a:ln>
                <a:solidFill>
                  <a:srgbClr val="FFFFFF"/>
                </a:solidFill>
                <a:effectLst/>
                <a:uLnTx/>
                <a:uFillTx/>
                <a:latin typeface="Segoe UI Semibold"/>
                <a:ea typeface="Yu Mincho" panose="02020400000000000000" pitchFamily="18" charset="-128"/>
                <a:cs typeface="Arial" panose="020B0604020202020204" pitchFamily="34" charset="0"/>
              </a:rPr>
              <a:t>opex</a:t>
            </a:r>
            <a:r>
              <a:rPr kumimoji="0" lang="en-US" sz="2000" b="0" i="0" u="none" strike="noStrike" kern="1200" cap="none" spc="0" normalizeH="0" baseline="0" noProof="0">
                <a:ln>
                  <a:noFill/>
                </a:ln>
                <a:solidFill>
                  <a:srgbClr val="FFFFFF"/>
                </a:solidFill>
                <a:effectLst/>
                <a:uLnTx/>
                <a:uFillTx/>
                <a:latin typeface="Segoe UI Semibold"/>
                <a:ea typeface="Yu Mincho" panose="02020400000000000000" pitchFamily="18" charset="-128"/>
                <a:cs typeface="Arial" panose="020B0604020202020204" pitchFamily="34" charset="0"/>
              </a:rPr>
              <a:t>, improve throughput and provide a delightful customer experience, more and more </a:t>
            </a: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Yu Mincho" panose="02020400000000000000" pitchFamily="18" charset="-128"/>
                <a:cs typeface="+mn-cs"/>
              </a:rPr>
              <a:t>manufacturers will embed quality management across the value chain, including the supply chain and field service, reducing overall cost of quality (COQ) by 25%.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6/24/2022 10:58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5661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55609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sz="1200" baseline="30000" dirty="0"/>
          </a:p>
          <a:p>
            <a:r>
              <a:rPr lang="da-DK" sz="1200" baseline="30000" dirty="0"/>
              <a:t>1</a:t>
            </a:r>
            <a:r>
              <a:rPr lang="da-DK" sz="1200" dirty="0"/>
              <a:t>Komonen, 2002; Simoes et al., 2011</a:t>
            </a:r>
          </a:p>
          <a:p>
            <a:r>
              <a:rPr lang="en-US" sz="1200" baseline="30000" dirty="0"/>
              <a:t>2</a:t>
            </a:r>
            <a:r>
              <a:rPr lang="en-US" sz="1200" dirty="0"/>
              <a:t>Salonen and </a:t>
            </a:r>
            <a:r>
              <a:rPr lang="en-US" sz="1200" dirty="0" err="1"/>
              <a:t>Deleryd</a:t>
            </a:r>
            <a:r>
              <a:rPr lang="en-US" sz="1200" dirty="0"/>
              <a:t>, 2011</a:t>
            </a:r>
          </a:p>
          <a:p>
            <a:endParaRPr lang="en-US" sz="1200" dirty="0"/>
          </a:p>
          <a:p>
            <a:r>
              <a:rPr lang="en-US" sz="1200" dirty="0"/>
              <a:t>There are 2 main business challenges:- Equipment breaks down halting your production which will delay customer orders. This could happen if the equipment is not maintained proactively or critical performance signals were missed or ignored. Asset over utilized etc</a:t>
            </a:r>
          </a:p>
          <a:p>
            <a:endParaRPr lang="en-US" sz="1200" dirty="0"/>
          </a:p>
          <a:p>
            <a:r>
              <a:rPr lang="en-US" sz="1200" dirty="0"/>
              <a:t>This results in expediting parts and labor overtimes which adds up over a period. You can see the direct &amp; indirect maintenance costs due to reactive operations. 25% of overall cost is maintenance and approximately 30% of that cost is due to being reactive vs proactive. Other costs that are difficult to quantify but very commonly incurred are costs due to bad yield or faulty products due to equipment mal function , implications of late orders resulting in customer cancellations or customer going to competitor etc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01B898-FA9A-4123-A1F3-81BB5B0BF7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007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3549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solidFill>
                  <a:srgbClr val="000000"/>
                </a:solidFill>
                <a:effectLst/>
                <a:latin typeface="Segoe UI" panose="020B0502040204020203" pitchFamily="34" charset="0"/>
                <a:ea typeface="Calibri" panose="020F0502020204030204" pitchFamily="34" charset="0"/>
              </a:rPr>
              <a:t>Dynamics 365 Supply Chain Management helps </a:t>
            </a:r>
            <a:r>
              <a:rPr lang="en-US" sz="800">
                <a:effectLst/>
                <a:latin typeface="Segoe UI" panose="020B0502040204020203" pitchFamily="34" charset="0"/>
                <a:ea typeface="Times New Roman" panose="02020603050405020304" pitchFamily="18" charset="0"/>
              </a:rPr>
              <a:t>maximize the life of their critical assets by performing predictive maintenance to ensure 24x7 uptime and high throughput required to meet the ever-changing customer demand on time</a:t>
            </a:r>
          </a:p>
          <a:p>
            <a:endParaRPr lang="en-US" sz="800">
              <a:effectLst/>
              <a:latin typeface="Segoe UI" panose="020B0502040204020203" pitchFamily="34" charset="0"/>
              <a:ea typeface="Times New Roman" panose="02020603050405020304" pitchFamily="18"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800" b="1" i="0" u="none" strike="noStrike" kern="1200">
                <a:solidFill>
                  <a:schemeClr val="tx1"/>
                </a:solidFill>
                <a:effectLst/>
                <a:latin typeface="Segoe UI Light" panose="020B0502040204020203" pitchFamily="34" charset="0"/>
                <a:ea typeface="+mn-ea"/>
                <a:cs typeface="Segoe UI Light" panose="020B0502040204020203" pitchFamily="34" charset="0"/>
              </a:rPr>
              <a:t>Click 1:- </a:t>
            </a:r>
            <a:r>
              <a:rPr lang="en-US" sz="800" b="0" i="0" u="none" strike="noStrike" kern="1200">
                <a:solidFill>
                  <a:schemeClr val="tx1"/>
                </a:solidFill>
                <a:effectLst/>
                <a:latin typeface="Segoe UI Light" panose="020B0502040204020203" pitchFamily="34" charset="0"/>
                <a:ea typeface="+mn-ea"/>
                <a:cs typeface="Segoe UI Light" panose="020B0502040204020203" pitchFamily="34" charset="0"/>
              </a:rPr>
              <a:t>Dynamics 365 business applications helps you </a:t>
            </a:r>
            <a:r>
              <a:rPr lang="en-US" sz="800">
                <a:solidFill>
                  <a:srgbClr val="000000"/>
                </a:solidFill>
                <a:effectLst/>
                <a:latin typeface="Segoe UI" panose="020B0502040204020203" pitchFamily="34" charset="0"/>
                <a:ea typeface="Calibri" panose="020F0502020204030204" pitchFamily="34" charset="0"/>
              </a:rPr>
              <a:t>meet critical business needs like enhancing supply chain visibility, gaining planning agility, and empowering workforce to ensure business continuity.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800" b="1" i="0" u="none" strike="noStrike" kern="1200">
              <a:solidFill>
                <a:srgbClr val="000000"/>
              </a:solidFill>
              <a:effectLst/>
              <a:latin typeface="Segoe UI" panose="020B0502040204020203" pitchFamily="34" charset="0"/>
              <a:ea typeface="+mn-ea"/>
              <a:cs typeface="Segoe UI Light"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800" b="1" i="0" u="none" strike="noStrike" kern="1200">
                <a:solidFill>
                  <a:srgbClr val="000000"/>
                </a:solidFill>
                <a:effectLst/>
                <a:latin typeface="Segoe UI" panose="020B0502040204020203" pitchFamily="34" charset="0"/>
                <a:ea typeface="+mn-ea"/>
                <a:cs typeface="Segoe UI Light" panose="020B0502040204020203" pitchFamily="34" charset="0"/>
              </a:rPr>
              <a:t>Click 2:- </a:t>
            </a:r>
            <a:r>
              <a:rPr lang="en-US" sz="800" b="0" i="0" u="none" strike="noStrike" kern="1200">
                <a:solidFill>
                  <a:srgbClr val="000000"/>
                </a:solidFill>
                <a:effectLst/>
                <a:latin typeface="Segoe UI" panose="020B0502040204020203" pitchFamily="34" charset="0"/>
                <a:ea typeface="+mn-ea"/>
                <a:cs typeface="Segoe UI Light" panose="020B0502040204020203" pitchFamily="34" charset="0"/>
              </a:rPr>
              <a:t>Dynamics 365 business applications </a:t>
            </a:r>
            <a:r>
              <a:rPr lang="en-US" sz="800" b="0">
                <a:solidFill>
                  <a:srgbClr val="000000"/>
                </a:solidFill>
                <a:effectLst/>
                <a:latin typeface="Segoe UI" panose="020B0502040204020203" pitchFamily="34" charset="0"/>
                <a:ea typeface="Calibri" panose="020F0502020204030204" pitchFamily="34" charset="0"/>
              </a:rPr>
              <a:t>can easily integrate with each other and other external systems. This way you can unify all the data in the azure data lake in real time, analyze </a:t>
            </a:r>
            <a:r>
              <a:rPr lang="en-US" sz="800">
                <a:solidFill>
                  <a:srgbClr val="000000"/>
                </a:solidFill>
                <a:effectLst/>
                <a:latin typeface="Segoe UI" panose="020B0502040204020203" pitchFamily="34" charset="0"/>
                <a:ea typeface="Calibri" panose="020F0502020204030204" pitchFamily="34" charset="0"/>
              </a:rPr>
              <a:t>this data and generate predictive insights using AI to proactively detect opportunities and risks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800" b="1" i="0" u="none" strike="noStrike" kern="1200">
              <a:solidFill>
                <a:srgbClr val="000000"/>
              </a:solidFill>
              <a:effectLst/>
              <a:latin typeface="Segoe UI" panose="020B0502040204020203" pitchFamily="34" charset="0"/>
              <a:ea typeface="+mn-ea"/>
              <a:cs typeface="Segoe UI Light"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800" b="1" i="0" u="none" strike="noStrike" kern="1200">
                <a:solidFill>
                  <a:srgbClr val="000000"/>
                </a:solidFill>
                <a:effectLst/>
                <a:latin typeface="Segoe UI" panose="020B0502040204020203" pitchFamily="34" charset="0"/>
                <a:ea typeface="+mn-ea"/>
                <a:cs typeface="Segoe UI Light" panose="020B0502040204020203" pitchFamily="34" charset="0"/>
              </a:rPr>
              <a:t>Click 3:- </a:t>
            </a:r>
            <a:r>
              <a:rPr lang="en-US" sz="800" b="0" i="0" u="none" strike="noStrike" kern="1200">
                <a:solidFill>
                  <a:srgbClr val="000000"/>
                </a:solidFill>
                <a:effectLst/>
                <a:latin typeface="Segoe UI" panose="020B0502040204020203" pitchFamily="34" charset="0"/>
                <a:ea typeface="+mn-ea"/>
                <a:cs typeface="Segoe UI Light" panose="020B0502040204020203" pitchFamily="34" charset="0"/>
              </a:rPr>
              <a:t>all the way from planning to procurement to manufacturing to distribution , order orchestration and delivery</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800" b="1" i="0" u="none" strike="noStrike" kern="120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800" b="0" i="0" u="none" strike="noStrike" kern="1200">
                <a:solidFill>
                  <a:schemeClr val="tx1"/>
                </a:solidFill>
                <a:effectLst/>
                <a:latin typeface="Segoe UI Light" panose="020B0502040204020203" pitchFamily="34" charset="0"/>
                <a:ea typeface="+mn-ea"/>
                <a:cs typeface="Segoe UI Light" panose="020B0502040204020203" pitchFamily="34" charset="0"/>
              </a:rPr>
              <a:t>-----------------------.</a:t>
            </a:r>
          </a:p>
          <a:p>
            <a:endParaRPr lang="en-US"/>
          </a:p>
          <a:p>
            <a:pPr marL="0" marR="0" lvl="0" indent="0">
              <a:spcBef>
                <a:spcPts val="0"/>
              </a:spcBef>
              <a:spcAft>
                <a:spcPts val="0"/>
              </a:spcAft>
              <a:buFont typeface="Symbol" panose="05050102010706020507" pitchFamily="18" charset="2"/>
              <a:buNone/>
            </a:pPr>
            <a:endParaRPr lang="en-US" sz="1800">
              <a:solidFill>
                <a:srgbClr val="000000"/>
              </a:solidFill>
              <a:effectLst/>
              <a:latin typeface="Segoe UI" panose="020B0502040204020203" pitchFamily="34" charset="0"/>
              <a:ea typeface="Times New Roman" panose="02020603050405020304" pitchFamily="18" charset="0"/>
            </a:endParaRPr>
          </a:p>
          <a:p>
            <a:pPr marL="0" marR="0" lvl="0" indent="0">
              <a:spcBef>
                <a:spcPts val="0"/>
              </a:spcBef>
              <a:spcAft>
                <a:spcPts val="0"/>
              </a:spcAft>
              <a:buFont typeface="Symbol" panose="05050102010706020507" pitchFamily="18" charset="2"/>
              <a:buNone/>
            </a:pPr>
            <a:r>
              <a:rPr lang="en-US" sz="1800" b="1">
                <a:solidFill>
                  <a:srgbClr val="000000"/>
                </a:solidFill>
                <a:effectLst/>
                <a:latin typeface="Segoe UI" panose="020B0502040204020203" pitchFamily="34" charset="0"/>
                <a:ea typeface="Times New Roman" panose="02020603050405020304" pitchFamily="18" charset="0"/>
              </a:rPr>
              <a:t>Details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800" b="1" i="0" u="none" strike="noStrike" kern="120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800" b="1" i="0" u="none" strike="noStrike" kern="1200">
                <a:solidFill>
                  <a:schemeClr val="tx1"/>
                </a:solidFill>
                <a:effectLst/>
                <a:latin typeface="Segoe UI Light" panose="020B0502040204020203" pitchFamily="34" charset="0"/>
                <a:ea typeface="+mn-ea"/>
                <a:cs typeface="Segoe UI Light" panose="020B0502040204020203" pitchFamily="34" charset="0"/>
              </a:rPr>
              <a:t>Using Dynamics 365 and it’s connected technology enables business continuity.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800" b="0" i="0" u="none" strike="noStrike" kern="1200">
              <a:solidFill>
                <a:schemeClr val="tx1"/>
              </a:solidFill>
              <a:effectLst/>
              <a:latin typeface="Segoe UI Light" panose="020B0502040204020203" pitchFamily="34" charset="0"/>
              <a:ea typeface="+mn-ea"/>
              <a:cs typeface="Segoe UI Light"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800" b="0" i="0" u="none" strike="noStrike" kern="1200">
              <a:solidFill>
                <a:schemeClr val="tx1"/>
              </a:solidFill>
              <a:effectLst/>
              <a:latin typeface="Segoe UI Light" panose="020B0502040204020203" pitchFamily="34" charset="0"/>
              <a:ea typeface="+mn-ea"/>
              <a:cs typeface="Segoe UI Light" panose="020B0502040204020203" pitchFamily="34" charset="0"/>
            </a:endParaRPr>
          </a:p>
          <a:p>
            <a:pPr marL="228600" marR="0" lvl="0" indent="-228600" algn="l" defTabSz="932688" rtl="0" eaLnBrk="1" fontAlgn="auto" latinLnBrk="0" hangingPunct="1">
              <a:lnSpc>
                <a:spcPct val="100000"/>
              </a:lnSpc>
              <a:spcBef>
                <a:spcPts val="0"/>
              </a:spcBef>
              <a:spcAft>
                <a:spcPts val="0"/>
              </a:spcAft>
              <a:buClrTx/>
              <a:buSzTx/>
              <a:buFont typeface="+mj-lt"/>
              <a:buAutoNum type="arabicPeriod"/>
              <a:tabLst/>
              <a:defRPr/>
            </a:pPr>
            <a:r>
              <a:rPr lang="en-US" sz="1800" b="1" i="0" u="none" strike="noStrike" kern="1200">
                <a:solidFill>
                  <a:schemeClr val="tx1"/>
                </a:solidFill>
                <a:effectLst/>
                <a:latin typeface="Segoe UI Light" panose="020B0502040204020203" pitchFamily="34" charset="0"/>
                <a:ea typeface="+mn-ea"/>
                <a:cs typeface="Segoe UI Light" panose="020B0502040204020203" pitchFamily="34" charset="0"/>
              </a:rPr>
              <a:t>Visibility </a:t>
            </a:r>
            <a:r>
              <a:rPr lang="en-US" sz="1800" b="0" i="0" u="none" strike="noStrike" kern="1200">
                <a:solidFill>
                  <a:schemeClr val="tx1"/>
                </a:solidFill>
                <a:effectLst/>
                <a:latin typeface="Segoe UI Light" panose="020B0502040204020203" pitchFamily="34" charset="0"/>
                <a:ea typeface="+mn-ea"/>
                <a:cs typeface="Segoe UI Light" panose="020B0502040204020203" pitchFamily="34" charset="0"/>
              </a:rPr>
              <a:t>– </a:t>
            </a:r>
            <a:r>
              <a:rPr lang="en-US" sz="1800" b="0" i="0" u="none" strike="noStrike" kern="1200">
                <a:solidFill>
                  <a:srgbClr val="FF0000"/>
                </a:solidFill>
                <a:effectLst/>
                <a:latin typeface="Segoe UI Light" panose="020B0502040204020203" pitchFamily="34" charset="0"/>
                <a:ea typeface="+mn-ea"/>
                <a:cs typeface="Segoe UI Light" panose="020B0502040204020203" pitchFamily="34" charset="0"/>
              </a:rPr>
              <a:t>Dynamics 365 enables managers to plan with precision and lead with data-driven insights (e.g. more accurate resource allocation with predictive forecasting).</a:t>
            </a:r>
          </a:p>
          <a:p>
            <a:pPr marL="228600" marR="0" lvl="0" indent="-228600" algn="l" defTabSz="932688" rtl="0" eaLnBrk="1" fontAlgn="auto" latinLnBrk="0" hangingPunct="1">
              <a:lnSpc>
                <a:spcPct val="100000"/>
              </a:lnSpc>
              <a:spcBef>
                <a:spcPts val="0"/>
              </a:spcBef>
              <a:spcAft>
                <a:spcPts val="0"/>
              </a:spcAft>
              <a:buClrTx/>
              <a:buSzTx/>
              <a:buFont typeface="+mj-lt"/>
              <a:buAutoNum type="arabicPeriod"/>
              <a:tabLst/>
              <a:defRPr/>
            </a:pPr>
            <a:r>
              <a:rPr lang="en-US" sz="1800" b="1" i="0" u="none" strike="noStrike" kern="1200">
                <a:solidFill>
                  <a:schemeClr val="tx1"/>
                </a:solidFill>
                <a:effectLst/>
                <a:latin typeface="Segoe UI Light" panose="020B0502040204020203" pitchFamily="34" charset="0"/>
                <a:ea typeface="+mn-ea"/>
                <a:cs typeface="Segoe UI Light" panose="020B0502040204020203" pitchFamily="34" charset="0"/>
              </a:rPr>
              <a:t>Agility</a:t>
            </a:r>
            <a:r>
              <a:rPr lang="en-US" sz="1800" b="0" i="0" u="none" strike="noStrike" kern="1200">
                <a:solidFill>
                  <a:schemeClr val="tx1"/>
                </a:solidFill>
                <a:effectLst/>
                <a:latin typeface="Segoe UI Light" panose="020B0502040204020203" pitchFamily="34" charset="0"/>
                <a:ea typeface="+mn-ea"/>
                <a:cs typeface="Segoe UI Light" panose="020B0502040204020203" pitchFamily="34" charset="0"/>
              </a:rPr>
              <a:t> – Dynamics 365 monitors large amounts of data behind the scenes to proactively detect opportunities and risks.</a:t>
            </a:r>
          </a:p>
          <a:p>
            <a:pPr marL="228600" marR="0" lvl="0" indent="-228600" algn="l" defTabSz="932688" rtl="0" eaLnBrk="1" fontAlgn="auto" latinLnBrk="0" hangingPunct="1">
              <a:lnSpc>
                <a:spcPct val="100000"/>
              </a:lnSpc>
              <a:spcBef>
                <a:spcPts val="0"/>
              </a:spcBef>
              <a:spcAft>
                <a:spcPts val="0"/>
              </a:spcAft>
              <a:buClrTx/>
              <a:buSzTx/>
              <a:buFont typeface="+mj-lt"/>
              <a:buAutoNum type="arabicPeriod"/>
              <a:tabLst/>
              <a:defRPr/>
            </a:pPr>
            <a:r>
              <a:rPr lang="en-US" sz="1800" b="1" i="0" u="none" strike="noStrike" kern="1200">
                <a:solidFill>
                  <a:schemeClr val="tx1"/>
                </a:solidFill>
                <a:effectLst/>
                <a:latin typeface="Segoe UI Light" panose="020B0502040204020203" pitchFamily="34" charset="0"/>
                <a:ea typeface="+mn-ea"/>
                <a:cs typeface="Segoe UI Light" panose="020B0502040204020203" pitchFamily="34" charset="0"/>
              </a:rPr>
              <a:t>Workforce Optimization</a:t>
            </a:r>
            <a:r>
              <a:rPr lang="en-US" sz="1800" b="0" i="0" u="none" strike="noStrike" kern="1200">
                <a:solidFill>
                  <a:schemeClr val="tx1"/>
                </a:solidFill>
                <a:effectLst/>
                <a:latin typeface="Segoe UI Light" panose="020B0502040204020203" pitchFamily="34" charset="0"/>
                <a:ea typeface="+mn-ea"/>
                <a:cs typeface="Segoe UI Light" panose="020B0502040204020203" pitchFamily="34" charset="0"/>
              </a:rPr>
              <a:t>-  Based on the opportunities and risks detected, Dynamics 365 proactively guides sellers toward the right buyer and next best actions to move relationships and deals forward</a:t>
            </a: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6/24/2022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111562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649614-8886-4A0D-916E-7A616980201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76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embark on the digital transformation journey to digitize different processes within in your supply chain, Dynamics 365 provides you the agility and foundation to transition to the cloud. Dynamics 365 solutions are uniquely composable. It can easily bolt on to your existing IT infrastructure to work with your legacy systems to start with. Lets say you start with digitizing your maintenance program – You can then use cognitive technologies to go from preventative to predictive maintenance. You can integrate with field service to ensure geographically dispersed assets are also up and running 24X7. </a:t>
            </a:r>
          </a:p>
          <a:p>
            <a:endParaRPr lang="en-US"/>
          </a:p>
          <a:p>
            <a:r>
              <a:rPr lang="en-US"/>
              <a:t>You can leverage mixed reality to improve workforce performance, provider faster training and improve workforce safety  and compliance.</a:t>
            </a:r>
          </a:p>
          <a:p>
            <a:endParaRPr lang="en-US"/>
          </a:p>
          <a:p>
            <a:r>
              <a:rPr lang="en-US"/>
              <a:t>As you gain confidence, you can transform rest of your workloads all the way from planning to delivery and transition to a factory of the future. With seamless native integration, you can make data driven decision with confidence in real time from a single source of truth and improve the overall resilience of your supply chain. You can gain real time insights with embedded Power BI dashboards that will help with visualizing OEE of your entire factory.</a:t>
            </a:r>
          </a:p>
          <a:p>
            <a:endParaRPr lang="en-US"/>
          </a:p>
          <a:p>
            <a:r>
              <a:rPr lang="en-US"/>
              <a:t>With its modern architecture these solutions can be deployed much faster and can be packaged with vertical specific ISV solutions to align with your industry specific needs.</a:t>
            </a:r>
          </a:p>
          <a:p>
            <a:r>
              <a:rPr lang="en-US"/>
              <a:t>The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6/24/2022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81921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
        <p:nvSpPr>
          <p:cNvPr id="5" name="Footer Placeholder 14">
            <a:extLst>
              <a:ext uri="{FF2B5EF4-FFF2-40B4-BE49-F238E27FC236}">
                <a16:creationId xmlns:a16="http://schemas.microsoft.com/office/drawing/2014/main" id="{74967CE7-E81E-410B-A125-8EE75051F16D}"/>
              </a:ext>
            </a:extLst>
          </p:cNvPr>
          <p:cNvSpPr>
            <a:spLocks noGrp="1"/>
          </p:cNvSpPr>
          <p:nvPr>
            <p:ph type="ftr" sz="quarter" idx="3"/>
          </p:nvPr>
        </p:nvSpPr>
        <p:spPr>
          <a:xfrm>
            <a:off x="361838" y="6580820"/>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93224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625290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976916C-9EB3-4827-9B2E-50324F3FCA1E}"/>
              </a:ext>
            </a:extLst>
          </p:cNvPr>
          <p:cNvGraphicFramePr>
            <a:graphicFrameLocks noChangeAspect="1"/>
          </p:cNvGraphicFramePr>
          <p:nvPr userDrawn="1">
            <p:custDataLst>
              <p:tags r:id="rId1"/>
            </p:custDataLst>
            <p:extLst>
              <p:ext uri="{D42A27DB-BD31-4B8C-83A1-F6EECF244321}">
                <p14:modId xmlns:p14="http://schemas.microsoft.com/office/powerpoint/2010/main" val="99819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A976916C-9EB3-4827-9B2E-50324F3FCA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481395" y="395923"/>
            <a:ext cx="11306469" cy="470898"/>
          </a:xfrm>
        </p:spPr>
        <p:txBody>
          <a:bodyPr wrap="square" lIns="0" tIns="0" rIns="0" bIns="0">
            <a:spAutoFit/>
          </a:bodyPr>
          <a:lstStyle>
            <a:lvl1pPr algn="l" defTabSz="914367" rtl="0" eaLnBrk="1" latinLnBrk="0" hangingPunct="1">
              <a:lnSpc>
                <a:spcPct val="90000"/>
              </a:lnSpc>
              <a:spcBef>
                <a:spcPct val="0"/>
              </a:spcBef>
              <a:buNone/>
              <a:defRPr lang="en-US" sz="3400" b="0" kern="1200" cap="none" spc="-49" baseline="0" dirty="0">
                <a:ln w="3175">
                  <a:noFill/>
                </a:ln>
                <a:solidFill>
                  <a:schemeClr val="tx1"/>
                </a:soli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3122583212"/>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402865"/>
      </p:ext>
    </p:extLst>
  </p:cSld>
  <p:clrMapOvr>
    <a:masterClrMapping/>
  </p:clrMapOvr>
  <p:transition spd="slow">
    <p:fade thruBlk="1"/>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9386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0242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36723"/>
            <a:ext cx="9230589" cy="147000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44489"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37272"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205735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3615976"/>
      </p:ext>
    </p:extLst>
  </p:cSld>
  <p:clrMapOvr>
    <a:overrideClrMapping bg1="dk1" tx1="lt1" bg2="dk2" tx2="lt2" accent1="accent1" accent2="accent2" accent3="accent3" accent4="accent4" accent5="accent5" accent6="accent6" hlink="hlink" folHlink="folHlink"/>
  </p:clrMapOvr>
  <p:transition spd="slow">
    <p:push/>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3.xml"/><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E32A2B77-7DEF-4A82-87DF-F13FAAEFE0C3}"/>
              </a:ext>
            </a:extLst>
          </p:cNvPr>
          <p:cNvGraphicFramePr>
            <a:graphicFrameLocks noChangeAspect="1"/>
          </p:cNvGraphicFramePr>
          <p:nvPr userDrawn="1">
            <p:custDataLst>
              <p:tags r:id="rId10"/>
            </p:custDataLst>
            <p:extLst>
              <p:ext uri="{D42A27DB-BD31-4B8C-83A1-F6EECF244321}">
                <p14:modId xmlns:p14="http://schemas.microsoft.com/office/powerpoint/2010/main" val="13801323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425" imgH="424" progId="TCLayout.ActiveDocument.1">
                  <p:embed/>
                </p:oleObj>
              </mc:Choice>
              <mc:Fallback>
                <p:oleObj name="think-cell Slide" r:id="rId12" imgW="425" imgH="424" progId="TCLayout.ActiveDocument.1">
                  <p:embed/>
                  <p:pic>
                    <p:nvPicPr>
                      <p:cNvPr id="11" name="Object 10" hidden="1">
                        <a:extLst>
                          <a:ext uri="{FF2B5EF4-FFF2-40B4-BE49-F238E27FC236}">
                            <a16:creationId xmlns:a16="http://schemas.microsoft.com/office/drawing/2014/main" id="{E32A2B77-7DEF-4A82-87DF-F13FAAEFE0C3}"/>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87DCC521-D7F3-405A-87F9-53F7F95AE797}"/>
              </a:ext>
            </a:extLst>
          </p:cNvPr>
          <p:cNvSpPr/>
          <p:nvPr userDrawn="1">
            <p:custDataLst>
              <p:tags r:id="rId1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472" fontAlgn="base">
              <a:lnSpc>
                <a:spcPct val="90000"/>
              </a:lnSpc>
              <a:spcBef>
                <a:spcPct val="0"/>
              </a:spcBef>
              <a:spcAft>
                <a:spcPct val="0"/>
              </a:spcAft>
            </a:pPr>
            <a:endParaRPr lang="en-US" sz="34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8" name="Footer Placeholder 14">
            <a:extLst>
              <a:ext uri="{FF2B5EF4-FFF2-40B4-BE49-F238E27FC236}">
                <a16:creationId xmlns:a16="http://schemas.microsoft.com/office/drawing/2014/main" id="{AAB2B86E-1797-47FF-B079-B8E05016F538}"/>
              </a:ext>
            </a:extLst>
          </p:cNvPr>
          <p:cNvSpPr>
            <a:spLocks noGrp="1"/>
          </p:cNvSpPr>
          <p:nvPr>
            <p:ph type="ftr" sz="quarter" idx="3"/>
          </p:nvPr>
        </p:nvSpPr>
        <p:spPr>
          <a:xfrm>
            <a:off x="361838" y="6580820"/>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372866967"/>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206" r:id="rId3"/>
    <p:sldLayoutId id="2147487223" r:id="rId4"/>
    <p:sldLayoutId id="2147487324" r:id="rId5"/>
    <p:sldLayoutId id="2147487330" r:id="rId6"/>
    <p:sldLayoutId id="2147487331" r:id="rId7"/>
    <p:sldLayoutId id="2147487332" r:id="rId8"/>
  </p:sldLayoutIdLst>
  <p:transition>
    <p:fade/>
  </p:transition>
  <p:hf sldNum="0" hdr="0" dt="0"/>
  <p:txStyles>
    <p:titleStyle>
      <a:lvl1pPr algn="l" defTabSz="914367" rtl="0" eaLnBrk="1" latinLnBrk="0" hangingPunct="1">
        <a:lnSpc>
          <a:spcPct val="90000"/>
        </a:lnSpc>
        <a:spcBef>
          <a:spcPct val="0"/>
        </a:spcBef>
        <a:buNone/>
        <a:defRPr lang="en-US" sz="34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308">
          <p15:clr>
            <a:srgbClr val="F26B43"/>
          </p15:clr>
        </p15:guide>
        <p15:guide id="42" pos="7368">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13" Type="http://schemas.openxmlformats.org/officeDocument/2006/relationships/image" Target="../media/image21.jpeg"/><Relationship Id="rId3" Type="http://schemas.openxmlformats.org/officeDocument/2006/relationships/image" Target="../media/image11.jpeg"/><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5" Type="http://schemas.openxmlformats.org/officeDocument/2006/relationships/image" Target="../media/image23.jpeg"/><Relationship Id="rId10" Type="http://schemas.openxmlformats.org/officeDocument/2006/relationships/image" Target="../media/image18.jpeg"/><Relationship Id="rId4" Type="http://schemas.openxmlformats.org/officeDocument/2006/relationships/image" Target="../media/image12.jpeg"/><Relationship Id="rId9" Type="http://schemas.openxmlformats.org/officeDocument/2006/relationships/image" Target="../media/image17.jpeg"/><Relationship Id="rId14"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9.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image" Target="../media/image24.jpeg"/><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5" Type="http://schemas.openxmlformats.org/officeDocument/2006/relationships/image" Target="../media/image36.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 Id="rId14" Type="http://schemas.openxmlformats.org/officeDocument/2006/relationships/image" Target="../media/image35.jpeg"/></Relationships>
</file>

<file path=ppt/slides/_rels/slide13.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9.jpe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jpeg"/><Relationship Id="rId2" Type="http://schemas.openxmlformats.org/officeDocument/2006/relationships/image" Target="../media/image24.jpeg"/><Relationship Id="rId16" Type="http://schemas.openxmlformats.org/officeDocument/2006/relationships/image" Target="../media/image37.png"/><Relationship Id="rId1" Type="http://schemas.openxmlformats.org/officeDocument/2006/relationships/slideLayout" Target="../slideLayouts/slideLayout4.xml"/><Relationship Id="rId6" Type="http://schemas.openxmlformats.org/officeDocument/2006/relationships/image" Target="../media/image28.jpeg"/><Relationship Id="rId11" Type="http://schemas.openxmlformats.org/officeDocument/2006/relationships/image" Target="../media/image33.jpeg"/><Relationship Id="rId5" Type="http://schemas.openxmlformats.org/officeDocument/2006/relationships/image" Target="../media/image27.jpeg"/><Relationship Id="rId15" Type="http://schemas.openxmlformats.org/officeDocument/2006/relationships/image" Target="../media/image36.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 Id="rId14" Type="http://schemas.openxmlformats.org/officeDocument/2006/relationships/image" Target="../media/image3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38.emf"/><Relationship Id="rId5" Type="http://schemas.openxmlformats.org/officeDocument/2006/relationships/oleObject" Target="../embeddings/oleObject5.bin"/><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38.emf"/><Relationship Id="rId5" Type="http://schemas.openxmlformats.org/officeDocument/2006/relationships/oleObject" Target="../embeddings/oleObject5.bin"/><Relationship Id="rId4"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38.emf"/><Relationship Id="rId5" Type="http://schemas.openxmlformats.org/officeDocument/2006/relationships/oleObject" Target="../embeddings/oleObject5.bin"/><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hyperlink" Target="https://github.com/Azure/Industrial-IoT/blob/master/docs/modules/twin.md" TargetMode="Externa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8.emf"/><Relationship Id="rId5" Type="http://schemas.openxmlformats.org/officeDocument/2006/relationships/oleObject" Target="../embeddings/oleObject6.bin"/><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3" Type="http://schemas.openxmlformats.org/officeDocument/2006/relationships/image" Target="../media/image40.svg"/><Relationship Id="rId21" Type="http://schemas.openxmlformats.org/officeDocument/2006/relationships/image" Target="../media/image57.png"/><Relationship Id="rId7" Type="http://schemas.openxmlformats.org/officeDocument/2006/relationships/hyperlink" Target="https://azure.microsoft.com/en-us/services/iot-edge/" TargetMode="External"/><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image" Target="../media/image39.png"/><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sv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hyperlink" Target="https://customers.microsoft.com/en-us/story/746973-majans-manufacturing-dynamics-365" TargetMode="External"/><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hyperlink" Target="https://clouddamcdnprodep.azureedge.net/gdc/gdcwd49ly/original" TargetMode="External"/><Relationship Id="rId3" Type="http://schemas.openxmlformats.org/officeDocument/2006/relationships/image" Target="../media/image73.jpeg"/><Relationship Id="rId7" Type="http://schemas.openxmlformats.org/officeDocument/2006/relationships/hyperlink" Target="https://dynamics.microsoft.com/en-us/get-started/?appname=marketin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clouddamcdnprodep.azureedge.net/gdc/gdcE0Oqf2/original" TargetMode="External"/><Relationship Id="rId5" Type="http://schemas.openxmlformats.org/officeDocument/2006/relationships/hyperlink" Target="https://www.youtube.com/watch?v=V8c3pDKdHEc&amp;list=PLU3NP7WDH0L7p08p8CduyesKBKj3hqBgp&amp;index=8&amp;t=0s" TargetMode="External"/><Relationship Id="rId10" Type="http://schemas.openxmlformats.org/officeDocument/2006/relationships/hyperlink" Target="https://mymbas.microsoft.com/sessions/c778d759-36e2-48cc-b9bd-b0dd8563151f?source=sessions" TargetMode="External"/><Relationship Id="rId4" Type="http://schemas.openxmlformats.org/officeDocument/2006/relationships/hyperlink" Target="https://www.youtube.com/watch?v=d3YT8j0yYl0" TargetMode="External"/><Relationship Id="rId9" Type="http://schemas.openxmlformats.org/officeDocument/2006/relationships/hyperlink" Target="https://dynamics.microsoft.com/en-us/get-started/?appname=SCM" TargetMode="Externa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person, person, standing, person&#10;&#10;Description automatically generated">
            <a:extLst>
              <a:ext uri="{FF2B5EF4-FFF2-40B4-BE49-F238E27FC236}">
                <a16:creationId xmlns:a16="http://schemas.microsoft.com/office/drawing/2014/main" id="{57910470-F24C-4DA7-88A2-E598983B1BD2}"/>
              </a:ext>
            </a:extLst>
          </p:cNvPr>
          <p:cNvPicPr>
            <a:picLocks noChangeAspect="1"/>
          </p:cNvPicPr>
          <p:nvPr/>
        </p:nvPicPr>
        <p:blipFill>
          <a:blip r:embed="rId3"/>
          <a:stretch>
            <a:fillRect/>
          </a:stretch>
        </p:blipFill>
        <p:spPr>
          <a:xfrm>
            <a:off x="-38100" y="0"/>
            <a:ext cx="12268200" cy="8189024"/>
          </a:xfrm>
          <a:prstGeom prst="rect">
            <a:avLst/>
          </a:prstGeom>
        </p:spPr>
      </p:pic>
      <p:sp>
        <p:nvSpPr>
          <p:cNvPr id="4" name="Title 3">
            <a:extLst>
              <a:ext uri="{FF2B5EF4-FFF2-40B4-BE49-F238E27FC236}">
                <a16:creationId xmlns:a16="http://schemas.microsoft.com/office/drawing/2014/main" id="{91E1388E-A56A-4206-914E-EF0361A049FD}"/>
              </a:ext>
            </a:extLst>
          </p:cNvPr>
          <p:cNvSpPr>
            <a:spLocks noGrp="1"/>
          </p:cNvSpPr>
          <p:nvPr>
            <p:ph type="title"/>
          </p:nvPr>
        </p:nvSpPr>
        <p:spPr>
          <a:xfrm>
            <a:off x="-38100" y="0"/>
            <a:ext cx="12356939" cy="8189023"/>
          </a:xfrm>
          <a:gradFill>
            <a:gsLst>
              <a:gs pos="56000">
                <a:srgbClr val="000000">
                  <a:alpha val="62000"/>
                </a:srgbClr>
              </a:gs>
              <a:gs pos="0">
                <a:srgbClr val="000000">
                  <a:alpha val="0"/>
                </a:srgbClr>
              </a:gs>
            </a:gsLst>
          </a:gradFill>
        </p:spPr>
        <p:txBody>
          <a:bodyPr/>
          <a:lstStyle/>
          <a:p>
            <a:pPr algn="l"/>
            <a:r>
              <a:rPr lang="en-US" dirty="0">
                <a:cs typeface="Segoe UI"/>
              </a:rPr>
              <a:t>Maximize Asset Uptime through</a:t>
            </a:r>
            <a:br>
              <a:rPr lang="en-US" dirty="0">
                <a:cs typeface="Segoe UI"/>
              </a:rPr>
            </a:br>
            <a:r>
              <a:rPr lang="en-US" dirty="0">
                <a:cs typeface="Segoe UI"/>
              </a:rPr>
              <a:t>Enterprise Field Asset Maintenance</a:t>
            </a:r>
          </a:p>
        </p:txBody>
      </p:sp>
      <p:sp>
        <p:nvSpPr>
          <p:cNvPr id="2" name="Rectangle 1">
            <a:extLst>
              <a:ext uri="{FF2B5EF4-FFF2-40B4-BE49-F238E27FC236}">
                <a16:creationId xmlns:a16="http://schemas.microsoft.com/office/drawing/2014/main" id="{EB5C1AB4-4029-4001-9979-BB155BA6C463}"/>
              </a:ext>
            </a:extLst>
          </p:cNvPr>
          <p:cNvSpPr/>
          <p:nvPr/>
        </p:nvSpPr>
        <p:spPr>
          <a:xfrm>
            <a:off x="5975614" y="3247027"/>
            <a:ext cx="24077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4179342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C9EF33-EF6A-4736-BA98-E13CBE1EDA70}"/>
              </a:ext>
            </a:extLst>
          </p:cNvPr>
          <p:cNvSpPr/>
          <p:nvPr/>
        </p:nvSpPr>
        <p:spPr bwMode="auto">
          <a:xfrm>
            <a:off x="12127043" y="-71243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Intercompany Work Orders</a:t>
            </a:r>
          </a:p>
        </p:txBody>
      </p:sp>
      <p:sp>
        <p:nvSpPr>
          <p:cNvPr id="4" name="Rectangle 3">
            <a:extLst>
              <a:ext uri="{FF2B5EF4-FFF2-40B4-BE49-F238E27FC236}">
                <a16:creationId xmlns:a16="http://schemas.microsoft.com/office/drawing/2014/main" id="{FE2120BC-3C55-4BEB-9516-1A73C44A898A}"/>
              </a:ext>
            </a:extLst>
          </p:cNvPr>
          <p:cNvSpPr/>
          <p:nvPr/>
        </p:nvSpPr>
        <p:spPr bwMode="auto">
          <a:xfrm>
            <a:off x="1351228" y="-594399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Work Order Planners</a:t>
            </a:r>
          </a:p>
        </p:txBody>
      </p:sp>
      <p:sp>
        <p:nvSpPr>
          <p:cNvPr id="5" name="Rectangle 4">
            <a:extLst>
              <a:ext uri="{FF2B5EF4-FFF2-40B4-BE49-F238E27FC236}">
                <a16:creationId xmlns:a16="http://schemas.microsoft.com/office/drawing/2014/main" id="{CDF8BEE5-0CB7-4A63-B89C-52AB9FC1FBCE}"/>
              </a:ext>
            </a:extLst>
          </p:cNvPr>
          <p:cNvSpPr/>
          <p:nvPr/>
        </p:nvSpPr>
        <p:spPr bwMode="auto">
          <a:xfrm>
            <a:off x="3502647" y="-594399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Project Work Orders</a:t>
            </a:r>
          </a:p>
        </p:txBody>
      </p:sp>
      <p:sp>
        <p:nvSpPr>
          <p:cNvPr id="6" name="Rectangle 5">
            <a:extLst>
              <a:ext uri="{FF2B5EF4-FFF2-40B4-BE49-F238E27FC236}">
                <a16:creationId xmlns:a16="http://schemas.microsoft.com/office/drawing/2014/main" id="{E05EF009-4BFE-430F-AAB4-324A7D6606D7}"/>
              </a:ext>
            </a:extLst>
          </p:cNvPr>
          <p:cNvSpPr/>
          <p:nvPr/>
        </p:nvSpPr>
        <p:spPr bwMode="auto">
          <a:xfrm>
            <a:off x="3502647" y="-474294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Maintenance Procurement</a:t>
            </a:r>
          </a:p>
        </p:txBody>
      </p:sp>
      <p:sp>
        <p:nvSpPr>
          <p:cNvPr id="7" name="Rectangle 6">
            <a:extLst>
              <a:ext uri="{FF2B5EF4-FFF2-40B4-BE49-F238E27FC236}">
                <a16:creationId xmlns:a16="http://schemas.microsoft.com/office/drawing/2014/main" id="{FEF5F0D2-F05C-4EE3-A6D1-41B3D340D1F5}"/>
              </a:ext>
            </a:extLst>
          </p:cNvPr>
          <p:cNvSpPr/>
          <p:nvPr/>
        </p:nvSpPr>
        <p:spPr bwMode="auto">
          <a:xfrm>
            <a:off x="3502647" y="-65391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Planning Board</a:t>
            </a:r>
          </a:p>
        </p:txBody>
      </p:sp>
      <p:sp>
        <p:nvSpPr>
          <p:cNvPr id="8" name="Rectangle 7">
            <a:extLst>
              <a:ext uri="{FF2B5EF4-FFF2-40B4-BE49-F238E27FC236}">
                <a16:creationId xmlns:a16="http://schemas.microsoft.com/office/drawing/2014/main" id="{05732FE5-BB3C-4E4A-9B27-D113F085E693}"/>
              </a:ext>
            </a:extLst>
          </p:cNvPr>
          <p:cNvSpPr/>
          <p:nvPr/>
        </p:nvSpPr>
        <p:spPr bwMode="auto">
          <a:xfrm>
            <a:off x="9975624" y="-652560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Safe Work</a:t>
            </a:r>
          </a:p>
        </p:txBody>
      </p:sp>
      <p:sp>
        <p:nvSpPr>
          <p:cNvPr id="9" name="Rectangle 8">
            <a:extLst>
              <a:ext uri="{FF2B5EF4-FFF2-40B4-BE49-F238E27FC236}">
                <a16:creationId xmlns:a16="http://schemas.microsoft.com/office/drawing/2014/main" id="{DED707EC-09B5-4B1C-BCF5-988A231B0809}"/>
              </a:ext>
            </a:extLst>
          </p:cNvPr>
          <p:cNvSpPr/>
          <p:nvPr/>
        </p:nvSpPr>
        <p:spPr bwMode="auto">
          <a:xfrm>
            <a:off x="12127043" y="-77230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Lock In / Tag Out</a:t>
            </a:r>
          </a:p>
        </p:txBody>
      </p:sp>
      <p:sp>
        <p:nvSpPr>
          <p:cNvPr id="10" name="Rectangle 9">
            <a:extLst>
              <a:ext uri="{FF2B5EF4-FFF2-40B4-BE49-F238E27FC236}">
                <a16:creationId xmlns:a16="http://schemas.microsoft.com/office/drawing/2014/main" id="{11439D31-34B7-4912-B634-EB08602358F6}"/>
              </a:ext>
            </a:extLst>
          </p:cNvPr>
          <p:cNvSpPr/>
          <p:nvPr/>
        </p:nvSpPr>
        <p:spPr bwMode="auto">
          <a:xfrm>
            <a:off x="12127043" y="-652560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Checklist Actions</a:t>
            </a:r>
          </a:p>
        </p:txBody>
      </p:sp>
      <p:sp>
        <p:nvSpPr>
          <p:cNvPr id="11" name="Rectangle 10">
            <a:extLst>
              <a:ext uri="{FF2B5EF4-FFF2-40B4-BE49-F238E27FC236}">
                <a16:creationId xmlns:a16="http://schemas.microsoft.com/office/drawing/2014/main" id="{B8559223-87FF-4565-A2D2-6F263C3456AA}"/>
              </a:ext>
            </a:extLst>
          </p:cNvPr>
          <p:cNvSpPr/>
          <p:nvPr/>
        </p:nvSpPr>
        <p:spPr bwMode="auto">
          <a:xfrm>
            <a:off x="9975624" y="-77230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Electronic Signatures</a:t>
            </a:r>
          </a:p>
        </p:txBody>
      </p:sp>
      <p:sp>
        <p:nvSpPr>
          <p:cNvPr id="12" name="Rectangle 11">
            <a:extLst>
              <a:ext uri="{FF2B5EF4-FFF2-40B4-BE49-F238E27FC236}">
                <a16:creationId xmlns:a16="http://schemas.microsoft.com/office/drawing/2014/main" id="{4949B32E-8DC5-444D-B74F-274074F8C505}"/>
              </a:ext>
            </a:extLst>
          </p:cNvPr>
          <p:cNvSpPr/>
          <p:nvPr/>
        </p:nvSpPr>
        <p:spPr bwMode="auto">
          <a:xfrm>
            <a:off x="9975624" y="-71243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Intercompany Asset Transfers</a:t>
            </a:r>
          </a:p>
        </p:txBody>
      </p:sp>
      <p:sp>
        <p:nvSpPr>
          <p:cNvPr id="13" name="Rectangle 12">
            <a:extLst>
              <a:ext uri="{FF2B5EF4-FFF2-40B4-BE49-F238E27FC236}">
                <a16:creationId xmlns:a16="http://schemas.microsoft.com/office/drawing/2014/main" id="{88A6F833-FDFF-4274-A1F8-CB684E6E3AE8}"/>
              </a:ext>
            </a:extLst>
          </p:cNvPr>
          <p:cNvSpPr/>
          <p:nvPr/>
        </p:nvSpPr>
        <p:spPr bwMode="auto">
          <a:xfrm>
            <a:off x="7786469" y="-95193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Permit to Work</a:t>
            </a:r>
          </a:p>
        </p:txBody>
      </p:sp>
      <p:sp>
        <p:nvSpPr>
          <p:cNvPr id="14" name="Rectangle 13">
            <a:extLst>
              <a:ext uri="{FF2B5EF4-FFF2-40B4-BE49-F238E27FC236}">
                <a16:creationId xmlns:a16="http://schemas.microsoft.com/office/drawing/2014/main" id="{B462F01E-1B2A-49F4-B73C-FA046727FC91}"/>
              </a:ext>
            </a:extLst>
          </p:cNvPr>
          <p:cNvSpPr/>
          <p:nvPr/>
        </p:nvSpPr>
        <p:spPr bwMode="auto">
          <a:xfrm>
            <a:off x="1351228" y="-534879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Shutdown, Turnaround &amp; Outage</a:t>
            </a:r>
          </a:p>
        </p:txBody>
      </p:sp>
      <p:sp>
        <p:nvSpPr>
          <p:cNvPr id="15" name="Rectangle 14">
            <a:extLst>
              <a:ext uri="{FF2B5EF4-FFF2-40B4-BE49-F238E27FC236}">
                <a16:creationId xmlns:a16="http://schemas.microsoft.com/office/drawing/2014/main" id="{09D5BC80-9384-4B1C-9955-26A1C996B05C}"/>
              </a:ext>
            </a:extLst>
          </p:cNvPr>
          <p:cNvSpPr/>
          <p:nvPr/>
        </p:nvSpPr>
        <p:spPr bwMode="auto">
          <a:xfrm>
            <a:off x="1351228" y="-414774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Lifecycle Status Permissions</a:t>
            </a:r>
          </a:p>
        </p:txBody>
      </p:sp>
      <p:sp>
        <p:nvSpPr>
          <p:cNvPr id="22" name="Rectangle 21">
            <a:extLst>
              <a:ext uri="{FF2B5EF4-FFF2-40B4-BE49-F238E27FC236}">
                <a16:creationId xmlns:a16="http://schemas.microsoft.com/office/drawing/2014/main" id="{9D8EF68D-D359-4E73-9F17-47158EBEB20E}"/>
              </a:ext>
            </a:extLst>
          </p:cNvPr>
          <p:cNvSpPr/>
          <p:nvPr/>
        </p:nvSpPr>
        <p:spPr bwMode="auto">
          <a:xfrm>
            <a:off x="-2968722" y="-107304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Functional locations</a:t>
            </a:r>
          </a:p>
        </p:txBody>
      </p:sp>
      <p:sp>
        <p:nvSpPr>
          <p:cNvPr id="23" name="Rectangle 22">
            <a:extLst>
              <a:ext uri="{FF2B5EF4-FFF2-40B4-BE49-F238E27FC236}">
                <a16:creationId xmlns:a16="http://schemas.microsoft.com/office/drawing/2014/main" id="{BA0E6045-E1B6-41F9-BDDF-197551FBA91A}"/>
              </a:ext>
            </a:extLst>
          </p:cNvPr>
          <p:cNvSpPr/>
          <p:nvPr/>
        </p:nvSpPr>
        <p:spPr bwMode="auto">
          <a:xfrm>
            <a:off x="-2968722" y="-101316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Multi-Level Asset structure</a:t>
            </a:r>
          </a:p>
        </p:txBody>
      </p:sp>
      <p:sp>
        <p:nvSpPr>
          <p:cNvPr id="24" name="Rectangle 23">
            <a:extLst>
              <a:ext uri="{FF2B5EF4-FFF2-40B4-BE49-F238E27FC236}">
                <a16:creationId xmlns:a16="http://schemas.microsoft.com/office/drawing/2014/main" id="{33FD976B-29B4-4B5F-9E32-4C450CD21B1B}"/>
              </a:ext>
            </a:extLst>
          </p:cNvPr>
          <p:cNvSpPr/>
          <p:nvPr/>
        </p:nvSpPr>
        <p:spPr bwMode="auto">
          <a:xfrm>
            <a:off x="-2968722" y="-95329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register</a:t>
            </a:r>
          </a:p>
        </p:txBody>
      </p:sp>
      <p:sp>
        <p:nvSpPr>
          <p:cNvPr id="25" name="Rectangle 24">
            <a:extLst>
              <a:ext uri="{FF2B5EF4-FFF2-40B4-BE49-F238E27FC236}">
                <a16:creationId xmlns:a16="http://schemas.microsoft.com/office/drawing/2014/main" id="{FACFD8C6-BA13-4ACF-9226-03270A68CEF5}"/>
              </a:ext>
            </a:extLst>
          </p:cNvPr>
          <p:cNvSpPr/>
          <p:nvPr/>
        </p:nvSpPr>
        <p:spPr bwMode="auto">
          <a:xfrm>
            <a:off x="-2968722" y="-83354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Spare parts control</a:t>
            </a:r>
          </a:p>
        </p:txBody>
      </p:sp>
      <p:sp>
        <p:nvSpPr>
          <p:cNvPr id="26" name="Rectangle 25">
            <a:extLst>
              <a:ext uri="{FF2B5EF4-FFF2-40B4-BE49-F238E27FC236}">
                <a16:creationId xmlns:a16="http://schemas.microsoft.com/office/drawing/2014/main" id="{4E140975-769C-4804-A0B0-8E45B520B70D}"/>
              </a:ext>
            </a:extLst>
          </p:cNvPr>
          <p:cNvSpPr/>
          <p:nvPr/>
        </p:nvSpPr>
        <p:spPr>
          <a:xfrm>
            <a:off x="-2968721" y="-11329167"/>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MANAGEMENT</a:t>
            </a:r>
          </a:p>
        </p:txBody>
      </p:sp>
      <p:sp>
        <p:nvSpPr>
          <p:cNvPr id="27" name="Rectangle 26">
            <a:extLst>
              <a:ext uri="{FF2B5EF4-FFF2-40B4-BE49-F238E27FC236}">
                <a16:creationId xmlns:a16="http://schemas.microsoft.com/office/drawing/2014/main" id="{D9CCE5AA-120D-4BA2-925A-FE27B6A0307A}"/>
              </a:ext>
            </a:extLst>
          </p:cNvPr>
          <p:cNvSpPr/>
          <p:nvPr/>
        </p:nvSpPr>
        <p:spPr bwMode="auto">
          <a:xfrm>
            <a:off x="-2968722" y="-77366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BOM</a:t>
            </a:r>
          </a:p>
        </p:txBody>
      </p:sp>
      <p:sp>
        <p:nvSpPr>
          <p:cNvPr id="28" name="Rectangle 27">
            <a:extLst>
              <a:ext uri="{FF2B5EF4-FFF2-40B4-BE49-F238E27FC236}">
                <a16:creationId xmlns:a16="http://schemas.microsoft.com/office/drawing/2014/main" id="{3A2C3814-81CC-4704-9A87-35C5747F9372}"/>
              </a:ext>
            </a:extLst>
          </p:cNvPr>
          <p:cNvSpPr/>
          <p:nvPr/>
        </p:nvSpPr>
        <p:spPr bwMode="auto">
          <a:xfrm>
            <a:off x="-834507" y="-107304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Lifecycle Management</a:t>
            </a:r>
          </a:p>
        </p:txBody>
      </p:sp>
      <p:sp>
        <p:nvSpPr>
          <p:cNvPr id="29" name="Rectangle 28">
            <a:extLst>
              <a:ext uri="{FF2B5EF4-FFF2-40B4-BE49-F238E27FC236}">
                <a16:creationId xmlns:a16="http://schemas.microsoft.com/office/drawing/2014/main" id="{DC29EB21-D339-4DBE-BDE9-A1565F87FDEF}"/>
              </a:ext>
            </a:extLst>
          </p:cNvPr>
          <p:cNvSpPr/>
          <p:nvPr/>
        </p:nvSpPr>
        <p:spPr bwMode="auto">
          <a:xfrm>
            <a:off x="-834507" y="-95329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Counters</a:t>
            </a:r>
          </a:p>
        </p:txBody>
      </p:sp>
      <p:sp>
        <p:nvSpPr>
          <p:cNvPr id="30" name="Rectangle 29">
            <a:extLst>
              <a:ext uri="{FF2B5EF4-FFF2-40B4-BE49-F238E27FC236}">
                <a16:creationId xmlns:a16="http://schemas.microsoft.com/office/drawing/2014/main" id="{4428B655-3DF5-44C1-AB18-5FA9E45C2B8A}"/>
              </a:ext>
            </a:extLst>
          </p:cNvPr>
          <p:cNvSpPr/>
          <p:nvPr/>
        </p:nvSpPr>
        <p:spPr bwMode="auto">
          <a:xfrm>
            <a:off x="-834507" y="-89341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Codes</a:t>
            </a:r>
          </a:p>
        </p:txBody>
      </p:sp>
      <p:sp>
        <p:nvSpPr>
          <p:cNvPr id="31" name="Rectangle 30">
            <a:extLst>
              <a:ext uri="{FF2B5EF4-FFF2-40B4-BE49-F238E27FC236}">
                <a16:creationId xmlns:a16="http://schemas.microsoft.com/office/drawing/2014/main" id="{4636F5C7-EE1C-44E8-8199-16B074B4E204}"/>
              </a:ext>
            </a:extLst>
          </p:cNvPr>
          <p:cNvSpPr/>
          <p:nvPr/>
        </p:nvSpPr>
        <p:spPr bwMode="auto">
          <a:xfrm>
            <a:off x="-2968722" y="-534524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Tools Crib</a:t>
            </a:r>
          </a:p>
        </p:txBody>
      </p:sp>
      <p:sp>
        <p:nvSpPr>
          <p:cNvPr id="32" name="Rectangle 31">
            <a:extLst>
              <a:ext uri="{FF2B5EF4-FFF2-40B4-BE49-F238E27FC236}">
                <a16:creationId xmlns:a16="http://schemas.microsoft.com/office/drawing/2014/main" id="{389E5DBC-29FA-428B-B5FA-2CEDEC33AE2D}"/>
              </a:ext>
            </a:extLst>
          </p:cNvPr>
          <p:cNvSpPr/>
          <p:nvPr/>
        </p:nvSpPr>
        <p:spPr bwMode="auto">
          <a:xfrm>
            <a:off x="-834507" y="-59404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IOT Device Management</a:t>
            </a:r>
          </a:p>
        </p:txBody>
      </p:sp>
      <p:sp>
        <p:nvSpPr>
          <p:cNvPr id="33" name="Rectangle 32">
            <a:extLst>
              <a:ext uri="{FF2B5EF4-FFF2-40B4-BE49-F238E27FC236}">
                <a16:creationId xmlns:a16="http://schemas.microsoft.com/office/drawing/2014/main" id="{69AFC666-64E5-43B0-A02F-B80848C6EA19}"/>
              </a:ext>
            </a:extLst>
          </p:cNvPr>
          <p:cNvSpPr/>
          <p:nvPr/>
        </p:nvSpPr>
        <p:spPr bwMode="auto">
          <a:xfrm>
            <a:off x="-2968722" y="-71379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Job Templates</a:t>
            </a:r>
          </a:p>
        </p:txBody>
      </p:sp>
      <p:sp>
        <p:nvSpPr>
          <p:cNvPr id="34" name="Rectangle 33">
            <a:extLst>
              <a:ext uri="{FF2B5EF4-FFF2-40B4-BE49-F238E27FC236}">
                <a16:creationId xmlns:a16="http://schemas.microsoft.com/office/drawing/2014/main" id="{DCF3D90B-ED99-45FE-9648-CBDFAD9CC230}"/>
              </a:ext>
            </a:extLst>
          </p:cNvPr>
          <p:cNvSpPr/>
          <p:nvPr/>
        </p:nvSpPr>
        <p:spPr bwMode="auto">
          <a:xfrm>
            <a:off x="-2968722" y="-475005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Linear Assets</a:t>
            </a:r>
          </a:p>
        </p:txBody>
      </p:sp>
      <p:sp>
        <p:nvSpPr>
          <p:cNvPr id="35" name="Rectangle 34">
            <a:extLst>
              <a:ext uri="{FF2B5EF4-FFF2-40B4-BE49-F238E27FC236}">
                <a16:creationId xmlns:a16="http://schemas.microsoft.com/office/drawing/2014/main" id="{98D28FBC-CE5A-4478-9444-8F4BF1917432}"/>
              </a:ext>
            </a:extLst>
          </p:cNvPr>
          <p:cNvSpPr/>
          <p:nvPr/>
        </p:nvSpPr>
        <p:spPr bwMode="auto">
          <a:xfrm>
            <a:off x="-834507" y="-71379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Defaults</a:t>
            </a:r>
          </a:p>
        </p:txBody>
      </p:sp>
      <p:sp>
        <p:nvSpPr>
          <p:cNvPr id="36" name="Rectangle 35">
            <a:extLst>
              <a:ext uri="{FF2B5EF4-FFF2-40B4-BE49-F238E27FC236}">
                <a16:creationId xmlns:a16="http://schemas.microsoft.com/office/drawing/2014/main" id="{511C831B-9459-4FEE-B9DE-AB789CA1A30F}"/>
              </a:ext>
            </a:extLst>
          </p:cNvPr>
          <p:cNvSpPr/>
          <p:nvPr/>
        </p:nvSpPr>
        <p:spPr bwMode="auto">
          <a:xfrm>
            <a:off x="-834507" y="-65391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Default Labor Rates</a:t>
            </a:r>
          </a:p>
        </p:txBody>
      </p:sp>
      <p:sp>
        <p:nvSpPr>
          <p:cNvPr id="37" name="Rectangle 36">
            <a:extLst>
              <a:ext uri="{FF2B5EF4-FFF2-40B4-BE49-F238E27FC236}">
                <a16:creationId xmlns:a16="http://schemas.microsoft.com/office/drawing/2014/main" id="{7F831BCE-5935-4E5F-8F49-A8EF32A18437}"/>
              </a:ext>
            </a:extLst>
          </p:cNvPr>
          <p:cNvSpPr/>
          <p:nvPr/>
        </p:nvSpPr>
        <p:spPr bwMode="auto">
          <a:xfrm>
            <a:off x="-834507" y="-83354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Service Level Agreements</a:t>
            </a:r>
          </a:p>
        </p:txBody>
      </p:sp>
      <p:sp>
        <p:nvSpPr>
          <p:cNvPr id="38" name="Rectangle 37">
            <a:extLst>
              <a:ext uri="{FF2B5EF4-FFF2-40B4-BE49-F238E27FC236}">
                <a16:creationId xmlns:a16="http://schemas.microsoft.com/office/drawing/2014/main" id="{07E0107D-BA86-4CCF-B5E1-6D4722B5C46F}"/>
              </a:ext>
            </a:extLst>
          </p:cNvPr>
          <p:cNvSpPr/>
          <p:nvPr/>
        </p:nvSpPr>
        <p:spPr bwMode="auto">
          <a:xfrm>
            <a:off x="-834507" y="-77366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Warranties</a:t>
            </a:r>
          </a:p>
        </p:txBody>
      </p:sp>
      <p:sp>
        <p:nvSpPr>
          <p:cNvPr id="39" name="Rectangle 38">
            <a:extLst>
              <a:ext uri="{FF2B5EF4-FFF2-40B4-BE49-F238E27FC236}">
                <a16:creationId xmlns:a16="http://schemas.microsoft.com/office/drawing/2014/main" id="{BAC7117A-89CE-4ED4-B808-2B4DC0015E38}"/>
              </a:ext>
            </a:extLst>
          </p:cNvPr>
          <p:cNvSpPr/>
          <p:nvPr/>
        </p:nvSpPr>
        <p:spPr bwMode="auto">
          <a:xfrm>
            <a:off x="-2968722" y="-65391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Meter Assets</a:t>
            </a:r>
          </a:p>
        </p:txBody>
      </p:sp>
      <p:sp>
        <p:nvSpPr>
          <p:cNvPr id="40" name="Rectangle 39">
            <a:extLst>
              <a:ext uri="{FF2B5EF4-FFF2-40B4-BE49-F238E27FC236}">
                <a16:creationId xmlns:a16="http://schemas.microsoft.com/office/drawing/2014/main" id="{934C59BA-5D94-44F5-91C2-5014C24F0BAB}"/>
              </a:ext>
            </a:extLst>
          </p:cNvPr>
          <p:cNvSpPr/>
          <p:nvPr/>
        </p:nvSpPr>
        <p:spPr bwMode="auto">
          <a:xfrm>
            <a:off x="-834507" y="-534524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Fleet Management*</a:t>
            </a:r>
          </a:p>
        </p:txBody>
      </p:sp>
      <p:sp>
        <p:nvSpPr>
          <p:cNvPr id="41" name="Rectangle 40">
            <a:extLst>
              <a:ext uri="{FF2B5EF4-FFF2-40B4-BE49-F238E27FC236}">
                <a16:creationId xmlns:a16="http://schemas.microsoft.com/office/drawing/2014/main" id="{CE10F433-186B-4FAD-B417-F7DE1D001692}"/>
              </a:ext>
            </a:extLst>
          </p:cNvPr>
          <p:cNvSpPr/>
          <p:nvPr/>
        </p:nvSpPr>
        <p:spPr bwMode="auto">
          <a:xfrm>
            <a:off x="1351228" y="-83354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schedules</a:t>
            </a:r>
          </a:p>
        </p:txBody>
      </p:sp>
      <p:sp>
        <p:nvSpPr>
          <p:cNvPr id="42" name="Rectangle 41">
            <a:extLst>
              <a:ext uri="{FF2B5EF4-FFF2-40B4-BE49-F238E27FC236}">
                <a16:creationId xmlns:a16="http://schemas.microsoft.com/office/drawing/2014/main" id="{836ED171-CA63-40D4-8CDC-1C4894A05DEE}"/>
              </a:ext>
            </a:extLst>
          </p:cNvPr>
          <p:cNvSpPr/>
          <p:nvPr/>
        </p:nvSpPr>
        <p:spPr bwMode="auto">
          <a:xfrm>
            <a:off x="3502647" y="-95329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rounds</a:t>
            </a:r>
          </a:p>
        </p:txBody>
      </p:sp>
      <p:sp>
        <p:nvSpPr>
          <p:cNvPr id="43" name="Rectangle 42">
            <a:extLst>
              <a:ext uri="{FF2B5EF4-FFF2-40B4-BE49-F238E27FC236}">
                <a16:creationId xmlns:a16="http://schemas.microsoft.com/office/drawing/2014/main" id="{DA655441-B1AE-4CF8-BF8C-B74ABA732875}"/>
              </a:ext>
            </a:extLst>
          </p:cNvPr>
          <p:cNvSpPr/>
          <p:nvPr/>
        </p:nvSpPr>
        <p:spPr bwMode="auto">
          <a:xfrm>
            <a:off x="1351228" y="-107304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Breakdown maintenance</a:t>
            </a:r>
          </a:p>
        </p:txBody>
      </p:sp>
      <p:sp>
        <p:nvSpPr>
          <p:cNvPr id="44" name="Rectangle 43">
            <a:extLst>
              <a:ext uri="{FF2B5EF4-FFF2-40B4-BE49-F238E27FC236}">
                <a16:creationId xmlns:a16="http://schemas.microsoft.com/office/drawing/2014/main" id="{7BEDE7D9-8980-4DCF-9D2C-9339E85D4DA5}"/>
              </a:ext>
            </a:extLst>
          </p:cNvPr>
          <p:cNvSpPr/>
          <p:nvPr/>
        </p:nvSpPr>
        <p:spPr bwMode="auto">
          <a:xfrm>
            <a:off x="1351228" y="-101316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Preventive maintenance</a:t>
            </a:r>
          </a:p>
        </p:txBody>
      </p:sp>
      <p:sp>
        <p:nvSpPr>
          <p:cNvPr id="45" name="Rectangle 44">
            <a:extLst>
              <a:ext uri="{FF2B5EF4-FFF2-40B4-BE49-F238E27FC236}">
                <a16:creationId xmlns:a16="http://schemas.microsoft.com/office/drawing/2014/main" id="{1568F307-A627-4C97-A554-CC99A0CF6112}"/>
              </a:ext>
            </a:extLst>
          </p:cNvPr>
          <p:cNvSpPr/>
          <p:nvPr/>
        </p:nvSpPr>
        <p:spPr>
          <a:xfrm>
            <a:off x="1351228" y="-11329167"/>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PLANNING</a:t>
            </a:r>
          </a:p>
        </p:txBody>
      </p:sp>
      <p:sp>
        <p:nvSpPr>
          <p:cNvPr id="46" name="Rectangle 45">
            <a:extLst>
              <a:ext uri="{FF2B5EF4-FFF2-40B4-BE49-F238E27FC236}">
                <a16:creationId xmlns:a16="http://schemas.microsoft.com/office/drawing/2014/main" id="{E6567BF5-F349-4418-BD9F-4C1B414C2C60}"/>
              </a:ext>
            </a:extLst>
          </p:cNvPr>
          <p:cNvSpPr/>
          <p:nvPr/>
        </p:nvSpPr>
        <p:spPr bwMode="auto">
          <a:xfrm>
            <a:off x="1351228" y="-95329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Predictive maintenance ML models*</a:t>
            </a:r>
          </a:p>
        </p:txBody>
      </p:sp>
      <p:sp>
        <p:nvSpPr>
          <p:cNvPr id="47" name="Rectangle 46">
            <a:extLst>
              <a:ext uri="{FF2B5EF4-FFF2-40B4-BE49-F238E27FC236}">
                <a16:creationId xmlns:a16="http://schemas.microsoft.com/office/drawing/2014/main" id="{9E87395E-66E6-4797-8845-577E41080C3E}"/>
              </a:ext>
            </a:extLst>
          </p:cNvPr>
          <p:cNvSpPr/>
          <p:nvPr/>
        </p:nvSpPr>
        <p:spPr bwMode="auto">
          <a:xfrm>
            <a:off x="1351228" y="-89341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Cognitive maintenance*</a:t>
            </a:r>
          </a:p>
        </p:txBody>
      </p:sp>
      <p:sp>
        <p:nvSpPr>
          <p:cNvPr id="48" name="Rectangle 47">
            <a:extLst>
              <a:ext uri="{FF2B5EF4-FFF2-40B4-BE49-F238E27FC236}">
                <a16:creationId xmlns:a16="http://schemas.microsoft.com/office/drawing/2014/main" id="{820936E9-0486-4F6C-A246-AB4C0B8AEA15}"/>
              </a:ext>
            </a:extLst>
          </p:cNvPr>
          <p:cNvSpPr/>
          <p:nvPr/>
        </p:nvSpPr>
        <p:spPr bwMode="auto">
          <a:xfrm>
            <a:off x="3502647" y="-89341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Order Release</a:t>
            </a:r>
          </a:p>
        </p:txBody>
      </p:sp>
      <p:sp>
        <p:nvSpPr>
          <p:cNvPr id="49" name="Rectangle 48">
            <a:extLst>
              <a:ext uri="{FF2B5EF4-FFF2-40B4-BE49-F238E27FC236}">
                <a16:creationId xmlns:a16="http://schemas.microsoft.com/office/drawing/2014/main" id="{B429E2BC-78BA-4C27-8C47-964F8AD74C8D}"/>
              </a:ext>
            </a:extLst>
          </p:cNvPr>
          <p:cNvSpPr/>
          <p:nvPr/>
        </p:nvSpPr>
        <p:spPr bwMode="auto">
          <a:xfrm>
            <a:off x="3502647" y="-107304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Downtime Reporting</a:t>
            </a:r>
          </a:p>
        </p:txBody>
      </p:sp>
      <p:sp>
        <p:nvSpPr>
          <p:cNvPr id="50" name="Rectangle 49">
            <a:extLst>
              <a:ext uri="{FF2B5EF4-FFF2-40B4-BE49-F238E27FC236}">
                <a16:creationId xmlns:a16="http://schemas.microsoft.com/office/drawing/2014/main" id="{7576592A-4E69-410F-8361-9808F85D997F}"/>
              </a:ext>
            </a:extLst>
          </p:cNvPr>
          <p:cNvSpPr/>
          <p:nvPr/>
        </p:nvSpPr>
        <p:spPr bwMode="auto">
          <a:xfrm>
            <a:off x="3502647" y="-534168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Lock-Out &amp; Tag Outs</a:t>
            </a:r>
          </a:p>
        </p:txBody>
      </p:sp>
      <p:sp>
        <p:nvSpPr>
          <p:cNvPr id="51" name="Rectangle 50">
            <a:extLst>
              <a:ext uri="{FF2B5EF4-FFF2-40B4-BE49-F238E27FC236}">
                <a16:creationId xmlns:a16="http://schemas.microsoft.com/office/drawing/2014/main" id="{ABCC3D3E-EA97-4F8E-BE97-FDC636B515B3}"/>
              </a:ext>
            </a:extLst>
          </p:cNvPr>
          <p:cNvSpPr/>
          <p:nvPr/>
        </p:nvSpPr>
        <p:spPr bwMode="auto">
          <a:xfrm>
            <a:off x="3502647" y="-101316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Condition Based Maintenance</a:t>
            </a:r>
          </a:p>
        </p:txBody>
      </p:sp>
      <p:sp>
        <p:nvSpPr>
          <p:cNvPr id="52" name="Rectangle 51">
            <a:extLst>
              <a:ext uri="{FF2B5EF4-FFF2-40B4-BE49-F238E27FC236}">
                <a16:creationId xmlns:a16="http://schemas.microsoft.com/office/drawing/2014/main" id="{A775E60C-9FAB-439D-929D-4FACEC7AE866}"/>
              </a:ext>
            </a:extLst>
          </p:cNvPr>
          <p:cNvSpPr/>
          <p:nvPr/>
        </p:nvSpPr>
        <p:spPr bwMode="auto">
          <a:xfrm>
            <a:off x="1351228" y="-77366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Forecasts</a:t>
            </a:r>
          </a:p>
        </p:txBody>
      </p:sp>
      <p:sp>
        <p:nvSpPr>
          <p:cNvPr id="53" name="Rectangle 52">
            <a:extLst>
              <a:ext uri="{FF2B5EF4-FFF2-40B4-BE49-F238E27FC236}">
                <a16:creationId xmlns:a16="http://schemas.microsoft.com/office/drawing/2014/main" id="{00DC560F-9EDD-42CB-A136-2E29C61B61F4}"/>
              </a:ext>
            </a:extLst>
          </p:cNvPr>
          <p:cNvSpPr/>
          <p:nvPr/>
        </p:nvSpPr>
        <p:spPr bwMode="auto">
          <a:xfrm>
            <a:off x="1351228" y="-474649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Risk &amp; Criticality Management</a:t>
            </a:r>
          </a:p>
        </p:txBody>
      </p:sp>
      <p:sp>
        <p:nvSpPr>
          <p:cNvPr id="54" name="Rectangle 53">
            <a:extLst>
              <a:ext uri="{FF2B5EF4-FFF2-40B4-BE49-F238E27FC236}">
                <a16:creationId xmlns:a16="http://schemas.microsoft.com/office/drawing/2014/main" id="{3F6BDB17-F137-4925-AAE6-17C7CB0D2268}"/>
              </a:ext>
            </a:extLst>
          </p:cNvPr>
          <p:cNvSpPr/>
          <p:nvPr/>
        </p:nvSpPr>
        <p:spPr bwMode="auto">
          <a:xfrm>
            <a:off x="1351228" y="-71379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Requests</a:t>
            </a:r>
          </a:p>
        </p:txBody>
      </p:sp>
      <p:sp>
        <p:nvSpPr>
          <p:cNvPr id="55" name="Rectangle 54">
            <a:extLst>
              <a:ext uri="{FF2B5EF4-FFF2-40B4-BE49-F238E27FC236}">
                <a16:creationId xmlns:a16="http://schemas.microsoft.com/office/drawing/2014/main" id="{6C914035-C192-4727-B4ED-D790B2024482}"/>
              </a:ext>
            </a:extLst>
          </p:cNvPr>
          <p:cNvSpPr/>
          <p:nvPr/>
        </p:nvSpPr>
        <p:spPr bwMode="auto">
          <a:xfrm>
            <a:off x="3502647" y="-77366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Workplace Safety &amp; Permits</a:t>
            </a:r>
          </a:p>
        </p:txBody>
      </p:sp>
      <p:sp>
        <p:nvSpPr>
          <p:cNvPr id="56" name="Rectangle 55">
            <a:extLst>
              <a:ext uri="{FF2B5EF4-FFF2-40B4-BE49-F238E27FC236}">
                <a16:creationId xmlns:a16="http://schemas.microsoft.com/office/drawing/2014/main" id="{603ABFB6-4728-4CE3-A18C-B9275AC537D4}"/>
              </a:ext>
            </a:extLst>
          </p:cNvPr>
          <p:cNvSpPr/>
          <p:nvPr/>
        </p:nvSpPr>
        <p:spPr bwMode="auto">
          <a:xfrm>
            <a:off x="3502647" y="-71379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Forecast</a:t>
            </a:r>
          </a:p>
        </p:txBody>
      </p:sp>
      <p:sp>
        <p:nvSpPr>
          <p:cNvPr id="57" name="Rectangle 56">
            <a:extLst>
              <a:ext uri="{FF2B5EF4-FFF2-40B4-BE49-F238E27FC236}">
                <a16:creationId xmlns:a16="http://schemas.microsoft.com/office/drawing/2014/main" id="{682F314A-F33F-4F43-A8E8-42620145FBE9}"/>
              </a:ext>
            </a:extLst>
          </p:cNvPr>
          <p:cNvSpPr/>
          <p:nvPr/>
        </p:nvSpPr>
        <p:spPr bwMode="auto">
          <a:xfrm>
            <a:off x="3502647" y="-83354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Inspections and Audits</a:t>
            </a:r>
          </a:p>
        </p:txBody>
      </p:sp>
      <p:sp>
        <p:nvSpPr>
          <p:cNvPr id="59" name="Rectangle 58">
            <a:extLst>
              <a:ext uri="{FF2B5EF4-FFF2-40B4-BE49-F238E27FC236}">
                <a16:creationId xmlns:a16="http://schemas.microsoft.com/office/drawing/2014/main" id="{42572064-91D9-4105-BFA4-7492E7C301B7}"/>
              </a:ext>
            </a:extLst>
          </p:cNvPr>
          <p:cNvSpPr/>
          <p:nvPr/>
        </p:nvSpPr>
        <p:spPr bwMode="auto">
          <a:xfrm>
            <a:off x="14295573" y="-107168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Analytics &amp; KPI’s</a:t>
            </a:r>
          </a:p>
        </p:txBody>
      </p:sp>
      <p:sp>
        <p:nvSpPr>
          <p:cNvPr id="60" name="Rectangle 59">
            <a:extLst>
              <a:ext uri="{FF2B5EF4-FFF2-40B4-BE49-F238E27FC236}">
                <a16:creationId xmlns:a16="http://schemas.microsoft.com/office/drawing/2014/main" id="{A126366F-F829-464C-A2FE-8189C61EF513}"/>
              </a:ext>
            </a:extLst>
          </p:cNvPr>
          <p:cNvSpPr/>
          <p:nvPr/>
        </p:nvSpPr>
        <p:spPr bwMode="auto">
          <a:xfrm>
            <a:off x="14295573" y="-101180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history</a:t>
            </a:r>
          </a:p>
        </p:txBody>
      </p:sp>
      <p:sp>
        <p:nvSpPr>
          <p:cNvPr id="65" name="Rectangle 64">
            <a:extLst>
              <a:ext uri="{FF2B5EF4-FFF2-40B4-BE49-F238E27FC236}">
                <a16:creationId xmlns:a16="http://schemas.microsoft.com/office/drawing/2014/main" id="{F6BFAC62-29D3-4412-AA52-9D9FC58FB5BC}"/>
              </a:ext>
            </a:extLst>
          </p:cNvPr>
          <p:cNvSpPr/>
          <p:nvPr/>
        </p:nvSpPr>
        <p:spPr>
          <a:xfrm>
            <a:off x="14295573" y="-113155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REPORTING</a:t>
            </a:r>
          </a:p>
        </p:txBody>
      </p:sp>
      <p:sp>
        <p:nvSpPr>
          <p:cNvPr id="69" name="Rectangle 68">
            <a:extLst>
              <a:ext uri="{FF2B5EF4-FFF2-40B4-BE49-F238E27FC236}">
                <a16:creationId xmlns:a16="http://schemas.microsoft.com/office/drawing/2014/main" id="{9F9D3884-A4FB-47C5-B76F-BD6FB89C79DB}"/>
              </a:ext>
            </a:extLst>
          </p:cNvPr>
          <p:cNvSpPr/>
          <p:nvPr/>
        </p:nvSpPr>
        <p:spPr bwMode="auto">
          <a:xfrm>
            <a:off x="14295573" y="-83218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Budget Management</a:t>
            </a:r>
          </a:p>
        </p:txBody>
      </p:sp>
      <p:sp>
        <p:nvSpPr>
          <p:cNvPr id="70" name="Rectangle 69">
            <a:extLst>
              <a:ext uri="{FF2B5EF4-FFF2-40B4-BE49-F238E27FC236}">
                <a16:creationId xmlns:a16="http://schemas.microsoft.com/office/drawing/2014/main" id="{1C3AFFEB-6A2A-4F3A-AC09-6187D7FF0D18}"/>
              </a:ext>
            </a:extLst>
          </p:cNvPr>
          <p:cNvSpPr/>
          <p:nvPr/>
        </p:nvSpPr>
        <p:spPr bwMode="auto">
          <a:xfrm>
            <a:off x="14295573" y="-95193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Reporting</a:t>
            </a:r>
          </a:p>
        </p:txBody>
      </p:sp>
      <p:sp>
        <p:nvSpPr>
          <p:cNvPr id="71" name="Rectangle 70">
            <a:extLst>
              <a:ext uri="{FF2B5EF4-FFF2-40B4-BE49-F238E27FC236}">
                <a16:creationId xmlns:a16="http://schemas.microsoft.com/office/drawing/2014/main" id="{EA54A5B9-84B4-42B4-824B-77225C2F6E35}"/>
              </a:ext>
            </a:extLst>
          </p:cNvPr>
          <p:cNvSpPr/>
          <p:nvPr/>
        </p:nvSpPr>
        <p:spPr bwMode="auto">
          <a:xfrm>
            <a:off x="14295573" y="-89205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Contract Spend Analysis</a:t>
            </a:r>
          </a:p>
        </p:txBody>
      </p:sp>
      <p:sp>
        <p:nvSpPr>
          <p:cNvPr id="73" name="Rectangle 72">
            <a:extLst>
              <a:ext uri="{FF2B5EF4-FFF2-40B4-BE49-F238E27FC236}">
                <a16:creationId xmlns:a16="http://schemas.microsoft.com/office/drawing/2014/main" id="{5E8E83F9-02DA-4112-9C9A-AFED425C4F43}"/>
              </a:ext>
            </a:extLst>
          </p:cNvPr>
          <p:cNvSpPr/>
          <p:nvPr/>
        </p:nvSpPr>
        <p:spPr>
          <a:xfrm>
            <a:off x="5635050" y="-11315584"/>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SCHEDULING</a:t>
            </a:r>
          </a:p>
        </p:txBody>
      </p:sp>
      <p:sp>
        <p:nvSpPr>
          <p:cNvPr id="74" name="Rectangle 73">
            <a:extLst>
              <a:ext uri="{FF2B5EF4-FFF2-40B4-BE49-F238E27FC236}">
                <a16:creationId xmlns:a16="http://schemas.microsoft.com/office/drawing/2014/main" id="{DE4EF36A-627C-4613-9DD8-69E366262213}"/>
              </a:ext>
            </a:extLst>
          </p:cNvPr>
          <p:cNvSpPr/>
          <p:nvPr/>
        </p:nvSpPr>
        <p:spPr>
          <a:xfrm>
            <a:off x="9975624" y="-11315584"/>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EXECUTION</a:t>
            </a:r>
          </a:p>
        </p:txBody>
      </p:sp>
      <p:sp>
        <p:nvSpPr>
          <p:cNvPr id="75" name="Rectangle 74">
            <a:extLst>
              <a:ext uri="{FF2B5EF4-FFF2-40B4-BE49-F238E27FC236}">
                <a16:creationId xmlns:a16="http://schemas.microsoft.com/office/drawing/2014/main" id="{4BC3185B-DF69-4634-A41C-7B5CFB3E0987}"/>
              </a:ext>
            </a:extLst>
          </p:cNvPr>
          <p:cNvSpPr/>
          <p:nvPr/>
        </p:nvSpPr>
        <p:spPr bwMode="auto">
          <a:xfrm>
            <a:off x="5635050" y="-107168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prstClr val="white"/>
                </a:solidFill>
                <a:latin typeface="Calibri" panose="020F0502020204030204"/>
              </a:rPr>
              <a:t>Schedule board</a:t>
            </a:r>
          </a:p>
        </p:txBody>
      </p:sp>
      <p:sp>
        <p:nvSpPr>
          <p:cNvPr id="76" name="Rectangle 75">
            <a:extLst>
              <a:ext uri="{FF2B5EF4-FFF2-40B4-BE49-F238E27FC236}">
                <a16:creationId xmlns:a16="http://schemas.microsoft.com/office/drawing/2014/main" id="{31613CDC-8D53-45F0-92C7-824ED8D053AC}"/>
              </a:ext>
            </a:extLst>
          </p:cNvPr>
          <p:cNvSpPr/>
          <p:nvPr/>
        </p:nvSpPr>
        <p:spPr bwMode="auto">
          <a:xfrm>
            <a:off x="5635050" y="-101180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prstClr val="white"/>
                </a:solidFill>
                <a:latin typeface="Calibri" panose="020F0502020204030204"/>
              </a:rPr>
              <a:t>Resource Optimization</a:t>
            </a:r>
          </a:p>
        </p:txBody>
      </p:sp>
      <p:sp>
        <p:nvSpPr>
          <p:cNvPr id="77" name="Rectangle 76">
            <a:extLst>
              <a:ext uri="{FF2B5EF4-FFF2-40B4-BE49-F238E27FC236}">
                <a16:creationId xmlns:a16="http://schemas.microsoft.com/office/drawing/2014/main" id="{B4B1CB56-F819-4F80-A63C-E5EEE84DC961}"/>
              </a:ext>
            </a:extLst>
          </p:cNvPr>
          <p:cNvSpPr/>
          <p:nvPr/>
        </p:nvSpPr>
        <p:spPr bwMode="auto">
          <a:xfrm>
            <a:off x="5635050" y="-95193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prstClr val="white"/>
                </a:solidFill>
                <a:latin typeface="Calibri" panose="020F0502020204030204"/>
              </a:rPr>
              <a:t>Resource Capacity</a:t>
            </a:r>
          </a:p>
        </p:txBody>
      </p:sp>
      <p:sp>
        <p:nvSpPr>
          <p:cNvPr id="78" name="Rectangle 77">
            <a:extLst>
              <a:ext uri="{FF2B5EF4-FFF2-40B4-BE49-F238E27FC236}">
                <a16:creationId xmlns:a16="http://schemas.microsoft.com/office/drawing/2014/main" id="{00A8CCBB-FB1C-4A3C-BE8E-A8114F098A5A}"/>
              </a:ext>
            </a:extLst>
          </p:cNvPr>
          <p:cNvSpPr/>
          <p:nvPr/>
        </p:nvSpPr>
        <p:spPr bwMode="auto">
          <a:xfrm>
            <a:off x="7786469" y="-107168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prstClr val="white"/>
                </a:solidFill>
                <a:latin typeface="Calibri" panose="020F0502020204030204"/>
              </a:rPr>
              <a:t>Worker Management</a:t>
            </a:r>
          </a:p>
        </p:txBody>
      </p:sp>
      <p:sp>
        <p:nvSpPr>
          <p:cNvPr id="79" name="Rectangle 78">
            <a:extLst>
              <a:ext uri="{FF2B5EF4-FFF2-40B4-BE49-F238E27FC236}">
                <a16:creationId xmlns:a16="http://schemas.microsoft.com/office/drawing/2014/main" id="{8A731AC8-4444-4AE3-AAEA-4D50D0C69C23}"/>
              </a:ext>
            </a:extLst>
          </p:cNvPr>
          <p:cNvSpPr/>
          <p:nvPr/>
        </p:nvSpPr>
        <p:spPr bwMode="auto">
          <a:xfrm>
            <a:off x="7786469" y="-101180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prstClr val="white"/>
                </a:solidFill>
                <a:latin typeface="Calibri" panose="020F0502020204030204"/>
              </a:rPr>
              <a:t>Certificates and Qualifications</a:t>
            </a:r>
          </a:p>
        </p:txBody>
      </p:sp>
      <p:sp>
        <p:nvSpPr>
          <p:cNvPr id="80" name="Rectangle 79">
            <a:extLst>
              <a:ext uri="{FF2B5EF4-FFF2-40B4-BE49-F238E27FC236}">
                <a16:creationId xmlns:a16="http://schemas.microsoft.com/office/drawing/2014/main" id="{B8C813AD-3CD5-4FFB-86FD-8866D90B9144}"/>
              </a:ext>
            </a:extLst>
          </p:cNvPr>
          <p:cNvSpPr/>
          <p:nvPr/>
        </p:nvSpPr>
        <p:spPr bwMode="auto">
          <a:xfrm>
            <a:off x="9975624" y="-107168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Maintenance checklists</a:t>
            </a:r>
          </a:p>
        </p:txBody>
      </p:sp>
      <p:sp>
        <p:nvSpPr>
          <p:cNvPr id="81" name="Rectangle 80">
            <a:extLst>
              <a:ext uri="{FF2B5EF4-FFF2-40B4-BE49-F238E27FC236}">
                <a16:creationId xmlns:a16="http://schemas.microsoft.com/office/drawing/2014/main" id="{875C0FC4-3A0E-452E-8CE8-A3BC6E0DBC35}"/>
              </a:ext>
            </a:extLst>
          </p:cNvPr>
          <p:cNvSpPr/>
          <p:nvPr/>
        </p:nvSpPr>
        <p:spPr bwMode="auto">
          <a:xfrm>
            <a:off x="9975624" y="-101180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reporting</a:t>
            </a:r>
          </a:p>
        </p:txBody>
      </p:sp>
      <p:sp>
        <p:nvSpPr>
          <p:cNvPr id="82" name="Rectangle 81">
            <a:extLst>
              <a:ext uri="{FF2B5EF4-FFF2-40B4-BE49-F238E27FC236}">
                <a16:creationId xmlns:a16="http://schemas.microsoft.com/office/drawing/2014/main" id="{CF6B408C-3FA9-49BF-8FCB-F3D0F67FF482}"/>
              </a:ext>
            </a:extLst>
          </p:cNvPr>
          <p:cNvSpPr/>
          <p:nvPr/>
        </p:nvSpPr>
        <p:spPr bwMode="auto">
          <a:xfrm>
            <a:off x="9975624" y="-95193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Knowledge articles</a:t>
            </a:r>
          </a:p>
        </p:txBody>
      </p:sp>
      <p:sp>
        <p:nvSpPr>
          <p:cNvPr id="83" name="Rectangle 82">
            <a:extLst>
              <a:ext uri="{FF2B5EF4-FFF2-40B4-BE49-F238E27FC236}">
                <a16:creationId xmlns:a16="http://schemas.microsoft.com/office/drawing/2014/main" id="{FF5A45E0-28CB-4B67-97FB-C986B43D23EA}"/>
              </a:ext>
            </a:extLst>
          </p:cNvPr>
          <p:cNvSpPr/>
          <p:nvPr/>
        </p:nvSpPr>
        <p:spPr bwMode="auto">
          <a:xfrm>
            <a:off x="12127043" y="-95193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Contractor Management</a:t>
            </a:r>
          </a:p>
        </p:txBody>
      </p:sp>
      <p:sp>
        <p:nvSpPr>
          <p:cNvPr id="84" name="Rectangle 83">
            <a:extLst>
              <a:ext uri="{FF2B5EF4-FFF2-40B4-BE49-F238E27FC236}">
                <a16:creationId xmlns:a16="http://schemas.microsoft.com/office/drawing/2014/main" id="{E0A74541-1EBE-46F1-AEA4-6EEB7F759EBC}"/>
              </a:ext>
            </a:extLst>
          </p:cNvPr>
          <p:cNvSpPr/>
          <p:nvPr/>
        </p:nvSpPr>
        <p:spPr bwMode="auto">
          <a:xfrm>
            <a:off x="12127043" y="-107168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Order Notes</a:t>
            </a:r>
          </a:p>
        </p:txBody>
      </p:sp>
      <p:sp>
        <p:nvSpPr>
          <p:cNvPr id="85" name="Rectangle 84">
            <a:extLst>
              <a:ext uri="{FF2B5EF4-FFF2-40B4-BE49-F238E27FC236}">
                <a16:creationId xmlns:a16="http://schemas.microsoft.com/office/drawing/2014/main" id="{BFEFD0BF-418A-49AE-A9A3-FBE80374F51A}"/>
              </a:ext>
            </a:extLst>
          </p:cNvPr>
          <p:cNvSpPr/>
          <p:nvPr/>
        </p:nvSpPr>
        <p:spPr bwMode="auto">
          <a:xfrm>
            <a:off x="12127043" y="-101180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Mixed Reality Guides</a:t>
            </a:r>
          </a:p>
        </p:txBody>
      </p:sp>
      <p:sp>
        <p:nvSpPr>
          <p:cNvPr id="86" name="Rectangle 85">
            <a:extLst>
              <a:ext uri="{FF2B5EF4-FFF2-40B4-BE49-F238E27FC236}">
                <a16:creationId xmlns:a16="http://schemas.microsoft.com/office/drawing/2014/main" id="{6DD02586-4425-4B9D-B46C-F69D37B84931}"/>
              </a:ext>
            </a:extLst>
          </p:cNvPr>
          <p:cNvSpPr/>
          <p:nvPr/>
        </p:nvSpPr>
        <p:spPr bwMode="auto">
          <a:xfrm>
            <a:off x="5635050" y="-89205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Schedule board</a:t>
            </a:r>
          </a:p>
        </p:txBody>
      </p:sp>
      <p:sp>
        <p:nvSpPr>
          <p:cNvPr id="87" name="Rectangle 86">
            <a:extLst>
              <a:ext uri="{FF2B5EF4-FFF2-40B4-BE49-F238E27FC236}">
                <a16:creationId xmlns:a16="http://schemas.microsoft.com/office/drawing/2014/main" id="{BA353658-951D-4A0A-BA1B-06D56B230484}"/>
              </a:ext>
            </a:extLst>
          </p:cNvPr>
          <p:cNvSpPr/>
          <p:nvPr/>
        </p:nvSpPr>
        <p:spPr bwMode="auto">
          <a:xfrm>
            <a:off x="5635050" y="-83218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Resource Optimization</a:t>
            </a:r>
          </a:p>
        </p:txBody>
      </p:sp>
      <p:sp>
        <p:nvSpPr>
          <p:cNvPr id="88" name="Rectangle 87">
            <a:extLst>
              <a:ext uri="{FF2B5EF4-FFF2-40B4-BE49-F238E27FC236}">
                <a16:creationId xmlns:a16="http://schemas.microsoft.com/office/drawing/2014/main" id="{726E243C-3B54-4B74-B0BA-3DC2DACFF0CF}"/>
              </a:ext>
            </a:extLst>
          </p:cNvPr>
          <p:cNvSpPr/>
          <p:nvPr/>
        </p:nvSpPr>
        <p:spPr bwMode="auto">
          <a:xfrm>
            <a:off x="5635050" y="-77230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Crew Management</a:t>
            </a:r>
          </a:p>
        </p:txBody>
      </p:sp>
      <p:sp>
        <p:nvSpPr>
          <p:cNvPr id="89" name="Rectangle 88">
            <a:extLst>
              <a:ext uri="{FF2B5EF4-FFF2-40B4-BE49-F238E27FC236}">
                <a16:creationId xmlns:a16="http://schemas.microsoft.com/office/drawing/2014/main" id="{546B3D5C-FA3F-4C11-8B9E-050B835853AC}"/>
              </a:ext>
            </a:extLst>
          </p:cNvPr>
          <p:cNvSpPr/>
          <p:nvPr/>
        </p:nvSpPr>
        <p:spPr bwMode="auto">
          <a:xfrm>
            <a:off x="5635050" y="-71243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Certificates and Qualifications*</a:t>
            </a:r>
          </a:p>
        </p:txBody>
      </p:sp>
      <p:sp>
        <p:nvSpPr>
          <p:cNvPr id="90" name="Rectangle 89">
            <a:extLst>
              <a:ext uri="{FF2B5EF4-FFF2-40B4-BE49-F238E27FC236}">
                <a16:creationId xmlns:a16="http://schemas.microsoft.com/office/drawing/2014/main" id="{3CBA6102-CB92-4FD6-8978-5EF56ED90AFC}"/>
              </a:ext>
            </a:extLst>
          </p:cNvPr>
          <p:cNvSpPr/>
          <p:nvPr/>
        </p:nvSpPr>
        <p:spPr bwMode="auto">
          <a:xfrm>
            <a:off x="7786469" y="-71243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Zones</a:t>
            </a:r>
          </a:p>
        </p:txBody>
      </p:sp>
      <p:sp>
        <p:nvSpPr>
          <p:cNvPr id="91" name="Rectangle 90">
            <a:extLst>
              <a:ext uri="{FF2B5EF4-FFF2-40B4-BE49-F238E27FC236}">
                <a16:creationId xmlns:a16="http://schemas.microsoft.com/office/drawing/2014/main" id="{425CFDF4-3B28-4B65-91E7-BC98ABF5F5B5}"/>
              </a:ext>
            </a:extLst>
          </p:cNvPr>
          <p:cNvSpPr/>
          <p:nvPr/>
        </p:nvSpPr>
        <p:spPr bwMode="auto">
          <a:xfrm>
            <a:off x="7786469" y="-89205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Travel Time Estimation</a:t>
            </a:r>
          </a:p>
        </p:txBody>
      </p:sp>
      <p:sp>
        <p:nvSpPr>
          <p:cNvPr id="92" name="Rectangle 91">
            <a:extLst>
              <a:ext uri="{FF2B5EF4-FFF2-40B4-BE49-F238E27FC236}">
                <a16:creationId xmlns:a16="http://schemas.microsoft.com/office/drawing/2014/main" id="{04693EAC-ECDF-4A90-AAC8-82CD17891877}"/>
              </a:ext>
            </a:extLst>
          </p:cNvPr>
          <p:cNvSpPr/>
          <p:nvPr/>
        </p:nvSpPr>
        <p:spPr bwMode="auto">
          <a:xfrm>
            <a:off x="7786469" y="-83218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Route Planning</a:t>
            </a:r>
          </a:p>
        </p:txBody>
      </p:sp>
      <p:sp>
        <p:nvSpPr>
          <p:cNvPr id="93" name="Rectangle 92">
            <a:extLst>
              <a:ext uri="{FF2B5EF4-FFF2-40B4-BE49-F238E27FC236}">
                <a16:creationId xmlns:a16="http://schemas.microsoft.com/office/drawing/2014/main" id="{6C6311BE-147A-4B7D-8C0D-B59B232FED7B}"/>
              </a:ext>
            </a:extLst>
          </p:cNvPr>
          <p:cNvSpPr/>
          <p:nvPr/>
        </p:nvSpPr>
        <p:spPr bwMode="auto">
          <a:xfrm>
            <a:off x="7786469" y="-77230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Capacity Management</a:t>
            </a:r>
          </a:p>
        </p:txBody>
      </p:sp>
      <p:sp>
        <p:nvSpPr>
          <p:cNvPr id="94" name="Rectangle 93">
            <a:extLst>
              <a:ext uri="{FF2B5EF4-FFF2-40B4-BE49-F238E27FC236}">
                <a16:creationId xmlns:a16="http://schemas.microsoft.com/office/drawing/2014/main" id="{6F79104D-8228-45A0-9812-6A8D0A96E740}"/>
              </a:ext>
            </a:extLst>
          </p:cNvPr>
          <p:cNvSpPr/>
          <p:nvPr/>
        </p:nvSpPr>
        <p:spPr bwMode="auto">
          <a:xfrm>
            <a:off x="9975624" y="-473291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Maintenance checklists</a:t>
            </a:r>
          </a:p>
        </p:txBody>
      </p:sp>
      <p:sp>
        <p:nvSpPr>
          <p:cNvPr id="95" name="Rectangle 94">
            <a:extLst>
              <a:ext uri="{FF2B5EF4-FFF2-40B4-BE49-F238E27FC236}">
                <a16:creationId xmlns:a16="http://schemas.microsoft.com/office/drawing/2014/main" id="{5D1B18CD-C8E0-4C7F-938F-17F8A7391F90}"/>
              </a:ext>
            </a:extLst>
          </p:cNvPr>
          <p:cNvSpPr/>
          <p:nvPr/>
        </p:nvSpPr>
        <p:spPr bwMode="auto">
          <a:xfrm>
            <a:off x="9975624" y="-532810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Mobile execution</a:t>
            </a:r>
          </a:p>
        </p:txBody>
      </p:sp>
      <p:sp>
        <p:nvSpPr>
          <p:cNvPr id="96" name="Rectangle 95">
            <a:extLst>
              <a:ext uri="{FF2B5EF4-FFF2-40B4-BE49-F238E27FC236}">
                <a16:creationId xmlns:a16="http://schemas.microsoft.com/office/drawing/2014/main" id="{CB3145E5-729F-4C39-BEEE-83187757A992}"/>
              </a:ext>
            </a:extLst>
          </p:cNvPr>
          <p:cNvSpPr/>
          <p:nvPr/>
        </p:nvSpPr>
        <p:spPr bwMode="auto">
          <a:xfrm>
            <a:off x="9975624" y="-413061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reporting</a:t>
            </a:r>
          </a:p>
        </p:txBody>
      </p:sp>
      <p:sp>
        <p:nvSpPr>
          <p:cNvPr id="97" name="Rectangle 96">
            <a:extLst>
              <a:ext uri="{FF2B5EF4-FFF2-40B4-BE49-F238E27FC236}">
                <a16:creationId xmlns:a16="http://schemas.microsoft.com/office/drawing/2014/main" id="{BC88F109-0A75-4C9A-AC7E-1E62B57713E9}"/>
              </a:ext>
            </a:extLst>
          </p:cNvPr>
          <p:cNvSpPr/>
          <p:nvPr/>
        </p:nvSpPr>
        <p:spPr bwMode="auto">
          <a:xfrm>
            <a:off x="9975624" y="-353186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Knowledge articles</a:t>
            </a:r>
          </a:p>
        </p:txBody>
      </p:sp>
      <p:sp>
        <p:nvSpPr>
          <p:cNvPr id="98" name="Rectangle 97">
            <a:extLst>
              <a:ext uri="{FF2B5EF4-FFF2-40B4-BE49-F238E27FC236}">
                <a16:creationId xmlns:a16="http://schemas.microsoft.com/office/drawing/2014/main" id="{9E941482-DED9-4B97-A388-9999B4261933}"/>
              </a:ext>
            </a:extLst>
          </p:cNvPr>
          <p:cNvSpPr/>
          <p:nvPr/>
        </p:nvSpPr>
        <p:spPr bwMode="auto">
          <a:xfrm>
            <a:off x="12127043" y="-353186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Contractor Management</a:t>
            </a:r>
          </a:p>
        </p:txBody>
      </p:sp>
      <p:sp>
        <p:nvSpPr>
          <p:cNvPr id="99" name="Rectangle 98">
            <a:extLst>
              <a:ext uri="{FF2B5EF4-FFF2-40B4-BE49-F238E27FC236}">
                <a16:creationId xmlns:a16="http://schemas.microsoft.com/office/drawing/2014/main" id="{88712ED3-B84B-4354-B432-00F6C534F975}"/>
              </a:ext>
            </a:extLst>
          </p:cNvPr>
          <p:cNvSpPr/>
          <p:nvPr/>
        </p:nvSpPr>
        <p:spPr bwMode="auto">
          <a:xfrm>
            <a:off x="9975624" y="-293311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Remote Assist</a:t>
            </a:r>
          </a:p>
        </p:txBody>
      </p:sp>
      <p:sp>
        <p:nvSpPr>
          <p:cNvPr id="100" name="Rectangle 99">
            <a:extLst>
              <a:ext uri="{FF2B5EF4-FFF2-40B4-BE49-F238E27FC236}">
                <a16:creationId xmlns:a16="http://schemas.microsoft.com/office/drawing/2014/main" id="{902908BA-6645-4E47-B86F-6588E33AEEC8}"/>
              </a:ext>
            </a:extLst>
          </p:cNvPr>
          <p:cNvSpPr/>
          <p:nvPr/>
        </p:nvSpPr>
        <p:spPr bwMode="auto">
          <a:xfrm>
            <a:off x="12127043" y="-413416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Geofencing</a:t>
            </a:r>
          </a:p>
        </p:txBody>
      </p:sp>
      <p:sp>
        <p:nvSpPr>
          <p:cNvPr id="101" name="Rectangle 100">
            <a:extLst>
              <a:ext uri="{FF2B5EF4-FFF2-40B4-BE49-F238E27FC236}">
                <a16:creationId xmlns:a16="http://schemas.microsoft.com/office/drawing/2014/main" id="{BCC47F2E-DE51-497F-BC01-297243ED0374}"/>
              </a:ext>
            </a:extLst>
          </p:cNvPr>
          <p:cNvSpPr/>
          <p:nvPr/>
        </p:nvSpPr>
        <p:spPr bwMode="auto">
          <a:xfrm>
            <a:off x="12127043" y="-472935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Order Notes</a:t>
            </a:r>
          </a:p>
        </p:txBody>
      </p:sp>
      <p:sp>
        <p:nvSpPr>
          <p:cNvPr id="102" name="Rectangle 101">
            <a:extLst>
              <a:ext uri="{FF2B5EF4-FFF2-40B4-BE49-F238E27FC236}">
                <a16:creationId xmlns:a16="http://schemas.microsoft.com/office/drawing/2014/main" id="{8BF28F2B-1265-4C28-A1CE-702C81940D10}"/>
              </a:ext>
            </a:extLst>
          </p:cNvPr>
          <p:cNvSpPr/>
          <p:nvPr/>
        </p:nvSpPr>
        <p:spPr bwMode="auto">
          <a:xfrm>
            <a:off x="12127043" y="-293311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Walkthrough Notes</a:t>
            </a:r>
          </a:p>
        </p:txBody>
      </p:sp>
      <p:sp>
        <p:nvSpPr>
          <p:cNvPr id="103" name="Rectangle 102">
            <a:extLst>
              <a:ext uri="{FF2B5EF4-FFF2-40B4-BE49-F238E27FC236}">
                <a16:creationId xmlns:a16="http://schemas.microsoft.com/office/drawing/2014/main" id="{55F79C5A-09D2-43DB-9FC4-762E057BE46D}"/>
              </a:ext>
            </a:extLst>
          </p:cNvPr>
          <p:cNvSpPr/>
          <p:nvPr/>
        </p:nvSpPr>
        <p:spPr bwMode="auto">
          <a:xfrm>
            <a:off x="12127043" y="-233436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Mixed Reality Guides</a:t>
            </a:r>
          </a:p>
        </p:txBody>
      </p:sp>
      <p:sp>
        <p:nvSpPr>
          <p:cNvPr id="104" name="Rectangle 103">
            <a:extLst>
              <a:ext uri="{FF2B5EF4-FFF2-40B4-BE49-F238E27FC236}">
                <a16:creationId xmlns:a16="http://schemas.microsoft.com/office/drawing/2014/main" id="{4BB12B09-EF10-4BD1-B189-437CE6E3B1B9}"/>
              </a:ext>
            </a:extLst>
          </p:cNvPr>
          <p:cNvSpPr/>
          <p:nvPr/>
        </p:nvSpPr>
        <p:spPr bwMode="auto">
          <a:xfrm>
            <a:off x="12127043" y="-532810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Connected Service (IOT Insights)</a:t>
            </a:r>
          </a:p>
        </p:txBody>
      </p:sp>
      <p:sp>
        <p:nvSpPr>
          <p:cNvPr id="150" name="Rectangle 149">
            <a:extLst>
              <a:ext uri="{FF2B5EF4-FFF2-40B4-BE49-F238E27FC236}">
                <a16:creationId xmlns:a16="http://schemas.microsoft.com/office/drawing/2014/main" id="{2DE3086C-4302-4CA2-B4F7-A8FFBF2544E4}"/>
              </a:ext>
            </a:extLst>
          </p:cNvPr>
          <p:cNvSpPr/>
          <p:nvPr/>
        </p:nvSpPr>
        <p:spPr bwMode="auto">
          <a:xfrm>
            <a:off x="-2968722" y="-414774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Azure Digital Twins</a:t>
            </a:r>
          </a:p>
        </p:txBody>
      </p:sp>
      <p:sp>
        <p:nvSpPr>
          <p:cNvPr id="151" name="Rectangle 150">
            <a:extLst>
              <a:ext uri="{FF2B5EF4-FFF2-40B4-BE49-F238E27FC236}">
                <a16:creationId xmlns:a16="http://schemas.microsoft.com/office/drawing/2014/main" id="{9582ACE9-16C7-4978-970B-18A00C12FAB4}"/>
              </a:ext>
            </a:extLst>
          </p:cNvPr>
          <p:cNvSpPr/>
          <p:nvPr/>
        </p:nvSpPr>
        <p:spPr bwMode="auto">
          <a:xfrm>
            <a:off x="-834507" y="-474294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IoT Central</a:t>
            </a:r>
          </a:p>
        </p:txBody>
      </p:sp>
      <p:sp>
        <p:nvSpPr>
          <p:cNvPr id="152" name="Rectangle 151">
            <a:extLst>
              <a:ext uri="{FF2B5EF4-FFF2-40B4-BE49-F238E27FC236}">
                <a16:creationId xmlns:a16="http://schemas.microsoft.com/office/drawing/2014/main" id="{A92F8AFE-CD9D-4E54-A780-649F18F4FC6D}"/>
              </a:ext>
            </a:extLst>
          </p:cNvPr>
          <p:cNvSpPr/>
          <p:nvPr/>
        </p:nvSpPr>
        <p:spPr bwMode="auto">
          <a:xfrm>
            <a:off x="14295573" y="-77230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Azure Data Explorer</a:t>
            </a:r>
          </a:p>
        </p:txBody>
      </p:sp>
      <p:sp>
        <p:nvSpPr>
          <p:cNvPr id="159" name="Rectangle 158">
            <a:extLst>
              <a:ext uri="{FF2B5EF4-FFF2-40B4-BE49-F238E27FC236}">
                <a16:creationId xmlns:a16="http://schemas.microsoft.com/office/drawing/2014/main" id="{C2640357-201F-4027-9BF7-EEEED774E845}"/>
              </a:ext>
            </a:extLst>
          </p:cNvPr>
          <p:cNvSpPr/>
          <p:nvPr/>
        </p:nvSpPr>
        <p:spPr bwMode="auto">
          <a:xfrm>
            <a:off x="-2968722" y="-89341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Attributes</a:t>
            </a:r>
          </a:p>
        </p:txBody>
      </p:sp>
      <p:sp>
        <p:nvSpPr>
          <p:cNvPr id="160" name="Rectangle 159">
            <a:extLst>
              <a:ext uri="{FF2B5EF4-FFF2-40B4-BE49-F238E27FC236}">
                <a16:creationId xmlns:a16="http://schemas.microsoft.com/office/drawing/2014/main" id="{D4CC8A6B-1DFA-4260-A322-D75A332A8A83}"/>
              </a:ext>
            </a:extLst>
          </p:cNvPr>
          <p:cNvSpPr/>
          <p:nvPr/>
        </p:nvSpPr>
        <p:spPr bwMode="auto">
          <a:xfrm>
            <a:off x="-834507" y="-101316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Multi-level Location structure</a:t>
            </a:r>
          </a:p>
        </p:txBody>
      </p:sp>
      <p:sp>
        <p:nvSpPr>
          <p:cNvPr id="162" name="Rectangle 161">
            <a:extLst>
              <a:ext uri="{FF2B5EF4-FFF2-40B4-BE49-F238E27FC236}">
                <a16:creationId xmlns:a16="http://schemas.microsoft.com/office/drawing/2014/main" id="{E81DBA87-AAA1-4B15-B7CF-4475D3C3FB66}"/>
              </a:ext>
            </a:extLst>
          </p:cNvPr>
          <p:cNvSpPr/>
          <p:nvPr/>
        </p:nvSpPr>
        <p:spPr bwMode="auto">
          <a:xfrm>
            <a:off x="-2969000" y="-59404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and Location Geocoding</a:t>
            </a:r>
          </a:p>
        </p:txBody>
      </p:sp>
      <p:sp>
        <p:nvSpPr>
          <p:cNvPr id="163" name="Rectangle 162">
            <a:extLst>
              <a:ext uri="{FF2B5EF4-FFF2-40B4-BE49-F238E27FC236}">
                <a16:creationId xmlns:a16="http://schemas.microsoft.com/office/drawing/2014/main" id="{3B9FC089-B4F0-44E4-9B7F-66F2C989EF5B}"/>
              </a:ext>
            </a:extLst>
          </p:cNvPr>
          <p:cNvSpPr/>
          <p:nvPr/>
        </p:nvSpPr>
        <p:spPr bwMode="auto">
          <a:xfrm>
            <a:off x="1351228" y="-65391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Master Planning Reservation</a:t>
            </a:r>
          </a:p>
        </p:txBody>
      </p:sp>
      <p:sp>
        <p:nvSpPr>
          <p:cNvPr id="168" name="Rectangle 167">
            <a:extLst>
              <a:ext uri="{FF2B5EF4-FFF2-40B4-BE49-F238E27FC236}">
                <a16:creationId xmlns:a16="http://schemas.microsoft.com/office/drawing/2014/main" id="{EC55990F-3CD9-498A-8649-02E60CA90BD6}"/>
              </a:ext>
            </a:extLst>
          </p:cNvPr>
          <p:cNvSpPr/>
          <p:nvPr/>
        </p:nvSpPr>
        <p:spPr bwMode="auto">
          <a:xfrm>
            <a:off x="-836319" y="-413416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Digital Twin Visualization and Alerts</a:t>
            </a:r>
          </a:p>
        </p:txBody>
      </p:sp>
      <p:sp>
        <p:nvSpPr>
          <p:cNvPr id="169" name="Rectangle 168">
            <a:extLst>
              <a:ext uri="{FF2B5EF4-FFF2-40B4-BE49-F238E27FC236}">
                <a16:creationId xmlns:a16="http://schemas.microsoft.com/office/drawing/2014/main" id="{F0858C67-3C20-4FFC-BC5D-04023E782682}"/>
              </a:ext>
            </a:extLst>
          </p:cNvPr>
          <p:cNvSpPr/>
          <p:nvPr/>
        </p:nvSpPr>
        <p:spPr bwMode="auto">
          <a:xfrm>
            <a:off x="9962042" y="-890927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Inbound Asset Tracking</a:t>
            </a:r>
          </a:p>
        </p:txBody>
      </p:sp>
      <p:sp>
        <p:nvSpPr>
          <p:cNvPr id="170" name="Rectangle 169">
            <a:extLst>
              <a:ext uri="{FF2B5EF4-FFF2-40B4-BE49-F238E27FC236}">
                <a16:creationId xmlns:a16="http://schemas.microsoft.com/office/drawing/2014/main" id="{140C2520-C73A-463E-BE07-67E8F45FF3D7}"/>
              </a:ext>
            </a:extLst>
          </p:cNvPr>
          <p:cNvSpPr/>
          <p:nvPr/>
        </p:nvSpPr>
        <p:spPr bwMode="auto">
          <a:xfrm>
            <a:off x="9962042" y="-831052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Loaned Assets</a:t>
            </a:r>
          </a:p>
        </p:txBody>
      </p:sp>
      <p:sp>
        <p:nvSpPr>
          <p:cNvPr id="171" name="Rectangle 170">
            <a:extLst>
              <a:ext uri="{FF2B5EF4-FFF2-40B4-BE49-F238E27FC236}">
                <a16:creationId xmlns:a16="http://schemas.microsoft.com/office/drawing/2014/main" id="{39D37BA3-6406-4741-B7E9-1577D58392BE}"/>
              </a:ext>
            </a:extLst>
          </p:cNvPr>
          <p:cNvSpPr/>
          <p:nvPr/>
        </p:nvSpPr>
        <p:spPr bwMode="auto">
          <a:xfrm>
            <a:off x="12113461" y="-831052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Depot Repair</a:t>
            </a:r>
          </a:p>
        </p:txBody>
      </p:sp>
      <p:sp>
        <p:nvSpPr>
          <p:cNvPr id="172" name="Rectangle 171">
            <a:extLst>
              <a:ext uri="{FF2B5EF4-FFF2-40B4-BE49-F238E27FC236}">
                <a16:creationId xmlns:a16="http://schemas.microsoft.com/office/drawing/2014/main" id="{0E9F32BA-E6BF-4A81-9F7A-213B277CC03D}"/>
              </a:ext>
            </a:extLst>
          </p:cNvPr>
          <p:cNvSpPr/>
          <p:nvPr/>
        </p:nvSpPr>
        <p:spPr bwMode="auto">
          <a:xfrm>
            <a:off x="12113461" y="-890927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Outbound Asset Tracking</a:t>
            </a:r>
          </a:p>
        </p:txBody>
      </p:sp>
      <p:sp>
        <p:nvSpPr>
          <p:cNvPr id="175" name="Rectangle 174">
            <a:extLst>
              <a:ext uri="{FF2B5EF4-FFF2-40B4-BE49-F238E27FC236}">
                <a16:creationId xmlns:a16="http://schemas.microsoft.com/office/drawing/2014/main" id="{5427D9A7-596B-49F1-8BD2-BA8F253CA146}"/>
              </a:ext>
            </a:extLst>
          </p:cNvPr>
          <p:cNvSpPr/>
          <p:nvPr/>
        </p:nvSpPr>
        <p:spPr bwMode="auto">
          <a:xfrm>
            <a:off x="9975624" y="-593040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Mobile Asset Management Client</a:t>
            </a:r>
          </a:p>
        </p:txBody>
      </p:sp>
      <p:sp>
        <p:nvSpPr>
          <p:cNvPr id="176" name="Rectangle 175">
            <a:extLst>
              <a:ext uri="{FF2B5EF4-FFF2-40B4-BE49-F238E27FC236}">
                <a16:creationId xmlns:a16="http://schemas.microsoft.com/office/drawing/2014/main" id="{0ABE0490-D43A-4954-A576-8F8AB9993AD6}"/>
              </a:ext>
            </a:extLst>
          </p:cNvPr>
          <p:cNvSpPr/>
          <p:nvPr/>
        </p:nvSpPr>
        <p:spPr bwMode="auto">
          <a:xfrm>
            <a:off x="12127043" y="-593040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Work Order Kitting</a:t>
            </a:r>
          </a:p>
        </p:txBody>
      </p:sp>
      <p:sp>
        <p:nvSpPr>
          <p:cNvPr id="178" name="Rectangle 177">
            <a:extLst>
              <a:ext uri="{FF2B5EF4-FFF2-40B4-BE49-F238E27FC236}">
                <a16:creationId xmlns:a16="http://schemas.microsoft.com/office/drawing/2014/main" id="{148757DB-8F9E-4F89-BF2F-EE50F7C09815}"/>
              </a:ext>
            </a:extLst>
          </p:cNvPr>
          <p:cNvSpPr/>
          <p:nvPr/>
        </p:nvSpPr>
        <p:spPr bwMode="auto">
          <a:xfrm>
            <a:off x="5635050" y="-652560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Power Roster</a:t>
            </a:r>
          </a:p>
        </p:txBody>
      </p:sp>
      <p:grpSp>
        <p:nvGrpSpPr>
          <p:cNvPr id="246" name="Group 245">
            <a:extLst>
              <a:ext uri="{FF2B5EF4-FFF2-40B4-BE49-F238E27FC236}">
                <a16:creationId xmlns:a16="http://schemas.microsoft.com/office/drawing/2014/main" id="{DC8BB3FD-75B7-4327-B03D-43CBDB7CE8C8}"/>
              </a:ext>
            </a:extLst>
          </p:cNvPr>
          <p:cNvGrpSpPr/>
          <p:nvPr/>
        </p:nvGrpSpPr>
        <p:grpSpPr>
          <a:xfrm>
            <a:off x="23620169" y="-16274721"/>
            <a:ext cx="1344637" cy="2055912"/>
            <a:chOff x="510293" y="11170"/>
            <a:chExt cx="1371600" cy="2097137"/>
          </a:xfrm>
        </p:grpSpPr>
        <p:sp>
          <p:nvSpPr>
            <p:cNvPr id="247" name="Rectangle 246">
              <a:extLst>
                <a:ext uri="{FF2B5EF4-FFF2-40B4-BE49-F238E27FC236}">
                  <a16:creationId xmlns:a16="http://schemas.microsoft.com/office/drawing/2014/main" id="{7D6D2577-6852-49BD-8DF2-A393A4ADC647}"/>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ALICIA</a:t>
              </a:r>
            </a:p>
          </p:txBody>
        </p:sp>
        <p:sp>
          <p:nvSpPr>
            <p:cNvPr id="248" name="TextBox 247">
              <a:extLst>
                <a:ext uri="{FF2B5EF4-FFF2-40B4-BE49-F238E27FC236}">
                  <a16:creationId xmlns:a16="http://schemas.microsoft.com/office/drawing/2014/main" id="{177D0E6A-E4D9-4876-8AB0-68714647CE96}"/>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Maintenance Planner</a:t>
              </a:r>
            </a:p>
          </p:txBody>
        </p:sp>
        <p:grpSp>
          <p:nvGrpSpPr>
            <p:cNvPr id="249" name="Group 248">
              <a:extLst>
                <a:ext uri="{FF2B5EF4-FFF2-40B4-BE49-F238E27FC236}">
                  <a16:creationId xmlns:a16="http://schemas.microsoft.com/office/drawing/2014/main" id="{5E642E1A-D233-4FBE-B276-266E2ABADD1E}"/>
                </a:ext>
              </a:extLst>
            </p:cNvPr>
            <p:cNvGrpSpPr/>
            <p:nvPr userDrawn="1"/>
          </p:nvGrpSpPr>
          <p:grpSpPr>
            <a:xfrm>
              <a:off x="510293" y="11170"/>
              <a:ext cx="1371600" cy="1371600"/>
              <a:chOff x="510293" y="11170"/>
              <a:chExt cx="1371600" cy="1371600"/>
            </a:xfrm>
          </p:grpSpPr>
          <p:sp>
            <p:nvSpPr>
              <p:cNvPr id="250" name="Oval 249">
                <a:extLst>
                  <a:ext uri="{FF2B5EF4-FFF2-40B4-BE49-F238E27FC236}">
                    <a16:creationId xmlns:a16="http://schemas.microsoft.com/office/drawing/2014/main" id="{FDCF52A6-A1F0-40A1-9AA1-4CA2A30B5217}"/>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51" name="Picture 250">
                <a:extLst>
                  <a:ext uri="{FF2B5EF4-FFF2-40B4-BE49-F238E27FC236}">
                    <a16:creationId xmlns:a16="http://schemas.microsoft.com/office/drawing/2014/main" id="{23812CE2-C867-4494-89DA-95B3B34257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sp>
        <p:nvSpPr>
          <p:cNvPr id="270" name="Title 11">
            <a:extLst>
              <a:ext uri="{FF2B5EF4-FFF2-40B4-BE49-F238E27FC236}">
                <a16:creationId xmlns:a16="http://schemas.microsoft.com/office/drawing/2014/main" id="{BDE93E5E-DD0D-4763-98A6-162A451F8E67}"/>
              </a:ext>
            </a:extLst>
          </p:cNvPr>
          <p:cNvSpPr>
            <a:spLocks noGrp="1"/>
          </p:cNvSpPr>
          <p:nvPr/>
        </p:nvSpPr>
        <p:spPr>
          <a:xfrm>
            <a:off x="354649" y="202646"/>
            <a:ext cx="11601647" cy="823504"/>
          </a:xfrm>
          <a:prstGeom prst="rect">
            <a:avLst/>
          </a:prstGeom>
        </p:spPr>
        <p:txBody>
          <a:bodyPr vert="horz" wrap="square" lIns="0" tIns="0" rIns="0" bIns="0" rtlCol="0" anchor="t">
            <a:normAutofit fontScale="90000" lnSpcReduction="10000"/>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dirty="0">
                <a:solidFill>
                  <a:srgbClr val="0A1B45"/>
                </a:solidFill>
                <a:latin typeface="Segoe UI Semibold" panose="020B0702040204020203" pitchFamily="34" charset="0"/>
                <a:cs typeface="Segoe UI Semibold" panose="020B0702040204020203" pitchFamily="34" charset="0"/>
              </a:rPr>
              <a:t>Enterprise Field Asset Maintenance</a:t>
            </a:r>
            <a:br>
              <a:rPr lang="en-US" dirty="0">
                <a:solidFill>
                  <a:srgbClr val="44546A"/>
                </a:solidFill>
                <a:latin typeface="Calibri Light" panose="020F0302020204030204"/>
              </a:rPr>
            </a:br>
            <a:r>
              <a:rPr lang="en-US" sz="2700" dirty="0">
                <a:solidFill>
                  <a:srgbClr val="0078D4"/>
                </a:solidFill>
                <a:latin typeface="Segoe UI Semibold" panose="020B0702040204020203" pitchFamily="34" charset="0"/>
                <a:cs typeface="Segoe UI Semibold" panose="020B0702040204020203" pitchFamily="34" charset="0"/>
              </a:rPr>
              <a:t>Solution Overview</a:t>
            </a:r>
          </a:p>
        </p:txBody>
      </p:sp>
      <p:sp>
        <p:nvSpPr>
          <p:cNvPr id="272" name="Rectangle 271">
            <a:extLst>
              <a:ext uri="{FF2B5EF4-FFF2-40B4-BE49-F238E27FC236}">
                <a16:creationId xmlns:a16="http://schemas.microsoft.com/office/drawing/2014/main" id="{37E8EBF4-F1B0-45E3-AD36-D4B00F172FD4}"/>
              </a:ext>
            </a:extLst>
          </p:cNvPr>
          <p:cNvSpPr/>
          <p:nvPr/>
        </p:nvSpPr>
        <p:spPr>
          <a:xfrm>
            <a:off x="-5088759" y="-11333964"/>
            <a:ext cx="1916599" cy="9537456"/>
          </a:xfrm>
          <a:prstGeom prst="rect">
            <a:avLst/>
          </a:prstGeom>
          <a:solidFill>
            <a:srgbClr val="D0CECE"/>
          </a:solidFill>
          <a:ln w="6350" cap="flat" cmpd="sng" algn="ctr">
            <a:noFill/>
            <a:prstDash val="solid"/>
          </a:ln>
          <a:effectLst/>
        </p:spPr>
        <p:txBody>
          <a:bodyPr rot="0" spcFirstLastPara="0" vertOverflow="overflow" horzOverflow="overflow" vert="horz" wrap="square" lIns="91427" tIns="45713" rIns="9143" bIns="45713"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913838" fontAlgn="base">
              <a:spcBef>
                <a:spcPts val="600"/>
              </a:spcBef>
              <a:defRPr/>
            </a:pPr>
            <a:endParaRPr lang="en-US" sz="1400" kern="0">
              <a:solidFill>
                <a:schemeClr val="tx1">
                  <a:lumMod val="75000"/>
                  <a:lumOff val="25000"/>
                </a:schemeClr>
              </a:solidFill>
              <a:latin typeface="Segoe UI" panose="020B0502040204020203" pitchFamily="34" charset="0"/>
              <a:cs typeface="Segoe UI" panose="020B0502040204020203" pitchFamily="34" charset="0"/>
            </a:endParaRPr>
          </a:p>
          <a:p>
            <a:pPr algn="ctr" defTabSz="913838" fontAlgn="base">
              <a:spcBef>
                <a:spcPts val="600"/>
              </a:spcBef>
              <a:defRPr/>
            </a:pPr>
            <a:r>
              <a:rPr lang="en-US" sz="1800" b="1" kern="0">
                <a:solidFill>
                  <a:schemeClr val="tx1">
                    <a:lumMod val="75000"/>
                    <a:lumOff val="25000"/>
                  </a:schemeClr>
                </a:solidFill>
                <a:latin typeface="Segoe UI" panose="020B0502040204020203" pitchFamily="34" charset="0"/>
                <a:cs typeface="Segoe UI" panose="020B0502040204020203" pitchFamily="34" charset="0"/>
              </a:rPr>
              <a:t>Asset Management </a:t>
            </a:r>
          </a:p>
          <a:p>
            <a:pPr algn="ctr" defTabSz="913838" fontAlgn="base">
              <a:spcBef>
                <a:spcPts val="600"/>
              </a:spcBef>
              <a:defRPr/>
            </a:pPr>
            <a:r>
              <a:rPr lang="en-US" sz="1800" b="1" kern="0">
                <a:solidFill>
                  <a:schemeClr val="tx1">
                    <a:lumMod val="75000"/>
                    <a:lumOff val="25000"/>
                  </a:schemeClr>
                </a:solidFill>
                <a:latin typeface="Segoe UI" panose="020B0502040204020203" pitchFamily="34" charset="0"/>
                <a:cs typeface="Segoe UI" panose="020B0502040204020203" pitchFamily="34" charset="0"/>
              </a:rPr>
              <a:t>Add-in for Dynamics 365 Supply Chain Management</a:t>
            </a:r>
          </a:p>
        </p:txBody>
      </p:sp>
      <p:sp>
        <p:nvSpPr>
          <p:cNvPr id="273" name="Rectangle 272">
            <a:extLst>
              <a:ext uri="{FF2B5EF4-FFF2-40B4-BE49-F238E27FC236}">
                <a16:creationId xmlns:a16="http://schemas.microsoft.com/office/drawing/2014/main" id="{C91C0191-D353-4FE7-8E5F-718D61A5DAE2}"/>
              </a:ext>
            </a:extLst>
          </p:cNvPr>
          <p:cNvSpPr/>
          <p:nvPr/>
        </p:nvSpPr>
        <p:spPr>
          <a:xfrm>
            <a:off x="-5088759" y="-1286686"/>
            <a:ext cx="4114800" cy="325008"/>
          </a:xfrm>
          <a:prstGeom prst="rect">
            <a:avLst/>
          </a:prstGeom>
          <a:solidFill>
            <a:srgbClr val="65ACDF"/>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861030">
              <a:lnSpc>
                <a:spcPct val="90000"/>
              </a:lnSpc>
              <a:spcAft>
                <a:spcPts val="588"/>
              </a:spcAft>
              <a:defRPr/>
            </a:pPr>
            <a:r>
              <a:rPr lang="en-US" sz="1200" kern="0">
                <a:solidFill>
                  <a:prstClr val="white"/>
                </a:solidFill>
                <a:latin typeface="Segoe UI" panose="020B0502040204020203" pitchFamily="34" charset="0"/>
                <a:cs typeface="Segoe UI" panose="020B0502040204020203" pitchFamily="34" charset="0"/>
              </a:rPr>
              <a:t>Power Platform</a:t>
            </a:r>
          </a:p>
        </p:txBody>
      </p:sp>
      <p:sp>
        <p:nvSpPr>
          <p:cNvPr id="274" name="Rectangle 273">
            <a:extLst>
              <a:ext uri="{FF2B5EF4-FFF2-40B4-BE49-F238E27FC236}">
                <a16:creationId xmlns:a16="http://schemas.microsoft.com/office/drawing/2014/main" id="{7E8A47B7-6A6B-49BC-9F5B-3706A52ACC40}"/>
              </a:ext>
            </a:extLst>
          </p:cNvPr>
          <p:cNvSpPr/>
          <p:nvPr/>
        </p:nvSpPr>
        <p:spPr bwMode="auto">
          <a:xfrm>
            <a:off x="7842489" y="-1286686"/>
            <a:ext cx="4114800" cy="325008"/>
          </a:xfrm>
          <a:prstGeom prst="rect">
            <a:avLst/>
          </a:prstGeom>
          <a:solidFill>
            <a:srgbClr val="65ACDF"/>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p>
            <a:pPr algn="ctr" defTabSz="861030">
              <a:lnSpc>
                <a:spcPct val="90000"/>
              </a:lnSpc>
              <a:spcAft>
                <a:spcPts val="588"/>
              </a:spcAft>
              <a:defRPr/>
            </a:pPr>
            <a:r>
              <a:rPr lang="en-US" sz="1200" kern="0">
                <a:solidFill>
                  <a:prstClr val="white"/>
                </a:solidFill>
                <a:latin typeface="Segoe UI" panose="020B0502040204020203" pitchFamily="34" charset="0"/>
                <a:cs typeface="Segoe UI" panose="020B0502040204020203" pitchFamily="34" charset="0"/>
              </a:rPr>
              <a:t>Power Automate</a:t>
            </a:r>
          </a:p>
        </p:txBody>
      </p:sp>
      <p:sp>
        <p:nvSpPr>
          <p:cNvPr id="276" name="Rectangle 275">
            <a:extLst>
              <a:ext uri="{FF2B5EF4-FFF2-40B4-BE49-F238E27FC236}">
                <a16:creationId xmlns:a16="http://schemas.microsoft.com/office/drawing/2014/main" id="{EB4317C6-455C-49AB-9D92-02BA239905CC}"/>
              </a:ext>
            </a:extLst>
          </p:cNvPr>
          <p:cNvSpPr/>
          <p:nvPr/>
        </p:nvSpPr>
        <p:spPr bwMode="auto">
          <a:xfrm>
            <a:off x="12152907" y="-1286686"/>
            <a:ext cx="4114800" cy="325008"/>
          </a:xfrm>
          <a:prstGeom prst="rect">
            <a:avLst/>
          </a:prstGeom>
          <a:solidFill>
            <a:srgbClr val="65ACDF"/>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p>
            <a:pPr algn="ctr" defTabSz="861030">
              <a:lnSpc>
                <a:spcPct val="90000"/>
              </a:lnSpc>
              <a:spcAft>
                <a:spcPts val="588"/>
              </a:spcAft>
              <a:defRPr/>
            </a:pPr>
            <a:r>
              <a:rPr lang="en-US" sz="1200" kern="0">
                <a:solidFill>
                  <a:prstClr val="white"/>
                </a:solidFill>
                <a:latin typeface="Segoe UI" panose="020B0502040204020203" pitchFamily="34" charset="0"/>
                <a:cs typeface="Segoe UI" panose="020B0502040204020203" pitchFamily="34" charset="0"/>
              </a:rPr>
              <a:t>Power BI</a:t>
            </a:r>
          </a:p>
        </p:txBody>
      </p:sp>
      <p:sp>
        <p:nvSpPr>
          <p:cNvPr id="277" name="Rectangle 276">
            <a:extLst>
              <a:ext uri="{FF2B5EF4-FFF2-40B4-BE49-F238E27FC236}">
                <a16:creationId xmlns:a16="http://schemas.microsoft.com/office/drawing/2014/main" id="{ABB43623-E3DE-44A9-94A0-DC682689770F}"/>
              </a:ext>
            </a:extLst>
          </p:cNvPr>
          <p:cNvSpPr/>
          <p:nvPr/>
        </p:nvSpPr>
        <p:spPr bwMode="auto">
          <a:xfrm>
            <a:off x="-778343" y="-1286686"/>
            <a:ext cx="4114800" cy="325008"/>
          </a:xfrm>
          <a:prstGeom prst="rect">
            <a:avLst/>
          </a:prstGeom>
          <a:solidFill>
            <a:srgbClr val="65ACDF"/>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p>
            <a:pPr algn="ctr" defTabSz="861030">
              <a:lnSpc>
                <a:spcPct val="90000"/>
              </a:lnSpc>
              <a:spcAft>
                <a:spcPts val="588"/>
              </a:spcAft>
              <a:defRPr/>
            </a:pPr>
            <a:r>
              <a:rPr lang="en-US" sz="1200" kern="0">
                <a:solidFill>
                  <a:prstClr val="white"/>
                </a:solidFill>
                <a:latin typeface="Segoe UI" panose="020B0502040204020203" pitchFamily="34" charset="0"/>
                <a:cs typeface="Segoe UI" panose="020B0502040204020203" pitchFamily="34" charset="0"/>
              </a:rPr>
              <a:t>Common Data Service</a:t>
            </a:r>
          </a:p>
        </p:txBody>
      </p:sp>
      <p:sp>
        <p:nvSpPr>
          <p:cNvPr id="278" name="Rectangle 277">
            <a:extLst>
              <a:ext uri="{FF2B5EF4-FFF2-40B4-BE49-F238E27FC236}">
                <a16:creationId xmlns:a16="http://schemas.microsoft.com/office/drawing/2014/main" id="{AD1AD01D-308A-4F68-A9A8-ACCD0F107D42}"/>
              </a:ext>
            </a:extLst>
          </p:cNvPr>
          <p:cNvSpPr/>
          <p:nvPr/>
        </p:nvSpPr>
        <p:spPr>
          <a:xfrm>
            <a:off x="-5088760" y="-1689185"/>
            <a:ext cx="3200400" cy="328821"/>
          </a:xfrm>
          <a:prstGeom prst="rect">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algn="ctr" defTabSz="861030">
              <a:lnSpc>
                <a:spcPct val="90000"/>
              </a:lnSpc>
              <a:spcAft>
                <a:spcPts val="588"/>
              </a:spcAft>
              <a:defRPr/>
            </a:pPr>
            <a:r>
              <a:rPr lang="en-US" sz="1200" kern="0">
                <a:solidFill>
                  <a:schemeClr val="bg1"/>
                </a:solidFill>
                <a:latin typeface="Segoe UI" panose="020B0502040204020203" pitchFamily="34" charset="0"/>
                <a:cs typeface="Segoe UI" panose="020B0502040204020203" pitchFamily="34" charset="0"/>
              </a:rPr>
              <a:t>Dynamics 365</a:t>
            </a:r>
          </a:p>
        </p:txBody>
      </p:sp>
      <p:sp>
        <p:nvSpPr>
          <p:cNvPr id="279" name="Rectangle 278">
            <a:extLst>
              <a:ext uri="{FF2B5EF4-FFF2-40B4-BE49-F238E27FC236}">
                <a16:creationId xmlns:a16="http://schemas.microsoft.com/office/drawing/2014/main" id="{D43ABBE9-845A-4850-A15E-7EA44771691A}"/>
              </a:ext>
            </a:extLst>
          </p:cNvPr>
          <p:cNvSpPr/>
          <p:nvPr/>
        </p:nvSpPr>
        <p:spPr bwMode="auto">
          <a:xfrm>
            <a:off x="2173666" y="-1689185"/>
            <a:ext cx="3200400" cy="325008"/>
          </a:xfrm>
          <a:prstGeom prst="rect">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p>
            <a:pPr algn="ctr" defTabSz="861030">
              <a:lnSpc>
                <a:spcPct val="90000"/>
              </a:lnSpc>
              <a:spcAft>
                <a:spcPts val="588"/>
              </a:spcAft>
              <a:defRPr/>
            </a:pPr>
            <a:r>
              <a:rPr lang="en-US" sz="1200" kern="0">
                <a:solidFill>
                  <a:schemeClr val="bg1"/>
                </a:solidFill>
                <a:latin typeface="Segoe UI" panose="020B0502040204020203" pitchFamily="34" charset="0"/>
                <a:cs typeface="Segoe UI" panose="020B0502040204020203" pitchFamily="34" charset="0"/>
              </a:rPr>
              <a:t>Supply Chain (SCM)</a:t>
            </a:r>
          </a:p>
        </p:txBody>
      </p:sp>
      <p:sp>
        <p:nvSpPr>
          <p:cNvPr id="280" name="Rectangle 279">
            <a:extLst>
              <a:ext uri="{FF2B5EF4-FFF2-40B4-BE49-F238E27FC236}">
                <a16:creationId xmlns:a16="http://schemas.microsoft.com/office/drawing/2014/main" id="{6E48F35D-5B80-4F89-AB19-9A859BE3E870}"/>
              </a:ext>
            </a:extLst>
          </p:cNvPr>
          <p:cNvSpPr/>
          <p:nvPr/>
        </p:nvSpPr>
        <p:spPr bwMode="auto">
          <a:xfrm>
            <a:off x="5804879" y="-1689185"/>
            <a:ext cx="3200400" cy="325008"/>
          </a:xfrm>
          <a:prstGeom prst="rect">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p>
            <a:pPr algn="ctr" defTabSz="861030">
              <a:lnSpc>
                <a:spcPct val="90000"/>
              </a:lnSpc>
              <a:spcAft>
                <a:spcPts val="588"/>
              </a:spcAft>
              <a:defRPr/>
            </a:pPr>
            <a:r>
              <a:rPr lang="en-US" sz="1200" kern="0">
                <a:solidFill>
                  <a:schemeClr val="bg1"/>
                </a:solidFill>
                <a:latin typeface="Segoe UI" panose="020B0502040204020203" pitchFamily="34" charset="0"/>
                <a:cs typeface="Segoe UI" panose="020B0502040204020203" pitchFamily="34" charset="0"/>
              </a:rPr>
              <a:t>Field Service</a:t>
            </a:r>
          </a:p>
        </p:txBody>
      </p:sp>
      <p:sp>
        <p:nvSpPr>
          <p:cNvPr id="282" name="Rectangle 281">
            <a:extLst>
              <a:ext uri="{FF2B5EF4-FFF2-40B4-BE49-F238E27FC236}">
                <a16:creationId xmlns:a16="http://schemas.microsoft.com/office/drawing/2014/main" id="{D7DA0554-D3D4-400E-A950-E9C84495A9B9}"/>
              </a:ext>
            </a:extLst>
          </p:cNvPr>
          <p:cNvSpPr/>
          <p:nvPr/>
        </p:nvSpPr>
        <p:spPr bwMode="auto">
          <a:xfrm>
            <a:off x="9436092" y="-1689185"/>
            <a:ext cx="3200400" cy="325008"/>
          </a:xfrm>
          <a:prstGeom prst="rect">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p>
            <a:pPr algn="ctr" defTabSz="861030">
              <a:lnSpc>
                <a:spcPct val="90000"/>
              </a:lnSpc>
              <a:spcAft>
                <a:spcPts val="588"/>
              </a:spcAft>
              <a:defRPr/>
            </a:pPr>
            <a:r>
              <a:rPr lang="en-US" sz="1200" kern="0">
                <a:solidFill>
                  <a:schemeClr val="bg1"/>
                </a:solidFill>
                <a:latin typeface="Segoe UI" panose="020B0502040204020203" pitchFamily="34" charset="0"/>
                <a:cs typeface="Segoe UI" panose="020B0502040204020203" pitchFamily="34" charset="0"/>
              </a:rPr>
              <a:t>Customer Service</a:t>
            </a:r>
          </a:p>
        </p:txBody>
      </p:sp>
      <p:sp>
        <p:nvSpPr>
          <p:cNvPr id="283" name="Rectangle 282">
            <a:extLst>
              <a:ext uri="{FF2B5EF4-FFF2-40B4-BE49-F238E27FC236}">
                <a16:creationId xmlns:a16="http://schemas.microsoft.com/office/drawing/2014/main" id="{8E91BD5D-46FB-45E4-9600-F7F122576D4E}"/>
              </a:ext>
            </a:extLst>
          </p:cNvPr>
          <p:cNvSpPr/>
          <p:nvPr/>
        </p:nvSpPr>
        <p:spPr bwMode="auto">
          <a:xfrm>
            <a:off x="-1457547" y="-1689185"/>
            <a:ext cx="3200400" cy="325008"/>
          </a:xfrm>
          <a:prstGeom prst="rect">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p>
            <a:pPr algn="ctr" defTabSz="861030">
              <a:lnSpc>
                <a:spcPct val="90000"/>
              </a:lnSpc>
              <a:spcAft>
                <a:spcPts val="588"/>
              </a:spcAft>
              <a:defRPr/>
            </a:pPr>
            <a:r>
              <a:rPr lang="en-US" sz="1200" kern="0">
                <a:solidFill>
                  <a:schemeClr val="bg1"/>
                </a:solidFill>
                <a:latin typeface="Segoe UI" panose="020B0502040204020203" pitchFamily="34" charset="0"/>
                <a:cs typeface="Segoe UI" panose="020B0502040204020203" pitchFamily="34" charset="0"/>
              </a:rPr>
              <a:t>Financials</a:t>
            </a:r>
          </a:p>
        </p:txBody>
      </p:sp>
      <p:sp>
        <p:nvSpPr>
          <p:cNvPr id="284" name="Rectangle 283">
            <a:extLst>
              <a:ext uri="{FF2B5EF4-FFF2-40B4-BE49-F238E27FC236}">
                <a16:creationId xmlns:a16="http://schemas.microsoft.com/office/drawing/2014/main" id="{D7D1183C-83E7-4DFB-BD14-52A5B1D605F5}"/>
              </a:ext>
            </a:extLst>
          </p:cNvPr>
          <p:cNvSpPr/>
          <p:nvPr/>
        </p:nvSpPr>
        <p:spPr bwMode="auto">
          <a:xfrm>
            <a:off x="13067307" y="-1689185"/>
            <a:ext cx="3200400" cy="325008"/>
          </a:xfrm>
          <a:prstGeom prst="rect">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p>
            <a:pPr algn="ctr" defTabSz="861030">
              <a:lnSpc>
                <a:spcPct val="90000"/>
              </a:lnSpc>
              <a:spcAft>
                <a:spcPts val="588"/>
              </a:spcAft>
              <a:defRPr/>
            </a:pPr>
            <a:r>
              <a:rPr lang="en-US" sz="1200" kern="0" dirty="0">
                <a:solidFill>
                  <a:schemeClr val="bg1"/>
                </a:solidFill>
                <a:latin typeface="Segoe UI" panose="020B0502040204020203" pitchFamily="34" charset="0"/>
                <a:cs typeface="Segoe UI" panose="020B0502040204020203" pitchFamily="34" charset="0"/>
              </a:rPr>
              <a:t>Mixed Reality </a:t>
            </a:r>
          </a:p>
        </p:txBody>
      </p:sp>
      <p:sp>
        <p:nvSpPr>
          <p:cNvPr id="285" name="Rectangle 284">
            <a:extLst>
              <a:ext uri="{FF2B5EF4-FFF2-40B4-BE49-F238E27FC236}">
                <a16:creationId xmlns:a16="http://schemas.microsoft.com/office/drawing/2014/main" id="{02F2B5C1-83DA-41F6-A5BA-78380D984A6E}"/>
              </a:ext>
            </a:extLst>
          </p:cNvPr>
          <p:cNvSpPr/>
          <p:nvPr/>
        </p:nvSpPr>
        <p:spPr bwMode="auto">
          <a:xfrm>
            <a:off x="-5088760" y="-872826"/>
            <a:ext cx="21356467" cy="398274"/>
          </a:xfrm>
          <a:prstGeom prst="rect">
            <a:avLst/>
          </a:prstGeom>
          <a:solidFill>
            <a:srgbClr val="003C6A"/>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p>
            <a:pPr algn="ctr" defTabSz="861030">
              <a:lnSpc>
                <a:spcPct val="90000"/>
              </a:lnSpc>
              <a:spcAft>
                <a:spcPts val="588"/>
              </a:spcAft>
              <a:defRPr/>
            </a:pPr>
            <a:r>
              <a:rPr lang="en-US" sz="1200" kern="0">
                <a:solidFill>
                  <a:prstClr val="white"/>
                </a:solidFill>
                <a:latin typeface="Segoe UI" panose="020B0502040204020203" pitchFamily="34" charset="0"/>
                <a:cs typeface="Segoe UI" panose="020B0502040204020203" pitchFamily="34" charset="0"/>
              </a:rPr>
              <a:t>Microsoft Azure</a:t>
            </a:r>
          </a:p>
        </p:txBody>
      </p:sp>
      <p:sp>
        <p:nvSpPr>
          <p:cNvPr id="286" name="Rectangle 285">
            <a:extLst>
              <a:ext uri="{FF2B5EF4-FFF2-40B4-BE49-F238E27FC236}">
                <a16:creationId xmlns:a16="http://schemas.microsoft.com/office/drawing/2014/main" id="{548FB72E-CBC0-4C7B-9E59-436BC24A8451}"/>
              </a:ext>
            </a:extLst>
          </p:cNvPr>
          <p:cNvSpPr/>
          <p:nvPr/>
        </p:nvSpPr>
        <p:spPr bwMode="auto">
          <a:xfrm>
            <a:off x="3532073" y="-1286686"/>
            <a:ext cx="4114800" cy="325008"/>
          </a:xfrm>
          <a:prstGeom prst="rect">
            <a:avLst/>
          </a:prstGeom>
          <a:solidFill>
            <a:srgbClr val="65ACDF"/>
          </a:solidFill>
          <a:ln w="9525" cap="flat" cmpd="sng" algn="ctr">
            <a:noFill/>
            <a:prstDash val="solid"/>
            <a:headEnd type="none" w="med" len="med"/>
            <a:tailEnd type="none" w="med" len="med"/>
          </a:ln>
          <a:effectLst/>
        </p:spPr>
        <p:txBody>
          <a:bodyPr rot="0" spcFirstLastPara="0" vertOverflow="overflow" horzOverflow="overflow" vert="horz" wrap="square" lIns="179259" tIns="44814" rIns="89630" bIns="44814" numCol="1" spcCol="0" rtlCol="0" fromWordArt="0" anchor="ctr" anchorCtr="0" forceAA="0" compatLnSpc="1">
            <a:prstTxWarp prst="textNoShape">
              <a:avLst/>
            </a:prstTxWarp>
            <a:noAutofit/>
          </a:bodyPr>
          <a:lstStyle/>
          <a:p>
            <a:pPr algn="ctr" defTabSz="861030">
              <a:lnSpc>
                <a:spcPct val="90000"/>
              </a:lnSpc>
              <a:spcAft>
                <a:spcPts val="588"/>
              </a:spcAft>
              <a:defRPr/>
            </a:pPr>
            <a:r>
              <a:rPr lang="en-US" sz="1200" kern="0">
                <a:solidFill>
                  <a:prstClr val="white"/>
                </a:solidFill>
                <a:latin typeface="Segoe UI" panose="020B0502040204020203" pitchFamily="34" charset="0"/>
                <a:cs typeface="Segoe UI" panose="020B0502040204020203" pitchFamily="34" charset="0"/>
              </a:rPr>
              <a:t>Power Apps</a:t>
            </a:r>
          </a:p>
        </p:txBody>
      </p:sp>
      <p:pic>
        <p:nvPicPr>
          <p:cNvPr id="153" name="Picture 152">
            <a:extLst>
              <a:ext uri="{FF2B5EF4-FFF2-40B4-BE49-F238E27FC236}">
                <a16:creationId xmlns:a16="http://schemas.microsoft.com/office/drawing/2014/main" id="{6A3E6DE9-7EE6-4DD6-A81F-816CF334084B}"/>
              </a:ext>
            </a:extLst>
          </p:cNvPr>
          <p:cNvPicPr>
            <a:picLocks noChangeAspect="1"/>
          </p:cNvPicPr>
          <p:nvPr/>
        </p:nvPicPr>
        <p:blipFill>
          <a:blip r:embed="rId3"/>
          <a:stretch>
            <a:fillRect/>
          </a:stretch>
        </p:blipFill>
        <p:spPr>
          <a:xfrm>
            <a:off x="874270" y="1158833"/>
            <a:ext cx="10562404" cy="5368619"/>
          </a:xfrm>
          <a:prstGeom prst="rect">
            <a:avLst/>
          </a:prstGeom>
        </p:spPr>
      </p:pic>
    </p:spTree>
    <p:extLst>
      <p:ext uri="{BB962C8B-B14F-4D97-AF65-F5344CB8AC3E}">
        <p14:creationId xmlns:p14="http://schemas.microsoft.com/office/powerpoint/2010/main" val="1880337167"/>
      </p:ext>
    </p:extLst>
  </p:cSld>
  <p:clrMapOvr>
    <a:masterClrMapping/>
  </p:clrMapOvr>
  <p:transition spd="slow">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2" name="Straight Connector 391">
            <a:extLst>
              <a:ext uri="{FF2B5EF4-FFF2-40B4-BE49-F238E27FC236}">
                <a16:creationId xmlns:a16="http://schemas.microsoft.com/office/drawing/2014/main" id="{27DCF71A-25E9-41B5-AB7F-C0B4ACEEBCD7}"/>
              </a:ext>
            </a:extLst>
          </p:cNvPr>
          <p:cNvCxnSpPr>
            <a:cxnSpLocks/>
          </p:cNvCxnSpPr>
          <p:nvPr/>
        </p:nvCxnSpPr>
        <p:spPr>
          <a:xfrm flipH="1" flipV="1">
            <a:off x="9078875" y="3205324"/>
            <a:ext cx="1428405" cy="10798"/>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DAD80B6-3E36-485D-90E8-4229E157976B}"/>
              </a:ext>
            </a:extLst>
          </p:cNvPr>
          <p:cNvCxnSpPr>
            <a:cxnSpLocks/>
          </p:cNvCxnSpPr>
          <p:nvPr/>
        </p:nvCxnSpPr>
        <p:spPr>
          <a:xfrm>
            <a:off x="86766" y="2010771"/>
            <a:ext cx="857129" cy="0"/>
          </a:xfrm>
          <a:prstGeom prst="line">
            <a:avLst/>
          </a:prstGeom>
          <a:ln w="3175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2" name="Rectangle 30">
            <a:extLst>
              <a:ext uri="{FF2B5EF4-FFF2-40B4-BE49-F238E27FC236}">
                <a16:creationId xmlns:a16="http://schemas.microsoft.com/office/drawing/2014/main" id="{7D7E4C23-D64B-4631-97FF-B4999BAC9DDD}"/>
              </a:ext>
            </a:extLst>
          </p:cNvPr>
          <p:cNvSpPr/>
          <p:nvPr/>
        </p:nvSpPr>
        <p:spPr bwMode="auto">
          <a:xfrm flipV="1">
            <a:off x="354649" y="3809762"/>
            <a:ext cx="632086" cy="1890594"/>
          </a:xfrm>
          <a:custGeom>
            <a:avLst/>
            <a:gdLst>
              <a:gd name="connsiteX0" fmla="*/ 0 w 273051"/>
              <a:gd name="connsiteY0" fmla="*/ 0 h 2105025"/>
              <a:gd name="connsiteX1" fmla="*/ 273051 w 273051"/>
              <a:gd name="connsiteY1" fmla="*/ 0 h 2105025"/>
              <a:gd name="connsiteX2" fmla="*/ 273051 w 273051"/>
              <a:gd name="connsiteY2" fmla="*/ 2105025 h 2105025"/>
              <a:gd name="connsiteX3" fmla="*/ 0 w 273051"/>
              <a:gd name="connsiteY3" fmla="*/ 2105025 h 2105025"/>
              <a:gd name="connsiteX4" fmla="*/ 0 w 273051"/>
              <a:gd name="connsiteY4" fmla="*/ 0 h 2105025"/>
              <a:gd name="connsiteX0" fmla="*/ 273051 w 364491"/>
              <a:gd name="connsiteY0" fmla="*/ 2105025 h 2196465"/>
              <a:gd name="connsiteX1" fmla="*/ 0 w 364491"/>
              <a:gd name="connsiteY1" fmla="*/ 2105025 h 2196465"/>
              <a:gd name="connsiteX2" fmla="*/ 0 w 364491"/>
              <a:gd name="connsiteY2" fmla="*/ 0 h 2196465"/>
              <a:gd name="connsiteX3" fmla="*/ 273051 w 364491"/>
              <a:gd name="connsiteY3" fmla="*/ 0 h 2196465"/>
              <a:gd name="connsiteX4" fmla="*/ 364491 w 364491"/>
              <a:gd name="connsiteY4" fmla="*/ 2196465 h 2196465"/>
              <a:gd name="connsiteX0" fmla="*/ 273051 w 273051"/>
              <a:gd name="connsiteY0" fmla="*/ 2105025 h 2105025"/>
              <a:gd name="connsiteX1" fmla="*/ 0 w 273051"/>
              <a:gd name="connsiteY1" fmla="*/ 2105025 h 2105025"/>
              <a:gd name="connsiteX2" fmla="*/ 0 w 273051"/>
              <a:gd name="connsiteY2" fmla="*/ 0 h 2105025"/>
              <a:gd name="connsiteX3" fmla="*/ 273051 w 273051"/>
              <a:gd name="connsiteY3" fmla="*/ 0 h 2105025"/>
              <a:gd name="connsiteX0" fmla="*/ 0 w 273051"/>
              <a:gd name="connsiteY0" fmla="*/ 2105025 h 2105025"/>
              <a:gd name="connsiteX1" fmla="*/ 0 w 273051"/>
              <a:gd name="connsiteY1" fmla="*/ 0 h 2105025"/>
              <a:gd name="connsiteX2" fmla="*/ 273051 w 273051"/>
              <a:gd name="connsiteY2" fmla="*/ 0 h 2105025"/>
            </a:gdLst>
            <a:ahLst/>
            <a:cxnLst>
              <a:cxn ang="0">
                <a:pos x="connsiteX0" y="connsiteY0"/>
              </a:cxn>
              <a:cxn ang="0">
                <a:pos x="connsiteX1" y="connsiteY1"/>
              </a:cxn>
              <a:cxn ang="0">
                <a:pos x="connsiteX2" y="connsiteY2"/>
              </a:cxn>
            </a:cxnLst>
            <a:rect l="l" t="t" r="r" b="b"/>
            <a:pathLst>
              <a:path w="273051" h="2105025">
                <a:moveTo>
                  <a:pt x="0" y="2105025"/>
                </a:moveTo>
                <a:lnTo>
                  <a:pt x="0" y="0"/>
                </a:lnTo>
                <a:lnTo>
                  <a:pt x="273051" y="0"/>
                </a:lnTo>
              </a:path>
            </a:pathLst>
          </a:cu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cxnSp>
        <p:nvCxnSpPr>
          <p:cNvPr id="193" name="Straight Connector 192">
            <a:extLst>
              <a:ext uri="{FF2B5EF4-FFF2-40B4-BE49-F238E27FC236}">
                <a16:creationId xmlns:a16="http://schemas.microsoft.com/office/drawing/2014/main" id="{06BE9D07-4AB5-489F-854F-21E0894DC0DD}"/>
              </a:ext>
            </a:extLst>
          </p:cNvPr>
          <p:cNvCxnSpPr>
            <a:cxnSpLocks/>
          </p:cNvCxnSpPr>
          <p:nvPr/>
        </p:nvCxnSpPr>
        <p:spPr>
          <a:xfrm flipV="1">
            <a:off x="346998" y="3809762"/>
            <a:ext cx="334539" cy="6583"/>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6" name="Freeform: Shape 195">
            <a:extLst>
              <a:ext uri="{FF2B5EF4-FFF2-40B4-BE49-F238E27FC236}">
                <a16:creationId xmlns:a16="http://schemas.microsoft.com/office/drawing/2014/main" id="{F1A878D4-05C5-4F49-8877-64D70CCE8A84}"/>
              </a:ext>
            </a:extLst>
          </p:cNvPr>
          <p:cNvSpPr/>
          <p:nvPr/>
        </p:nvSpPr>
        <p:spPr>
          <a:xfrm rot="10800000" flipH="1">
            <a:off x="241985" y="4624275"/>
            <a:ext cx="232113" cy="20719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nvGrpSpPr>
          <p:cNvPr id="304" name="Group 303">
            <a:extLst>
              <a:ext uri="{FF2B5EF4-FFF2-40B4-BE49-F238E27FC236}">
                <a16:creationId xmlns:a16="http://schemas.microsoft.com/office/drawing/2014/main" id="{ADC0F8FD-CA37-45F2-9498-21E6756347C5}"/>
              </a:ext>
            </a:extLst>
          </p:cNvPr>
          <p:cNvGrpSpPr/>
          <p:nvPr/>
        </p:nvGrpSpPr>
        <p:grpSpPr>
          <a:xfrm>
            <a:off x="2510970" y="1883195"/>
            <a:ext cx="471422" cy="249037"/>
            <a:chOff x="5722607" y="2597466"/>
            <a:chExt cx="538837" cy="232146"/>
          </a:xfrm>
        </p:grpSpPr>
        <p:cxnSp>
          <p:nvCxnSpPr>
            <p:cNvPr id="305" name="Straight Connector 304">
              <a:extLst>
                <a:ext uri="{FF2B5EF4-FFF2-40B4-BE49-F238E27FC236}">
                  <a16:creationId xmlns:a16="http://schemas.microsoft.com/office/drawing/2014/main" id="{9271EBA2-CA24-4C0D-873A-97D820ED67F3}"/>
                </a:ext>
              </a:extLst>
            </p:cNvPr>
            <p:cNvCxnSpPr>
              <a:cxnSpLocks/>
              <a:stCxn id="306" idx="4"/>
            </p:cNvCxnSpPr>
            <p:nvPr/>
          </p:nvCxnSpPr>
          <p:spPr>
            <a:xfrm flipH="1" flipV="1">
              <a:off x="5722607" y="2712540"/>
              <a:ext cx="353792" cy="999"/>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6" name="Freeform: Shape 305">
              <a:extLst>
                <a:ext uri="{FF2B5EF4-FFF2-40B4-BE49-F238E27FC236}">
                  <a16:creationId xmlns:a16="http://schemas.microsoft.com/office/drawing/2014/main" id="{FFA6325E-3E3B-428A-91F4-8548D379AE28}"/>
                </a:ext>
              </a:extLst>
            </p:cNvPr>
            <p:cNvSpPr/>
            <p:nvPr/>
          </p:nvSpPr>
          <p:spPr>
            <a:xfrm rot="5400000">
              <a:off x="6041760" y="2609927"/>
              <a:ext cx="232146" cy="20722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cxnSp>
        <p:nvCxnSpPr>
          <p:cNvPr id="394" name="Straight Connector 393">
            <a:extLst>
              <a:ext uri="{FF2B5EF4-FFF2-40B4-BE49-F238E27FC236}">
                <a16:creationId xmlns:a16="http://schemas.microsoft.com/office/drawing/2014/main" id="{6B8C989C-8BEB-404B-84CF-B41CF05D4EAE}"/>
              </a:ext>
            </a:extLst>
          </p:cNvPr>
          <p:cNvCxnSpPr>
            <a:cxnSpLocks/>
          </p:cNvCxnSpPr>
          <p:nvPr/>
        </p:nvCxnSpPr>
        <p:spPr>
          <a:xfrm>
            <a:off x="10669055" y="3706642"/>
            <a:ext cx="1205535" cy="0"/>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4" name="Arrow: Bent 383">
            <a:extLst>
              <a:ext uri="{FF2B5EF4-FFF2-40B4-BE49-F238E27FC236}">
                <a16:creationId xmlns:a16="http://schemas.microsoft.com/office/drawing/2014/main" id="{8BBCF4EE-982F-4B1E-A40D-F2B4DD4CD443}"/>
              </a:ext>
            </a:extLst>
          </p:cNvPr>
          <p:cNvSpPr/>
          <p:nvPr/>
        </p:nvSpPr>
        <p:spPr bwMode="auto">
          <a:xfrm rot="5400000" flipH="1">
            <a:off x="9416123" y="3178751"/>
            <a:ext cx="949640" cy="1507411"/>
          </a:xfrm>
          <a:prstGeom prst="bentArrow">
            <a:avLst>
              <a:gd name="adj1" fmla="val 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85" name="Rectangle 384">
            <a:extLst>
              <a:ext uri="{FF2B5EF4-FFF2-40B4-BE49-F238E27FC236}">
                <a16:creationId xmlns:a16="http://schemas.microsoft.com/office/drawing/2014/main" id="{E9C12F27-652E-4139-8FAA-0518FAF137CF}"/>
              </a:ext>
            </a:extLst>
          </p:cNvPr>
          <p:cNvSpPr>
            <a:spLocks/>
          </p:cNvSpPr>
          <p:nvPr/>
        </p:nvSpPr>
        <p:spPr bwMode="auto">
          <a:xfrm flipH="1">
            <a:off x="9074746" y="2951536"/>
            <a:ext cx="1252551" cy="284679"/>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INVENTORY MANAGEMENT</a:t>
            </a:r>
          </a:p>
        </p:txBody>
      </p:sp>
      <p:sp>
        <p:nvSpPr>
          <p:cNvPr id="391" name="Arrow: Bent 390">
            <a:extLst>
              <a:ext uri="{FF2B5EF4-FFF2-40B4-BE49-F238E27FC236}">
                <a16:creationId xmlns:a16="http://schemas.microsoft.com/office/drawing/2014/main" id="{45E79477-C96A-4F9E-BBB1-26CD6BCAFF63}"/>
              </a:ext>
            </a:extLst>
          </p:cNvPr>
          <p:cNvSpPr/>
          <p:nvPr/>
        </p:nvSpPr>
        <p:spPr bwMode="auto">
          <a:xfrm rot="5400000" flipV="1">
            <a:off x="9347142" y="2649667"/>
            <a:ext cx="999132" cy="156577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93" name="Arrow: Bent 392">
            <a:extLst>
              <a:ext uri="{FF2B5EF4-FFF2-40B4-BE49-F238E27FC236}">
                <a16:creationId xmlns:a16="http://schemas.microsoft.com/office/drawing/2014/main" id="{BE9ACBDD-85DC-4FF6-BF20-16772F06FBDB}"/>
              </a:ext>
            </a:extLst>
          </p:cNvPr>
          <p:cNvSpPr/>
          <p:nvPr/>
        </p:nvSpPr>
        <p:spPr bwMode="auto">
          <a:xfrm rot="16200000">
            <a:off x="9285984" y="3185981"/>
            <a:ext cx="999132" cy="1443460"/>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567" name="Rectangle 30">
            <a:extLst>
              <a:ext uri="{FF2B5EF4-FFF2-40B4-BE49-F238E27FC236}">
                <a16:creationId xmlns:a16="http://schemas.microsoft.com/office/drawing/2014/main" id="{E65738A1-6A8C-491E-9DB8-A23B0A9AEB1B}"/>
              </a:ext>
            </a:extLst>
          </p:cNvPr>
          <p:cNvSpPr/>
          <p:nvPr/>
        </p:nvSpPr>
        <p:spPr bwMode="auto">
          <a:xfrm flipH="1">
            <a:off x="10878849" y="2003864"/>
            <a:ext cx="978281" cy="1689100"/>
          </a:xfrm>
          <a:custGeom>
            <a:avLst/>
            <a:gdLst>
              <a:gd name="connsiteX0" fmla="*/ 0 w 273051"/>
              <a:gd name="connsiteY0" fmla="*/ 0 h 2105025"/>
              <a:gd name="connsiteX1" fmla="*/ 273051 w 273051"/>
              <a:gd name="connsiteY1" fmla="*/ 0 h 2105025"/>
              <a:gd name="connsiteX2" fmla="*/ 273051 w 273051"/>
              <a:gd name="connsiteY2" fmla="*/ 2105025 h 2105025"/>
              <a:gd name="connsiteX3" fmla="*/ 0 w 273051"/>
              <a:gd name="connsiteY3" fmla="*/ 2105025 h 2105025"/>
              <a:gd name="connsiteX4" fmla="*/ 0 w 273051"/>
              <a:gd name="connsiteY4" fmla="*/ 0 h 2105025"/>
              <a:gd name="connsiteX0" fmla="*/ 273051 w 364491"/>
              <a:gd name="connsiteY0" fmla="*/ 2105025 h 2196465"/>
              <a:gd name="connsiteX1" fmla="*/ 0 w 364491"/>
              <a:gd name="connsiteY1" fmla="*/ 2105025 h 2196465"/>
              <a:gd name="connsiteX2" fmla="*/ 0 w 364491"/>
              <a:gd name="connsiteY2" fmla="*/ 0 h 2196465"/>
              <a:gd name="connsiteX3" fmla="*/ 273051 w 364491"/>
              <a:gd name="connsiteY3" fmla="*/ 0 h 2196465"/>
              <a:gd name="connsiteX4" fmla="*/ 364491 w 364491"/>
              <a:gd name="connsiteY4" fmla="*/ 2196465 h 2196465"/>
              <a:gd name="connsiteX0" fmla="*/ 273051 w 273051"/>
              <a:gd name="connsiteY0" fmla="*/ 2105025 h 2105025"/>
              <a:gd name="connsiteX1" fmla="*/ 0 w 273051"/>
              <a:gd name="connsiteY1" fmla="*/ 2105025 h 2105025"/>
              <a:gd name="connsiteX2" fmla="*/ 0 w 273051"/>
              <a:gd name="connsiteY2" fmla="*/ 0 h 2105025"/>
              <a:gd name="connsiteX3" fmla="*/ 273051 w 273051"/>
              <a:gd name="connsiteY3" fmla="*/ 0 h 2105025"/>
              <a:gd name="connsiteX0" fmla="*/ 0 w 273051"/>
              <a:gd name="connsiteY0" fmla="*/ 2105025 h 2105025"/>
              <a:gd name="connsiteX1" fmla="*/ 0 w 273051"/>
              <a:gd name="connsiteY1" fmla="*/ 0 h 2105025"/>
              <a:gd name="connsiteX2" fmla="*/ 273051 w 273051"/>
              <a:gd name="connsiteY2" fmla="*/ 0 h 2105025"/>
            </a:gdLst>
            <a:ahLst/>
            <a:cxnLst>
              <a:cxn ang="0">
                <a:pos x="connsiteX0" y="connsiteY0"/>
              </a:cxn>
              <a:cxn ang="0">
                <a:pos x="connsiteX1" y="connsiteY1"/>
              </a:cxn>
              <a:cxn ang="0">
                <a:pos x="connsiteX2" y="connsiteY2"/>
              </a:cxn>
            </a:cxnLst>
            <a:rect l="l" t="t" r="r" b="b"/>
            <a:pathLst>
              <a:path w="273051" h="2105025">
                <a:moveTo>
                  <a:pt x="0" y="2105025"/>
                </a:moveTo>
                <a:lnTo>
                  <a:pt x="0" y="0"/>
                </a:lnTo>
                <a:lnTo>
                  <a:pt x="273051" y="0"/>
                </a:lnTo>
              </a:path>
            </a:pathLst>
          </a:cu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68" name="Rectangle 567">
            <a:extLst>
              <a:ext uri="{FF2B5EF4-FFF2-40B4-BE49-F238E27FC236}">
                <a16:creationId xmlns:a16="http://schemas.microsoft.com/office/drawing/2014/main" id="{3B8E3FD1-A774-4562-B16B-E0D81B1F52C7}"/>
              </a:ext>
            </a:extLst>
          </p:cNvPr>
          <p:cNvSpPr>
            <a:spLocks/>
          </p:cNvSpPr>
          <p:nvPr/>
        </p:nvSpPr>
        <p:spPr bwMode="auto">
          <a:xfrm flipH="1">
            <a:off x="9161219" y="3534017"/>
            <a:ext cx="1445875" cy="849527"/>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225" fontAlgn="base">
              <a:defRPr/>
            </a:pPr>
            <a:r>
              <a:rPr lang="en-US" sz="700" b="1">
                <a:solidFill>
                  <a:prstClr val="black"/>
                </a:solidFill>
                <a:latin typeface="Segoe UI"/>
              </a:rPr>
              <a:t>John </a:t>
            </a:r>
            <a:r>
              <a:rPr lang="en-US" sz="700">
                <a:solidFill>
                  <a:prstClr val="black"/>
                </a:solidFill>
                <a:latin typeface="Segoe UI"/>
              </a:rPr>
              <a:t>manages the main stores warehouse for the maintenance jobs.  He will receive in and manage any new parts that have been ordered by procurement and will also ship the parts to the required maintenance locations as requested on the work orders.</a:t>
            </a:r>
            <a:endParaRPr lang="en-US" sz="700" b="1">
              <a:solidFill>
                <a:prstClr val="black"/>
              </a:solidFill>
              <a:latin typeface="Segoe UI"/>
            </a:endParaRPr>
          </a:p>
        </p:txBody>
      </p:sp>
      <p:sp>
        <p:nvSpPr>
          <p:cNvPr id="197" name="Freeform: Shape 196">
            <a:extLst>
              <a:ext uri="{FF2B5EF4-FFF2-40B4-BE49-F238E27FC236}">
                <a16:creationId xmlns:a16="http://schemas.microsoft.com/office/drawing/2014/main" id="{8290D1BA-AE33-4164-B109-0C691DB75E3D}"/>
              </a:ext>
            </a:extLst>
          </p:cNvPr>
          <p:cNvSpPr/>
          <p:nvPr/>
        </p:nvSpPr>
        <p:spPr>
          <a:xfrm rot="10800000" flipH="1">
            <a:off x="11740849" y="2743130"/>
            <a:ext cx="232113" cy="20719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srgbClr val="000000"/>
              </a:solidFill>
              <a:latin typeface="Segoe UI"/>
            </a:endParaRPr>
          </a:p>
        </p:txBody>
      </p:sp>
      <p:grpSp>
        <p:nvGrpSpPr>
          <p:cNvPr id="260" name="Group 259">
            <a:extLst>
              <a:ext uri="{FF2B5EF4-FFF2-40B4-BE49-F238E27FC236}">
                <a16:creationId xmlns:a16="http://schemas.microsoft.com/office/drawing/2014/main" id="{3184203C-8266-4527-A650-17675398CDFD}"/>
              </a:ext>
            </a:extLst>
          </p:cNvPr>
          <p:cNvGrpSpPr/>
          <p:nvPr/>
        </p:nvGrpSpPr>
        <p:grpSpPr>
          <a:xfrm>
            <a:off x="4593826" y="1880418"/>
            <a:ext cx="471422" cy="249037"/>
            <a:chOff x="5722607" y="2597466"/>
            <a:chExt cx="538837" cy="232146"/>
          </a:xfrm>
        </p:grpSpPr>
        <p:cxnSp>
          <p:nvCxnSpPr>
            <p:cNvPr id="261" name="Straight Connector 260">
              <a:extLst>
                <a:ext uri="{FF2B5EF4-FFF2-40B4-BE49-F238E27FC236}">
                  <a16:creationId xmlns:a16="http://schemas.microsoft.com/office/drawing/2014/main" id="{BBA73903-55E8-4B48-90FC-410E70515F0F}"/>
                </a:ext>
              </a:extLst>
            </p:cNvPr>
            <p:cNvCxnSpPr>
              <a:cxnSpLocks/>
              <a:stCxn id="262" idx="4"/>
            </p:cNvCxnSpPr>
            <p:nvPr/>
          </p:nvCxnSpPr>
          <p:spPr>
            <a:xfrm flipH="1" flipV="1">
              <a:off x="5722607" y="2712540"/>
              <a:ext cx="353792" cy="999"/>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2" name="Freeform: Shape 261">
              <a:extLst>
                <a:ext uri="{FF2B5EF4-FFF2-40B4-BE49-F238E27FC236}">
                  <a16:creationId xmlns:a16="http://schemas.microsoft.com/office/drawing/2014/main" id="{69400F0A-609F-4B9A-9FCD-FAA7D9D6E22E}"/>
                </a:ext>
              </a:extLst>
            </p:cNvPr>
            <p:cNvSpPr/>
            <p:nvPr/>
          </p:nvSpPr>
          <p:spPr>
            <a:xfrm rot="5400000">
              <a:off x="6041760" y="2609927"/>
              <a:ext cx="232146" cy="20722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grpSp>
        <p:nvGrpSpPr>
          <p:cNvPr id="270" name="Group 269">
            <a:extLst>
              <a:ext uri="{FF2B5EF4-FFF2-40B4-BE49-F238E27FC236}">
                <a16:creationId xmlns:a16="http://schemas.microsoft.com/office/drawing/2014/main" id="{6A7821CF-0CD5-4741-B28F-5A0E935D41D6}"/>
              </a:ext>
            </a:extLst>
          </p:cNvPr>
          <p:cNvGrpSpPr/>
          <p:nvPr/>
        </p:nvGrpSpPr>
        <p:grpSpPr>
          <a:xfrm>
            <a:off x="6672704" y="1895154"/>
            <a:ext cx="471422" cy="249037"/>
            <a:chOff x="5722607" y="2597466"/>
            <a:chExt cx="538837" cy="232146"/>
          </a:xfrm>
        </p:grpSpPr>
        <p:cxnSp>
          <p:nvCxnSpPr>
            <p:cNvPr id="271" name="Straight Connector 270">
              <a:extLst>
                <a:ext uri="{FF2B5EF4-FFF2-40B4-BE49-F238E27FC236}">
                  <a16:creationId xmlns:a16="http://schemas.microsoft.com/office/drawing/2014/main" id="{320797E4-96DA-487E-8647-ACCC8DE49BD9}"/>
                </a:ext>
              </a:extLst>
            </p:cNvPr>
            <p:cNvCxnSpPr>
              <a:cxnSpLocks/>
              <a:stCxn id="272" idx="4"/>
            </p:cNvCxnSpPr>
            <p:nvPr/>
          </p:nvCxnSpPr>
          <p:spPr>
            <a:xfrm flipH="1" flipV="1">
              <a:off x="5722607" y="2712540"/>
              <a:ext cx="353792" cy="999"/>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2" name="Freeform: Shape 271">
              <a:extLst>
                <a:ext uri="{FF2B5EF4-FFF2-40B4-BE49-F238E27FC236}">
                  <a16:creationId xmlns:a16="http://schemas.microsoft.com/office/drawing/2014/main" id="{E41A1B4E-EF51-4A2D-941C-1CE7E2FA89F1}"/>
                </a:ext>
              </a:extLst>
            </p:cNvPr>
            <p:cNvSpPr/>
            <p:nvPr/>
          </p:nvSpPr>
          <p:spPr>
            <a:xfrm rot="5400000">
              <a:off x="6041760" y="2609927"/>
              <a:ext cx="232146" cy="20722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grpSp>
        <p:nvGrpSpPr>
          <p:cNvPr id="280" name="Group 279">
            <a:extLst>
              <a:ext uri="{FF2B5EF4-FFF2-40B4-BE49-F238E27FC236}">
                <a16:creationId xmlns:a16="http://schemas.microsoft.com/office/drawing/2014/main" id="{4F1D9C39-9709-4678-8F2F-A15D2E206D1C}"/>
              </a:ext>
            </a:extLst>
          </p:cNvPr>
          <p:cNvGrpSpPr/>
          <p:nvPr/>
        </p:nvGrpSpPr>
        <p:grpSpPr>
          <a:xfrm>
            <a:off x="8754293" y="1880418"/>
            <a:ext cx="471422" cy="249037"/>
            <a:chOff x="5722607" y="2597466"/>
            <a:chExt cx="538837" cy="232146"/>
          </a:xfrm>
        </p:grpSpPr>
        <p:cxnSp>
          <p:nvCxnSpPr>
            <p:cNvPr id="281" name="Straight Connector 280">
              <a:extLst>
                <a:ext uri="{FF2B5EF4-FFF2-40B4-BE49-F238E27FC236}">
                  <a16:creationId xmlns:a16="http://schemas.microsoft.com/office/drawing/2014/main" id="{269BF468-1A6E-49F1-A968-54782B186EC2}"/>
                </a:ext>
              </a:extLst>
            </p:cNvPr>
            <p:cNvCxnSpPr>
              <a:cxnSpLocks/>
              <a:stCxn id="282" idx="4"/>
            </p:cNvCxnSpPr>
            <p:nvPr/>
          </p:nvCxnSpPr>
          <p:spPr>
            <a:xfrm flipH="1" flipV="1">
              <a:off x="5722607" y="2712540"/>
              <a:ext cx="353792" cy="999"/>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2" name="Freeform: Shape 281">
              <a:extLst>
                <a:ext uri="{FF2B5EF4-FFF2-40B4-BE49-F238E27FC236}">
                  <a16:creationId xmlns:a16="http://schemas.microsoft.com/office/drawing/2014/main" id="{62C7F767-9128-401C-9A9F-D6116D62B3C0}"/>
                </a:ext>
              </a:extLst>
            </p:cNvPr>
            <p:cNvSpPr/>
            <p:nvPr/>
          </p:nvSpPr>
          <p:spPr>
            <a:xfrm rot="5400000">
              <a:off x="6041760" y="2609927"/>
              <a:ext cx="232146" cy="20722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grpSp>
        <p:nvGrpSpPr>
          <p:cNvPr id="300" name="Group 299">
            <a:extLst>
              <a:ext uri="{FF2B5EF4-FFF2-40B4-BE49-F238E27FC236}">
                <a16:creationId xmlns:a16="http://schemas.microsoft.com/office/drawing/2014/main" id="{A9C81E2F-296A-4170-8FF0-2E94D96CED57}"/>
              </a:ext>
            </a:extLst>
          </p:cNvPr>
          <p:cNvGrpSpPr/>
          <p:nvPr/>
        </p:nvGrpSpPr>
        <p:grpSpPr>
          <a:xfrm rot="10800000">
            <a:off x="8593911" y="3595135"/>
            <a:ext cx="471422" cy="249037"/>
            <a:chOff x="5722607" y="2597466"/>
            <a:chExt cx="538837" cy="232146"/>
          </a:xfrm>
        </p:grpSpPr>
        <p:cxnSp>
          <p:nvCxnSpPr>
            <p:cNvPr id="301" name="Straight Connector 300">
              <a:extLst>
                <a:ext uri="{FF2B5EF4-FFF2-40B4-BE49-F238E27FC236}">
                  <a16:creationId xmlns:a16="http://schemas.microsoft.com/office/drawing/2014/main" id="{8C638397-6DCF-4D19-9D44-93024B9F4027}"/>
                </a:ext>
              </a:extLst>
            </p:cNvPr>
            <p:cNvCxnSpPr>
              <a:cxnSpLocks/>
              <a:stCxn id="302" idx="4"/>
            </p:cNvCxnSpPr>
            <p:nvPr/>
          </p:nvCxnSpPr>
          <p:spPr>
            <a:xfrm flipH="1" flipV="1">
              <a:off x="5722607" y="2712540"/>
              <a:ext cx="353792" cy="999"/>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2" name="Freeform: Shape 301">
              <a:extLst>
                <a:ext uri="{FF2B5EF4-FFF2-40B4-BE49-F238E27FC236}">
                  <a16:creationId xmlns:a16="http://schemas.microsoft.com/office/drawing/2014/main" id="{F9F2CF2D-DC20-4959-A940-6E2D093892EF}"/>
                </a:ext>
              </a:extLst>
            </p:cNvPr>
            <p:cNvSpPr/>
            <p:nvPr/>
          </p:nvSpPr>
          <p:spPr>
            <a:xfrm rot="5400000">
              <a:off x="6041760" y="2609927"/>
              <a:ext cx="232146" cy="20722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cxnSp>
        <p:nvCxnSpPr>
          <p:cNvPr id="303" name="Straight Connector 302">
            <a:extLst>
              <a:ext uri="{FF2B5EF4-FFF2-40B4-BE49-F238E27FC236}">
                <a16:creationId xmlns:a16="http://schemas.microsoft.com/office/drawing/2014/main" id="{2CCE3D4A-6D46-4B78-B8B4-F15D5470643E}"/>
              </a:ext>
            </a:extLst>
          </p:cNvPr>
          <p:cNvCxnSpPr>
            <a:cxnSpLocks/>
          </p:cNvCxnSpPr>
          <p:nvPr/>
        </p:nvCxnSpPr>
        <p:spPr>
          <a:xfrm flipH="1" flipV="1">
            <a:off x="7000781" y="3204766"/>
            <a:ext cx="1428405" cy="10798"/>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Arrow: Bent 306">
            <a:extLst>
              <a:ext uri="{FF2B5EF4-FFF2-40B4-BE49-F238E27FC236}">
                <a16:creationId xmlns:a16="http://schemas.microsoft.com/office/drawing/2014/main" id="{FB437CDB-CEE1-49A8-8C6C-2B0EBFF0488C}"/>
              </a:ext>
            </a:extLst>
          </p:cNvPr>
          <p:cNvSpPr/>
          <p:nvPr/>
        </p:nvSpPr>
        <p:spPr bwMode="auto">
          <a:xfrm rot="5400000" flipH="1">
            <a:off x="7338031" y="3178194"/>
            <a:ext cx="949640" cy="1507411"/>
          </a:xfrm>
          <a:prstGeom prst="bentArrow">
            <a:avLst>
              <a:gd name="adj1" fmla="val 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08" name="Rectangle 307">
            <a:extLst>
              <a:ext uri="{FF2B5EF4-FFF2-40B4-BE49-F238E27FC236}">
                <a16:creationId xmlns:a16="http://schemas.microsoft.com/office/drawing/2014/main" id="{114337FE-6A85-4FD3-93DC-8A53695226AA}"/>
              </a:ext>
            </a:extLst>
          </p:cNvPr>
          <p:cNvSpPr>
            <a:spLocks/>
          </p:cNvSpPr>
          <p:nvPr/>
        </p:nvSpPr>
        <p:spPr bwMode="auto">
          <a:xfrm flipH="1">
            <a:off x="6978916" y="2951448"/>
            <a:ext cx="1252551" cy="284679"/>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RESOURCE MANAGEMENT</a:t>
            </a:r>
          </a:p>
        </p:txBody>
      </p:sp>
      <p:sp>
        <p:nvSpPr>
          <p:cNvPr id="309" name="Arrow: Bent 308">
            <a:extLst>
              <a:ext uri="{FF2B5EF4-FFF2-40B4-BE49-F238E27FC236}">
                <a16:creationId xmlns:a16="http://schemas.microsoft.com/office/drawing/2014/main" id="{04803AE6-CFA3-46EB-8279-8127FB32E157}"/>
              </a:ext>
            </a:extLst>
          </p:cNvPr>
          <p:cNvSpPr/>
          <p:nvPr/>
        </p:nvSpPr>
        <p:spPr bwMode="auto">
          <a:xfrm rot="5400000" flipV="1">
            <a:off x="7269049" y="2649110"/>
            <a:ext cx="999132" cy="156577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10" name="Arrow: Bent 309">
            <a:extLst>
              <a:ext uri="{FF2B5EF4-FFF2-40B4-BE49-F238E27FC236}">
                <a16:creationId xmlns:a16="http://schemas.microsoft.com/office/drawing/2014/main" id="{B12EDDF2-20EF-4F6C-A3D1-6B51B91C3E12}"/>
              </a:ext>
            </a:extLst>
          </p:cNvPr>
          <p:cNvSpPr/>
          <p:nvPr/>
        </p:nvSpPr>
        <p:spPr bwMode="auto">
          <a:xfrm rot="16200000">
            <a:off x="7207891" y="3185424"/>
            <a:ext cx="999132" cy="1443460"/>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0413A409-7F3E-48D2-8289-500AE0246936}"/>
              </a:ext>
            </a:extLst>
          </p:cNvPr>
          <p:cNvSpPr>
            <a:spLocks/>
          </p:cNvSpPr>
          <p:nvPr/>
        </p:nvSpPr>
        <p:spPr bwMode="auto">
          <a:xfrm flipH="1">
            <a:off x="7083126" y="3537819"/>
            <a:ext cx="1445875" cy="845725"/>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225" fontAlgn="base">
              <a:defRPr/>
            </a:pPr>
            <a:r>
              <a:rPr lang="en-US" sz="700" b="1">
                <a:solidFill>
                  <a:prstClr val="black"/>
                </a:solidFill>
                <a:latin typeface="Segoe UI"/>
              </a:rPr>
              <a:t>Mia</a:t>
            </a:r>
            <a:r>
              <a:rPr lang="en-US" sz="700">
                <a:solidFill>
                  <a:prstClr val="black"/>
                </a:solidFill>
                <a:latin typeface="Segoe UI"/>
              </a:rPr>
              <a:t> is responsible to the management of all the workers, contractors, and employees within the maintenance group.  She ensures that all certifications and worker requirements are kept up to date.</a:t>
            </a:r>
            <a:endParaRPr lang="en-US" sz="700" b="1">
              <a:solidFill>
                <a:prstClr val="black"/>
              </a:solidFill>
              <a:latin typeface="Segoe UI"/>
            </a:endParaRPr>
          </a:p>
        </p:txBody>
      </p:sp>
      <p:grpSp>
        <p:nvGrpSpPr>
          <p:cNvPr id="318" name="Group 317">
            <a:extLst>
              <a:ext uri="{FF2B5EF4-FFF2-40B4-BE49-F238E27FC236}">
                <a16:creationId xmlns:a16="http://schemas.microsoft.com/office/drawing/2014/main" id="{A338BAF4-D050-4DB1-AE97-CC9C0EB9EF38}"/>
              </a:ext>
            </a:extLst>
          </p:cNvPr>
          <p:cNvGrpSpPr/>
          <p:nvPr/>
        </p:nvGrpSpPr>
        <p:grpSpPr>
          <a:xfrm rot="10800000">
            <a:off x="6515817" y="3594578"/>
            <a:ext cx="471422" cy="249037"/>
            <a:chOff x="5722607" y="2597466"/>
            <a:chExt cx="538837" cy="232146"/>
          </a:xfrm>
        </p:grpSpPr>
        <p:cxnSp>
          <p:nvCxnSpPr>
            <p:cNvPr id="319" name="Straight Connector 318">
              <a:extLst>
                <a:ext uri="{FF2B5EF4-FFF2-40B4-BE49-F238E27FC236}">
                  <a16:creationId xmlns:a16="http://schemas.microsoft.com/office/drawing/2014/main" id="{AB3BE3AD-38D5-4CDC-B28E-B4BEB5DE9F10}"/>
                </a:ext>
              </a:extLst>
            </p:cNvPr>
            <p:cNvCxnSpPr>
              <a:cxnSpLocks/>
              <a:stCxn id="320" idx="4"/>
            </p:cNvCxnSpPr>
            <p:nvPr/>
          </p:nvCxnSpPr>
          <p:spPr>
            <a:xfrm flipH="1" flipV="1">
              <a:off x="5722607" y="2712540"/>
              <a:ext cx="353792" cy="999"/>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0" name="Freeform: Shape 319">
              <a:extLst>
                <a:ext uri="{FF2B5EF4-FFF2-40B4-BE49-F238E27FC236}">
                  <a16:creationId xmlns:a16="http://schemas.microsoft.com/office/drawing/2014/main" id="{93288FD4-C90C-4C66-8235-B358CE146AD7}"/>
                </a:ext>
              </a:extLst>
            </p:cNvPr>
            <p:cNvSpPr/>
            <p:nvPr/>
          </p:nvSpPr>
          <p:spPr>
            <a:xfrm rot="5400000">
              <a:off x="6041760" y="2609927"/>
              <a:ext cx="232146" cy="20722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cxnSp>
        <p:nvCxnSpPr>
          <p:cNvPr id="321" name="Straight Connector 320">
            <a:extLst>
              <a:ext uri="{FF2B5EF4-FFF2-40B4-BE49-F238E27FC236}">
                <a16:creationId xmlns:a16="http://schemas.microsoft.com/office/drawing/2014/main" id="{62A5BD81-D8E8-4645-B258-1C30F79DBB61}"/>
              </a:ext>
            </a:extLst>
          </p:cNvPr>
          <p:cNvCxnSpPr>
            <a:cxnSpLocks/>
          </p:cNvCxnSpPr>
          <p:nvPr/>
        </p:nvCxnSpPr>
        <p:spPr>
          <a:xfrm flipH="1" flipV="1">
            <a:off x="4908354" y="3204948"/>
            <a:ext cx="1428405" cy="10798"/>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2" name="Arrow: Bent 321">
            <a:extLst>
              <a:ext uri="{FF2B5EF4-FFF2-40B4-BE49-F238E27FC236}">
                <a16:creationId xmlns:a16="http://schemas.microsoft.com/office/drawing/2014/main" id="{73158A8C-12C8-4487-81EE-60D7611AE3C7}"/>
              </a:ext>
            </a:extLst>
          </p:cNvPr>
          <p:cNvSpPr/>
          <p:nvPr/>
        </p:nvSpPr>
        <p:spPr bwMode="auto">
          <a:xfrm rot="5400000" flipH="1">
            <a:off x="5245602" y="3178376"/>
            <a:ext cx="949640" cy="1507411"/>
          </a:xfrm>
          <a:prstGeom prst="bentArrow">
            <a:avLst>
              <a:gd name="adj1" fmla="val 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23" name="Rectangle 322">
            <a:extLst>
              <a:ext uri="{FF2B5EF4-FFF2-40B4-BE49-F238E27FC236}">
                <a16:creationId xmlns:a16="http://schemas.microsoft.com/office/drawing/2014/main" id="{2BB7F4DC-ECD7-46D5-A5E6-784DFD9EBD19}"/>
              </a:ext>
            </a:extLst>
          </p:cNvPr>
          <p:cNvSpPr>
            <a:spLocks/>
          </p:cNvSpPr>
          <p:nvPr/>
        </p:nvSpPr>
        <p:spPr bwMode="auto">
          <a:xfrm flipH="1">
            <a:off x="4886012" y="2951448"/>
            <a:ext cx="1252551" cy="284679"/>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RESOURCE SCHEDULING</a:t>
            </a:r>
          </a:p>
        </p:txBody>
      </p:sp>
      <p:sp>
        <p:nvSpPr>
          <p:cNvPr id="324" name="Arrow: Bent 323">
            <a:extLst>
              <a:ext uri="{FF2B5EF4-FFF2-40B4-BE49-F238E27FC236}">
                <a16:creationId xmlns:a16="http://schemas.microsoft.com/office/drawing/2014/main" id="{CD1380FC-BA22-49B6-98B9-C1208CA8DAE2}"/>
              </a:ext>
            </a:extLst>
          </p:cNvPr>
          <p:cNvSpPr/>
          <p:nvPr/>
        </p:nvSpPr>
        <p:spPr bwMode="auto">
          <a:xfrm rot="5400000" flipV="1">
            <a:off x="5176620" y="2649292"/>
            <a:ext cx="999132" cy="156577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25" name="Arrow: Bent 324">
            <a:extLst>
              <a:ext uri="{FF2B5EF4-FFF2-40B4-BE49-F238E27FC236}">
                <a16:creationId xmlns:a16="http://schemas.microsoft.com/office/drawing/2014/main" id="{C1EB290B-7CF3-43D0-8084-014332C4C895}"/>
              </a:ext>
            </a:extLst>
          </p:cNvPr>
          <p:cNvSpPr/>
          <p:nvPr/>
        </p:nvSpPr>
        <p:spPr bwMode="auto">
          <a:xfrm rot="16200000">
            <a:off x="5115462" y="3185606"/>
            <a:ext cx="999132" cy="1443460"/>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26" name="Rectangle 325">
            <a:extLst>
              <a:ext uri="{FF2B5EF4-FFF2-40B4-BE49-F238E27FC236}">
                <a16:creationId xmlns:a16="http://schemas.microsoft.com/office/drawing/2014/main" id="{129EF19B-3CC1-40F3-A56E-B68C2C23E0F7}"/>
              </a:ext>
            </a:extLst>
          </p:cNvPr>
          <p:cNvSpPr>
            <a:spLocks/>
          </p:cNvSpPr>
          <p:nvPr/>
        </p:nvSpPr>
        <p:spPr bwMode="auto">
          <a:xfrm flipH="1">
            <a:off x="4990698" y="3533642"/>
            <a:ext cx="1445875" cy="798692"/>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225" fontAlgn="base">
              <a:defRPr/>
            </a:pPr>
            <a:r>
              <a:rPr lang="en-US" sz="700" b="1">
                <a:solidFill>
                  <a:prstClr val="black"/>
                </a:solidFill>
                <a:latin typeface="Segoe UI"/>
              </a:rPr>
              <a:t>Lisa</a:t>
            </a:r>
            <a:r>
              <a:rPr lang="en-US" sz="700">
                <a:solidFill>
                  <a:prstClr val="black"/>
                </a:solidFill>
                <a:latin typeface="Segoe UI"/>
              </a:rPr>
              <a:t> oversees scheduling all the work orders that have been released to the field.  She will ensure that the right engineers and technicians are sent to the right jobs, and in a timely manner.</a:t>
            </a:r>
            <a:endParaRPr lang="en-US" sz="700" b="1">
              <a:solidFill>
                <a:prstClr val="black"/>
              </a:solidFill>
              <a:latin typeface="Segoe UI"/>
            </a:endParaRPr>
          </a:p>
        </p:txBody>
      </p:sp>
      <p:grpSp>
        <p:nvGrpSpPr>
          <p:cNvPr id="327" name="Group 326">
            <a:extLst>
              <a:ext uri="{FF2B5EF4-FFF2-40B4-BE49-F238E27FC236}">
                <a16:creationId xmlns:a16="http://schemas.microsoft.com/office/drawing/2014/main" id="{01C4E9BC-2E81-40F7-8425-1D83A50FE502}"/>
              </a:ext>
            </a:extLst>
          </p:cNvPr>
          <p:cNvGrpSpPr/>
          <p:nvPr/>
        </p:nvGrpSpPr>
        <p:grpSpPr>
          <a:xfrm rot="10800000">
            <a:off x="4423389" y="3594761"/>
            <a:ext cx="471422" cy="249037"/>
            <a:chOff x="5722607" y="2597466"/>
            <a:chExt cx="538837" cy="232146"/>
          </a:xfrm>
        </p:grpSpPr>
        <p:cxnSp>
          <p:nvCxnSpPr>
            <p:cNvPr id="328" name="Straight Connector 327">
              <a:extLst>
                <a:ext uri="{FF2B5EF4-FFF2-40B4-BE49-F238E27FC236}">
                  <a16:creationId xmlns:a16="http://schemas.microsoft.com/office/drawing/2014/main" id="{BE303D84-6DDD-4C5A-A970-4FD5790E4990}"/>
                </a:ext>
              </a:extLst>
            </p:cNvPr>
            <p:cNvCxnSpPr>
              <a:cxnSpLocks/>
              <a:stCxn id="329" idx="4"/>
            </p:cNvCxnSpPr>
            <p:nvPr/>
          </p:nvCxnSpPr>
          <p:spPr>
            <a:xfrm flipH="1" flipV="1">
              <a:off x="5722607" y="2712540"/>
              <a:ext cx="353792" cy="999"/>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9" name="Freeform: Shape 328">
              <a:extLst>
                <a:ext uri="{FF2B5EF4-FFF2-40B4-BE49-F238E27FC236}">
                  <a16:creationId xmlns:a16="http://schemas.microsoft.com/office/drawing/2014/main" id="{F8060ED9-AE63-43DB-ABFF-88D61078FE3B}"/>
                </a:ext>
              </a:extLst>
            </p:cNvPr>
            <p:cNvSpPr/>
            <p:nvPr/>
          </p:nvSpPr>
          <p:spPr>
            <a:xfrm rot="5400000">
              <a:off x="6041760" y="2609927"/>
              <a:ext cx="232146" cy="20722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cxnSp>
        <p:nvCxnSpPr>
          <p:cNvPr id="331" name="Straight Connector 330">
            <a:extLst>
              <a:ext uri="{FF2B5EF4-FFF2-40B4-BE49-F238E27FC236}">
                <a16:creationId xmlns:a16="http://schemas.microsoft.com/office/drawing/2014/main" id="{7FC140E7-E7B1-41C1-8CCA-E377F3EC0A97}"/>
              </a:ext>
            </a:extLst>
          </p:cNvPr>
          <p:cNvCxnSpPr>
            <a:cxnSpLocks/>
          </p:cNvCxnSpPr>
          <p:nvPr/>
        </p:nvCxnSpPr>
        <p:spPr>
          <a:xfrm flipH="1" flipV="1">
            <a:off x="2831015" y="3220945"/>
            <a:ext cx="1428405" cy="10798"/>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2" name="Arrow: Bent 331">
            <a:extLst>
              <a:ext uri="{FF2B5EF4-FFF2-40B4-BE49-F238E27FC236}">
                <a16:creationId xmlns:a16="http://schemas.microsoft.com/office/drawing/2014/main" id="{FEA2ED10-E87E-4A55-BF24-2238DAB1E0A3}"/>
              </a:ext>
            </a:extLst>
          </p:cNvPr>
          <p:cNvSpPr/>
          <p:nvPr/>
        </p:nvSpPr>
        <p:spPr bwMode="auto">
          <a:xfrm rot="5400000" flipH="1">
            <a:off x="3168264" y="3194372"/>
            <a:ext cx="949640" cy="1507411"/>
          </a:xfrm>
          <a:prstGeom prst="bentArrow">
            <a:avLst>
              <a:gd name="adj1" fmla="val 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33" name="Rectangle 332">
            <a:extLst>
              <a:ext uri="{FF2B5EF4-FFF2-40B4-BE49-F238E27FC236}">
                <a16:creationId xmlns:a16="http://schemas.microsoft.com/office/drawing/2014/main" id="{ED575BBA-4129-4B05-B741-E22295A4A2FB}"/>
              </a:ext>
            </a:extLst>
          </p:cNvPr>
          <p:cNvSpPr>
            <a:spLocks/>
          </p:cNvSpPr>
          <p:nvPr/>
        </p:nvSpPr>
        <p:spPr bwMode="auto">
          <a:xfrm flipH="1">
            <a:off x="2817389" y="2975478"/>
            <a:ext cx="1252551" cy="284679"/>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WORK ORDER EXECUTION</a:t>
            </a:r>
          </a:p>
        </p:txBody>
      </p:sp>
      <p:sp>
        <p:nvSpPr>
          <p:cNvPr id="334" name="Arrow: Bent 333">
            <a:extLst>
              <a:ext uri="{FF2B5EF4-FFF2-40B4-BE49-F238E27FC236}">
                <a16:creationId xmlns:a16="http://schemas.microsoft.com/office/drawing/2014/main" id="{B7BCEE4D-D662-4405-A0D4-09D24CFC30DA}"/>
              </a:ext>
            </a:extLst>
          </p:cNvPr>
          <p:cNvSpPr/>
          <p:nvPr/>
        </p:nvSpPr>
        <p:spPr bwMode="auto">
          <a:xfrm rot="5400000" flipV="1">
            <a:off x="3099282" y="2665288"/>
            <a:ext cx="999132" cy="156577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35" name="Arrow: Bent 334">
            <a:extLst>
              <a:ext uri="{FF2B5EF4-FFF2-40B4-BE49-F238E27FC236}">
                <a16:creationId xmlns:a16="http://schemas.microsoft.com/office/drawing/2014/main" id="{53562AC4-9A46-4E09-9E4B-463515655161}"/>
              </a:ext>
            </a:extLst>
          </p:cNvPr>
          <p:cNvSpPr/>
          <p:nvPr/>
        </p:nvSpPr>
        <p:spPr bwMode="auto">
          <a:xfrm rot="16200000">
            <a:off x="3038124" y="3201602"/>
            <a:ext cx="999132" cy="1443460"/>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36" name="Rectangle 335">
            <a:extLst>
              <a:ext uri="{FF2B5EF4-FFF2-40B4-BE49-F238E27FC236}">
                <a16:creationId xmlns:a16="http://schemas.microsoft.com/office/drawing/2014/main" id="{659BF6FF-F636-49D9-9BD8-651558FB13D5}"/>
              </a:ext>
            </a:extLst>
          </p:cNvPr>
          <p:cNvSpPr>
            <a:spLocks/>
          </p:cNvSpPr>
          <p:nvPr/>
        </p:nvSpPr>
        <p:spPr bwMode="auto">
          <a:xfrm flipH="1">
            <a:off x="2913360" y="3530965"/>
            <a:ext cx="1445875" cy="898439"/>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225" fontAlgn="base">
              <a:defRPr/>
            </a:pPr>
            <a:r>
              <a:rPr lang="en-US" sz="700" b="1">
                <a:solidFill>
                  <a:prstClr val="black"/>
                </a:solidFill>
                <a:latin typeface="Segoe UI"/>
              </a:rPr>
              <a:t>Pierre </a:t>
            </a:r>
            <a:r>
              <a:rPr lang="en-US" sz="700">
                <a:solidFill>
                  <a:prstClr val="black"/>
                </a:solidFill>
                <a:latin typeface="Segoe UI"/>
              </a:rPr>
              <a:t>is where the tire meets the road.  He will go wherever he is needed to perform the work orders that have been assigned to him.</a:t>
            </a:r>
            <a:endParaRPr lang="en-US" sz="700" b="1">
              <a:solidFill>
                <a:prstClr val="black"/>
              </a:solidFill>
              <a:latin typeface="Segoe UI"/>
            </a:endParaRPr>
          </a:p>
        </p:txBody>
      </p:sp>
      <p:grpSp>
        <p:nvGrpSpPr>
          <p:cNvPr id="338" name="Group 337">
            <a:extLst>
              <a:ext uri="{FF2B5EF4-FFF2-40B4-BE49-F238E27FC236}">
                <a16:creationId xmlns:a16="http://schemas.microsoft.com/office/drawing/2014/main" id="{1FAA7FD5-F196-45FE-8D0B-22CA3F407442}"/>
              </a:ext>
            </a:extLst>
          </p:cNvPr>
          <p:cNvGrpSpPr/>
          <p:nvPr/>
        </p:nvGrpSpPr>
        <p:grpSpPr>
          <a:xfrm rot="10800000">
            <a:off x="2346051" y="3610756"/>
            <a:ext cx="471422" cy="249037"/>
            <a:chOff x="5722607" y="2597466"/>
            <a:chExt cx="538837" cy="232146"/>
          </a:xfrm>
        </p:grpSpPr>
        <p:cxnSp>
          <p:nvCxnSpPr>
            <p:cNvPr id="339" name="Straight Connector 338">
              <a:extLst>
                <a:ext uri="{FF2B5EF4-FFF2-40B4-BE49-F238E27FC236}">
                  <a16:creationId xmlns:a16="http://schemas.microsoft.com/office/drawing/2014/main" id="{BC152705-A84D-4CE2-ACEE-73571B86B9A0}"/>
                </a:ext>
              </a:extLst>
            </p:cNvPr>
            <p:cNvCxnSpPr>
              <a:cxnSpLocks/>
              <a:stCxn id="340" idx="4"/>
            </p:cNvCxnSpPr>
            <p:nvPr/>
          </p:nvCxnSpPr>
          <p:spPr>
            <a:xfrm flipH="1" flipV="1">
              <a:off x="5722607" y="2712540"/>
              <a:ext cx="353792" cy="999"/>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0" name="Freeform: Shape 339">
              <a:extLst>
                <a:ext uri="{FF2B5EF4-FFF2-40B4-BE49-F238E27FC236}">
                  <a16:creationId xmlns:a16="http://schemas.microsoft.com/office/drawing/2014/main" id="{4AB274FA-F26A-479A-9173-49E197B06540}"/>
                </a:ext>
              </a:extLst>
            </p:cNvPr>
            <p:cNvSpPr/>
            <p:nvPr/>
          </p:nvSpPr>
          <p:spPr>
            <a:xfrm rot="5400000">
              <a:off x="6041760" y="2609927"/>
              <a:ext cx="232146" cy="20722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cxnSp>
        <p:nvCxnSpPr>
          <p:cNvPr id="342" name="Straight Connector 341">
            <a:extLst>
              <a:ext uri="{FF2B5EF4-FFF2-40B4-BE49-F238E27FC236}">
                <a16:creationId xmlns:a16="http://schemas.microsoft.com/office/drawing/2014/main" id="{F09F4208-3ED9-4945-BCF7-B8CF2E67C8E0}"/>
              </a:ext>
            </a:extLst>
          </p:cNvPr>
          <p:cNvCxnSpPr>
            <a:cxnSpLocks/>
          </p:cNvCxnSpPr>
          <p:nvPr/>
        </p:nvCxnSpPr>
        <p:spPr>
          <a:xfrm flipH="1" flipV="1">
            <a:off x="738587" y="3229849"/>
            <a:ext cx="1428405" cy="10798"/>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3" name="Arrow: Bent 342">
            <a:extLst>
              <a:ext uri="{FF2B5EF4-FFF2-40B4-BE49-F238E27FC236}">
                <a16:creationId xmlns:a16="http://schemas.microsoft.com/office/drawing/2014/main" id="{9BEA98B0-A432-45C7-9ECE-45639FB538C1}"/>
              </a:ext>
            </a:extLst>
          </p:cNvPr>
          <p:cNvSpPr/>
          <p:nvPr/>
        </p:nvSpPr>
        <p:spPr bwMode="auto">
          <a:xfrm rot="5400000" flipH="1">
            <a:off x="1075835" y="3203276"/>
            <a:ext cx="949640" cy="1507411"/>
          </a:xfrm>
          <a:prstGeom prst="bentArrow">
            <a:avLst>
              <a:gd name="adj1" fmla="val 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44" name="Rectangle 343">
            <a:extLst>
              <a:ext uri="{FF2B5EF4-FFF2-40B4-BE49-F238E27FC236}">
                <a16:creationId xmlns:a16="http://schemas.microsoft.com/office/drawing/2014/main" id="{85138B55-5366-493F-894A-7B610AEE499E}"/>
              </a:ext>
            </a:extLst>
          </p:cNvPr>
          <p:cNvSpPr>
            <a:spLocks/>
          </p:cNvSpPr>
          <p:nvPr/>
        </p:nvSpPr>
        <p:spPr bwMode="auto">
          <a:xfrm flipH="1">
            <a:off x="708475" y="2975843"/>
            <a:ext cx="1252551" cy="284679"/>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FIXED ASSET AQUISITION</a:t>
            </a:r>
          </a:p>
        </p:txBody>
      </p:sp>
      <p:sp>
        <p:nvSpPr>
          <p:cNvPr id="345" name="Arrow: Bent 344">
            <a:extLst>
              <a:ext uri="{FF2B5EF4-FFF2-40B4-BE49-F238E27FC236}">
                <a16:creationId xmlns:a16="http://schemas.microsoft.com/office/drawing/2014/main" id="{D454B64C-50F5-425A-8388-0C0DF43A9FA7}"/>
              </a:ext>
            </a:extLst>
          </p:cNvPr>
          <p:cNvSpPr/>
          <p:nvPr/>
        </p:nvSpPr>
        <p:spPr bwMode="auto">
          <a:xfrm rot="5400000" flipV="1">
            <a:off x="1006853" y="2674193"/>
            <a:ext cx="999132" cy="156577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46" name="Arrow: Bent 345">
            <a:extLst>
              <a:ext uri="{FF2B5EF4-FFF2-40B4-BE49-F238E27FC236}">
                <a16:creationId xmlns:a16="http://schemas.microsoft.com/office/drawing/2014/main" id="{B300FEE7-56B2-4540-A76A-B3C0A7ADB199}"/>
              </a:ext>
            </a:extLst>
          </p:cNvPr>
          <p:cNvSpPr/>
          <p:nvPr/>
        </p:nvSpPr>
        <p:spPr bwMode="auto">
          <a:xfrm rot="16200000">
            <a:off x="945695" y="3210507"/>
            <a:ext cx="999132" cy="1443460"/>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47" name="Rectangle 346">
            <a:extLst>
              <a:ext uri="{FF2B5EF4-FFF2-40B4-BE49-F238E27FC236}">
                <a16:creationId xmlns:a16="http://schemas.microsoft.com/office/drawing/2014/main" id="{55EC2BB5-DD3B-47B9-96A9-C878760CD6DB}"/>
              </a:ext>
            </a:extLst>
          </p:cNvPr>
          <p:cNvSpPr>
            <a:spLocks/>
          </p:cNvSpPr>
          <p:nvPr/>
        </p:nvSpPr>
        <p:spPr bwMode="auto">
          <a:xfrm flipH="1">
            <a:off x="820930" y="3539631"/>
            <a:ext cx="1445875" cy="857230"/>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225" fontAlgn="base">
              <a:defRPr/>
            </a:pPr>
            <a:r>
              <a:rPr lang="en-US" sz="700" b="1">
                <a:solidFill>
                  <a:prstClr val="black"/>
                </a:solidFill>
                <a:latin typeface="Segoe UI"/>
              </a:rPr>
              <a:t>April</a:t>
            </a:r>
            <a:r>
              <a:rPr lang="en-US" sz="700">
                <a:solidFill>
                  <a:prstClr val="black"/>
                </a:solidFill>
                <a:latin typeface="Segoe UI"/>
              </a:rPr>
              <a:t> manages all the Fixed Asset details that are related to the maintenance assets in the system.  She ensures that the capital assets are tracked within the Fixed Assets module.</a:t>
            </a:r>
            <a:endParaRPr lang="en-US" sz="700" b="1">
              <a:solidFill>
                <a:prstClr val="black"/>
              </a:solidFill>
              <a:latin typeface="Segoe UI"/>
            </a:endParaRPr>
          </a:p>
        </p:txBody>
      </p:sp>
      <p:grpSp>
        <p:nvGrpSpPr>
          <p:cNvPr id="351" name="Group 350">
            <a:extLst>
              <a:ext uri="{FF2B5EF4-FFF2-40B4-BE49-F238E27FC236}">
                <a16:creationId xmlns:a16="http://schemas.microsoft.com/office/drawing/2014/main" id="{24946E3A-8165-440D-9601-5DDCC9900EF5}"/>
              </a:ext>
            </a:extLst>
          </p:cNvPr>
          <p:cNvGrpSpPr/>
          <p:nvPr/>
        </p:nvGrpSpPr>
        <p:grpSpPr>
          <a:xfrm>
            <a:off x="2580249" y="5668825"/>
            <a:ext cx="471422" cy="249037"/>
            <a:chOff x="5722607" y="2597466"/>
            <a:chExt cx="538837" cy="232146"/>
          </a:xfrm>
        </p:grpSpPr>
        <p:cxnSp>
          <p:nvCxnSpPr>
            <p:cNvPr id="352" name="Straight Connector 351">
              <a:extLst>
                <a:ext uri="{FF2B5EF4-FFF2-40B4-BE49-F238E27FC236}">
                  <a16:creationId xmlns:a16="http://schemas.microsoft.com/office/drawing/2014/main" id="{EA60D3FD-5D97-4F5A-8B1A-4DB872DAEFB9}"/>
                </a:ext>
              </a:extLst>
            </p:cNvPr>
            <p:cNvCxnSpPr>
              <a:cxnSpLocks/>
              <a:stCxn id="353" idx="4"/>
            </p:cNvCxnSpPr>
            <p:nvPr/>
          </p:nvCxnSpPr>
          <p:spPr>
            <a:xfrm flipH="1" flipV="1">
              <a:off x="5722607" y="2712540"/>
              <a:ext cx="353792" cy="999"/>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3" name="Freeform: Shape 352">
              <a:extLst>
                <a:ext uri="{FF2B5EF4-FFF2-40B4-BE49-F238E27FC236}">
                  <a16:creationId xmlns:a16="http://schemas.microsoft.com/office/drawing/2014/main" id="{4930391D-60F2-4D5A-B454-E41D607F944D}"/>
                </a:ext>
              </a:extLst>
            </p:cNvPr>
            <p:cNvSpPr/>
            <p:nvPr/>
          </p:nvSpPr>
          <p:spPr>
            <a:xfrm rot="5400000">
              <a:off x="6041760" y="2609927"/>
              <a:ext cx="232146" cy="20722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grpSp>
        <p:nvGrpSpPr>
          <p:cNvPr id="359" name="Group 358">
            <a:extLst>
              <a:ext uri="{FF2B5EF4-FFF2-40B4-BE49-F238E27FC236}">
                <a16:creationId xmlns:a16="http://schemas.microsoft.com/office/drawing/2014/main" id="{5C8C39EC-6C69-4AC8-A522-FE1249594C16}"/>
              </a:ext>
            </a:extLst>
          </p:cNvPr>
          <p:cNvGrpSpPr/>
          <p:nvPr/>
        </p:nvGrpSpPr>
        <p:grpSpPr>
          <a:xfrm>
            <a:off x="1010082" y="4892561"/>
            <a:ext cx="1550598" cy="1474289"/>
            <a:chOff x="3630420" y="1435884"/>
            <a:chExt cx="2134262" cy="1474499"/>
          </a:xfrm>
        </p:grpSpPr>
        <p:cxnSp>
          <p:nvCxnSpPr>
            <p:cNvPr id="360" name="Straight Connector 359">
              <a:extLst>
                <a:ext uri="{FF2B5EF4-FFF2-40B4-BE49-F238E27FC236}">
                  <a16:creationId xmlns:a16="http://schemas.microsoft.com/office/drawing/2014/main" id="{D39E62CF-84BA-4D7D-A447-5EAC7B4E214C}"/>
                </a:ext>
              </a:extLst>
            </p:cNvPr>
            <p:cNvCxnSpPr>
              <a:cxnSpLocks/>
            </p:cNvCxnSpPr>
            <p:nvPr/>
          </p:nvCxnSpPr>
          <p:spPr>
            <a:xfrm flipV="1">
              <a:off x="3789917" y="1744528"/>
              <a:ext cx="1947241" cy="0"/>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1" name="Arrow: Bent 360">
              <a:extLst>
                <a:ext uri="{FF2B5EF4-FFF2-40B4-BE49-F238E27FC236}">
                  <a16:creationId xmlns:a16="http://schemas.microsoft.com/office/drawing/2014/main" id="{202DE22F-4D9B-4370-9675-7FEE5D614CC1}"/>
                </a:ext>
              </a:extLst>
            </p:cNvPr>
            <p:cNvSpPr/>
            <p:nvPr/>
          </p:nvSpPr>
          <p:spPr bwMode="auto">
            <a:xfrm rot="16200000">
              <a:off x="4185931" y="1405097"/>
              <a:ext cx="949774" cy="2060796"/>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62" name="Rectangle 361">
              <a:extLst>
                <a:ext uri="{FF2B5EF4-FFF2-40B4-BE49-F238E27FC236}">
                  <a16:creationId xmlns:a16="http://schemas.microsoft.com/office/drawing/2014/main" id="{9289661C-7076-4AF3-BBBA-CC43BA77215D}"/>
                </a:ext>
              </a:extLst>
            </p:cNvPr>
            <p:cNvSpPr>
              <a:spLocks/>
            </p:cNvSpPr>
            <p:nvPr/>
          </p:nvSpPr>
          <p:spPr bwMode="auto">
            <a:xfrm>
              <a:off x="4033864" y="1450197"/>
              <a:ext cx="1724025" cy="283008"/>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PROJECT BILLING</a:t>
              </a:r>
            </a:p>
          </p:txBody>
        </p:sp>
        <p:sp>
          <p:nvSpPr>
            <p:cNvPr id="363" name="Arrow: Bent 362">
              <a:extLst>
                <a:ext uri="{FF2B5EF4-FFF2-40B4-BE49-F238E27FC236}">
                  <a16:creationId xmlns:a16="http://schemas.microsoft.com/office/drawing/2014/main" id="{C50A7DD7-DC95-4038-A118-27BE247E59FA}"/>
                </a:ext>
              </a:extLst>
            </p:cNvPr>
            <p:cNvSpPr/>
            <p:nvPr/>
          </p:nvSpPr>
          <p:spPr bwMode="auto">
            <a:xfrm rot="16200000" flipH="1" flipV="1">
              <a:off x="4197863" y="883499"/>
              <a:ext cx="999274" cy="210404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prstClr val="black"/>
                </a:solidFill>
                <a:latin typeface="Segoe UI"/>
                <a:ea typeface="Segoe UI" pitchFamily="34" charset="0"/>
                <a:cs typeface="Segoe UI" pitchFamily="34" charset="0"/>
              </a:endParaRPr>
            </a:p>
          </p:txBody>
        </p:sp>
        <p:sp>
          <p:nvSpPr>
            <p:cNvPr id="364" name="Arrow: Bent 363">
              <a:extLst>
                <a:ext uri="{FF2B5EF4-FFF2-40B4-BE49-F238E27FC236}">
                  <a16:creationId xmlns:a16="http://schemas.microsoft.com/office/drawing/2014/main" id="{9AE9116A-8F5C-46AB-9A5A-513851B0A67F}"/>
                </a:ext>
              </a:extLst>
            </p:cNvPr>
            <p:cNvSpPr/>
            <p:nvPr/>
          </p:nvSpPr>
          <p:spPr bwMode="auto">
            <a:xfrm rot="5400000" flipH="1">
              <a:off x="4259029" y="1419890"/>
              <a:ext cx="999274" cy="1981712"/>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65" name="Rectangle 364">
              <a:extLst>
                <a:ext uri="{FF2B5EF4-FFF2-40B4-BE49-F238E27FC236}">
                  <a16:creationId xmlns:a16="http://schemas.microsoft.com/office/drawing/2014/main" id="{B2B88A9A-5182-4B01-9A9C-0F1C4AA16EBE}"/>
                </a:ext>
              </a:extLst>
            </p:cNvPr>
            <p:cNvSpPr>
              <a:spLocks/>
            </p:cNvSpPr>
            <p:nvPr/>
          </p:nvSpPr>
          <p:spPr bwMode="auto">
            <a:xfrm>
              <a:off x="3664653" y="2037640"/>
              <a:ext cx="2100029" cy="856995"/>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fontAlgn="base">
                <a:spcBef>
                  <a:spcPts val="100"/>
                </a:spcBef>
                <a:defRPr/>
              </a:pPr>
              <a:r>
                <a:rPr lang="en-US" sz="700" b="1">
                  <a:solidFill>
                    <a:prstClr val="black"/>
                  </a:solidFill>
                  <a:latin typeface="Segoe UI"/>
                </a:rPr>
                <a:t>Chis </a:t>
              </a:r>
              <a:r>
                <a:rPr lang="en-US" sz="700">
                  <a:solidFill>
                    <a:prstClr val="black"/>
                  </a:solidFill>
                  <a:latin typeface="Segoe UI"/>
                </a:rPr>
                <a:t>oversees billing any customers that have commissioned us to perform maintenance on customer owned assets.  He will take the chargeable costs and try to get paid for the work.</a:t>
              </a:r>
              <a:endParaRPr lang="en-US" sz="700" b="1">
                <a:solidFill>
                  <a:prstClr val="black"/>
                </a:solidFill>
                <a:latin typeface="Segoe UI"/>
              </a:endParaRPr>
            </a:p>
          </p:txBody>
        </p:sp>
      </p:grpSp>
      <p:grpSp>
        <p:nvGrpSpPr>
          <p:cNvPr id="373" name="Group 372">
            <a:extLst>
              <a:ext uri="{FF2B5EF4-FFF2-40B4-BE49-F238E27FC236}">
                <a16:creationId xmlns:a16="http://schemas.microsoft.com/office/drawing/2014/main" id="{C03C9CEF-76E6-4D93-90F6-12E1EF5475B8}"/>
              </a:ext>
            </a:extLst>
          </p:cNvPr>
          <p:cNvGrpSpPr/>
          <p:nvPr/>
        </p:nvGrpSpPr>
        <p:grpSpPr>
          <a:xfrm>
            <a:off x="4663105" y="5666048"/>
            <a:ext cx="471422" cy="249037"/>
            <a:chOff x="5722607" y="2597466"/>
            <a:chExt cx="538837" cy="232146"/>
          </a:xfrm>
        </p:grpSpPr>
        <p:cxnSp>
          <p:nvCxnSpPr>
            <p:cNvPr id="374" name="Straight Connector 373">
              <a:extLst>
                <a:ext uri="{FF2B5EF4-FFF2-40B4-BE49-F238E27FC236}">
                  <a16:creationId xmlns:a16="http://schemas.microsoft.com/office/drawing/2014/main" id="{FEC8F5FA-4A8F-41C1-8E27-32722CE189EE}"/>
                </a:ext>
              </a:extLst>
            </p:cNvPr>
            <p:cNvCxnSpPr>
              <a:cxnSpLocks/>
              <a:stCxn id="375" idx="4"/>
            </p:cNvCxnSpPr>
            <p:nvPr/>
          </p:nvCxnSpPr>
          <p:spPr>
            <a:xfrm flipH="1" flipV="1">
              <a:off x="5722607" y="2712540"/>
              <a:ext cx="353792" cy="999"/>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5" name="Freeform: Shape 374">
              <a:extLst>
                <a:ext uri="{FF2B5EF4-FFF2-40B4-BE49-F238E27FC236}">
                  <a16:creationId xmlns:a16="http://schemas.microsoft.com/office/drawing/2014/main" id="{E8D89884-072F-4B94-8B4A-C78B1079E962}"/>
                </a:ext>
              </a:extLst>
            </p:cNvPr>
            <p:cNvSpPr/>
            <p:nvPr/>
          </p:nvSpPr>
          <p:spPr>
            <a:xfrm rot="5400000">
              <a:off x="6041760" y="2609927"/>
              <a:ext cx="232146" cy="20722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grpSp>
        <p:nvGrpSpPr>
          <p:cNvPr id="376" name="Group 375">
            <a:extLst>
              <a:ext uri="{FF2B5EF4-FFF2-40B4-BE49-F238E27FC236}">
                <a16:creationId xmlns:a16="http://schemas.microsoft.com/office/drawing/2014/main" id="{51349168-16B3-4386-800E-07662EECCA07}"/>
              </a:ext>
            </a:extLst>
          </p:cNvPr>
          <p:cNvGrpSpPr/>
          <p:nvPr/>
        </p:nvGrpSpPr>
        <p:grpSpPr>
          <a:xfrm>
            <a:off x="3092938" y="4889782"/>
            <a:ext cx="1550598" cy="1474289"/>
            <a:chOff x="3630420" y="1435884"/>
            <a:chExt cx="2134262" cy="1474499"/>
          </a:xfrm>
        </p:grpSpPr>
        <p:cxnSp>
          <p:nvCxnSpPr>
            <p:cNvPr id="377" name="Straight Connector 376">
              <a:extLst>
                <a:ext uri="{FF2B5EF4-FFF2-40B4-BE49-F238E27FC236}">
                  <a16:creationId xmlns:a16="http://schemas.microsoft.com/office/drawing/2014/main" id="{47582961-8613-435B-A1A4-7F9165466BD1}"/>
                </a:ext>
              </a:extLst>
            </p:cNvPr>
            <p:cNvCxnSpPr>
              <a:cxnSpLocks/>
            </p:cNvCxnSpPr>
            <p:nvPr/>
          </p:nvCxnSpPr>
          <p:spPr>
            <a:xfrm flipV="1">
              <a:off x="3789917" y="1744528"/>
              <a:ext cx="1947241" cy="0"/>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8" name="Arrow: Bent 377">
              <a:extLst>
                <a:ext uri="{FF2B5EF4-FFF2-40B4-BE49-F238E27FC236}">
                  <a16:creationId xmlns:a16="http://schemas.microsoft.com/office/drawing/2014/main" id="{218C2ED8-C285-4B5F-B880-C3FBB77CCA41}"/>
                </a:ext>
              </a:extLst>
            </p:cNvPr>
            <p:cNvSpPr/>
            <p:nvPr/>
          </p:nvSpPr>
          <p:spPr bwMode="auto">
            <a:xfrm rot="16200000">
              <a:off x="4185931" y="1405097"/>
              <a:ext cx="949774" cy="2060796"/>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79" name="Rectangle 378">
              <a:extLst>
                <a:ext uri="{FF2B5EF4-FFF2-40B4-BE49-F238E27FC236}">
                  <a16:creationId xmlns:a16="http://schemas.microsoft.com/office/drawing/2014/main" id="{878B5954-2B35-4F24-9DB6-F8E065578DC3}"/>
                </a:ext>
              </a:extLst>
            </p:cNvPr>
            <p:cNvSpPr>
              <a:spLocks/>
            </p:cNvSpPr>
            <p:nvPr/>
          </p:nvSpPr>
          <p:spPr bwMode="auto">
            <a:xfrm>
              <a:off x="4022651" y="1442392"/>
              <a:ext cx="1724025" cy="283008"/>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REPORTING AND ANALYTICS</a:t>
              </a:r>
            </a:p>
          </p:txBody>
        </p:sp>
        <p:sp>
          <p:nvSpPr>
            <p:cNvPr id="380" name="Arrow: Bent 379">
              <a:extLst>
                <a:ext uri="{FF2B5EF4-FFF2-40B4-BE49-F238E27FC236}">
                  <a16:creationId xmlns:a16="http://schemas.microsoft.com/office/drawing/2014/main" id="{3DA52E4A-63A7-425B-B9E4-0C8BE68D0B24}"/>
                </a:ext>
              </a:extLst>
            </p:cNvPr>
            <p:cNvSpPr/>
            <p:nvPr/>
          </p:nvSpPr>
          <p:spPr bwMode="auto">
            <a:xfrm rot="16200000" flipH="1" flipV="1">
              <a:off x="4197863" y="883499"/>
              <a:ext cx="999274" cy="210404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prstClr val="black"/>
                </a:solidFill>
                <a:latin typeface="Segoe UI"/>
                <a:ea typeface="Segoe UI" pitchFamily="34" charset="0"/>
                <a:cs typeface="Segoe UI" pitchFamily="34" charset="0"/>
              </a:endParaRPr>
            </a:p>
          </p:txBody>
        </p:sp>
        <p:sp>
          <p:nvSpPr>
            <p:cNvPr id="381" name="Arrow: Bent 380">
              <a:extLst>
                <a:ext uri="{FF2B5EF4-FFF2-40B4-BE49-F238E27FC236}">
                  <a16:creationId xmlns:a16="http://schemas.microsoft.com/office/drawing/2014/main" id="{2CFB8CBB-FB3D-4E46-9674-1A4C5961F7AF}"/>
                </a:ext>
              </a:extLst>
            </p:cNvPr>
            <p:cNvSpPr/>
            <p:nvPr/>
          </p:nvSpPr>
          <p:spPr bwMode="auto">
            <a:xfrm rot="5400000" flipH="1">
              <a:off x="4259029" y="1419890"/>
              <a:ext cx="999274" cy="1981712"/>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82" name="Rectangle 381">
              <a:extLst>
                <a:ext uri="{FF2B5EF4-FFF2-40B4-BE49-F238E27FC236}">
                  <a16:creationId xmlns:a16="http://schemas.microsoft.com/office/drawing/2014/main" id="{DEEE1F09-B321-42D1-BA47-F2427961916B}"/>
                </a:ext>
              </a:extLst>
            </p:cNvPr>
            <p:cNvSpPr>
              <a:spLocks/>
            </p:cNvSpPr>
            <p:nvPr/>
          </p:nvSpPr>
          <p:spPr bwMode="auto">
            <a:xfrm>
              <a:off x="3664653" y="2040417"/>
              <a:ext cx="2100029" cy="854218"/>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fontAlgn="base">
                <a:spcBef>
                  <a:spcPts val="100"/>
                </a:spcBef>
                <a:defRPr/>
              </a:pPr>
              <a:r>
                <a:rPr lang="en-US" sz="700" b="1">
                  <a:solidFill>
                    <a:prstClr val="black"/>
                  </a:solidFill>
                  <a:latin typeface="Segoe UI"/>
                </a:rPr>
                <a:t>Alicia</a:t>
              </a:r>
              <a:r>
                <a:rPr lang="en-US" sz="700">
                  <a:solidFill>
                    <a:prstClr val="black"/>
                  </a:solidFill>
                  <a:latin typeface="Segoe UI"/>
                </a:rPr>
                <a:t> analyzes all the information that is created within the </a:t>
              </a:r>
              <a:r>
                <a:rPr lang="en-US" sz="700" b="1">
                  <a:solidFill>
                    <a:prstClr val="black"/>
                  </a:solidFill>
                  <a:latin typeface="Segoe UI"/>
                </a:rPr>
                <a:t>Asset Management </a:t>
              </a:r>
              <a:r>
                <a:rPr lang="en-US" sz="700">
                  <a:solidFill>
                    <a:prstClr val="black"/>
                  </a:solidFill>
                  <a:latin typeface="Segoe UI"/>
                </a:rPr>
                <a:t>process and distills the information down to reports and analytics that the company can use.</a:t>
              </a:r>
              <a:endParaRPr lang="en-US" sz="700" b="1">
                <a:solidFill>
                  <a:prstClr val="black"/>
                </a:solidFill>
                <a:latin typeface="Segoe UI"/>
              </a:endParaRPr>
            </a:p>
          </p:txBody>
        </p:sp>
      </p:grpSp>
      <p:grpSp>
        <p:nvGrpSpPr>
          <p:cNvPr id="383" name="Group 382">
            <a:extLst>
              <a:ext uri="{FF2B5EF4-FFF2-40B4-BE49-F238E27FC236}">
                <a16:creationId xmlns:a16="http://schemas.microsoft.com/office/drawing/2014/main" id="{8FE89740-EE66-4A82-91AA-1690B858F21C}"/>
              </a:ext>
            </a:extLst>
          </p:cNvPr>
          <p:cNvGrpSpPr/>
          <p:nvPr/>
        </p:nvGrpSpPr>
        <p:grpSpPr>
          <a:xfrm>
            <a:off x="6741983" y="5680785"/>
            <a:ext cx="471422" cy="249037"/>
            <a:chOff x="5722607" y="2597466"/>
            <a:chExt cx="538837" cy="232146"/>
          </a:xfrm>
        </p:grpSpPr>
        <p:cxnSp>
          <p:nvCxnSpPr>
            <p:cNvPr id="386" name="Straight Connector 385">
              <a:extLst>
                <a:ext uri="{FF2B5EF4-FFF2-40B4-BE49-F238E27FC236}">
                  <a16:creationId xmlns:a16="http://schemas.microsoft.com/office/drawing/2014/main" id="{12CE67CB-D338-42FF-BE49-04C69C8271FD}"/>
                </a:ext>
              </a:extLst>
            </p:cNvPr>
            <p:cNvCxnSpPr>
              <a:cxnSpLocks/>
              <a:stCxn id="387" idx="4"/>
            </p:cNvCxnSpPr>
            <p:nvPr/>
          </p:nvCxnSpPr>
          <p:spPr>
            <a:xfrm flipH="1" flipV="1">
              <a:off x="5722607" y="2712540"/>
              <a:ext cx="353792" cy="999"/>
            </a:xfrm>
            <a:prstGeom prst="line">
              <a:avLst/>
            </a:prstGeom>
            <a:ln w="3810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7" name="Freeform: Shape 386">
              <a:extLst>
                <a:ext uri="{FF2B5EF4-FFF2-40B4-BE49-F238E27FC236}">
                  <a16:creationId xmlns:a16="http://schemas.microsoft.com/office/drawing/2014/main" id="{4C221D9A-8DFF-4CFF-BCDC-5B9D6383A1EF}"/>
                </a:ext>
              </a:extLst>
            </p:cNvPr>
            <p:cNvSpPr/>
            <p:nvPr/>
          </p:nvSpPr>
          <p:spPr>
            <a:xfrm rot="5400000">
              <a:off x="6041760" y="2609927"/>
              <a:ext cx="232146" cy="207223"/>
            </a:xfrm>
            <a:custGeom>
              <a:avLst/>
              <a:gdLst>
                <a:gd name="connsiteX0" fmla="*/ 0 w 264798"/>
                <a:gd name="connsiteY0" fmla="*/ 236369 h 236369"/>
                <a:gd name="connsiteX1" fmla="*/ 132399 w 264798"/>
                <a:gd name="connsiteY1" fmla="*/ 0 h 236369"/>
                <a:gd name="connsiteX2" fmla="*/ 264798 w 264798"/>
                <a:gd name="connsiteY2" fmla="*/ 236369 h 236369"/>
                <a:gd name="connsiteX3" fmla="*/ 207793 w 264798"/>
                <a:gd name="connsiteY3" fmla="*/ 218674 h 236369"/>
                <a:gd name="connsiteX4" fmla="*/ 132399 w 264798"/>
                <a:gd name="connsiteY4" fmla="*/ 211073 h 236369"/>
                <a:gd name="connsiteX5" fmla="*/ 57005 w 264798"/>
                <a:gd name="connsiteY5" fmla="*/ 218674 h 23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98" h="236369">
                  <a:moveTo>
                    <a:pt x="0" y="236369"/>
                  </a:moveTo>
                  <a:lnTo>
                    <a:pt x="132399" y="0"/>
                  </a:lnTo>
                  <a:lnTo>
                    <a:pt x="264798" y="236369"/>
                  </a:lnTo>
                  <a:lnTo>
                    <a:pt x="207793" y="218674"/>
                  </a:lnTo>
                  <a:cubicBezTo>
                    <a:pt x="183440" y="213690"/>
                    <a:pt x="158225" y="211073"/>
                    <a:pt x="132399" y="211073"/>
                  </a:cubicBezTo>
                  <a:cubicBezTo>
                    <a:pt x="106573" y="211073"/>
                    <a:pt x="81358" y="213690"/>
                    <a:pt x="57005" y="218674"/>
                  </a:cubicBezTo>
                  <a:close/>
                </a:path>
              </a:pathLst>
            </a:custGeom>
            <a:solidFill>
              <a:srgbClr val="D9D9D9"/>
            </a:solidFill>
            <a:ln w="2169" cap="flat">
              <a:noFill/>
              <a:prstDash val="solid"/>
              <a:miter/>
            </a:ln>
          </p:spPr>
          <p:txBody>
            <a:bodyPr wrap="square" rtlCol="0" anchor="ctr">
              <a:noAutofit/>
            </a:bodyPr>
            <a:lstStyle/>
            <a:p>
              <a:pPr defTabSz="914225">
                <a:lnSpc>
                  <a:spcPct val="90000"/>
                </a:lnSpc>
                <a:defRPr/>
              </a:pPr>
              <a:endParaRPr lang="en-US" sz="1600">
                <a:solidFill>
                  <a:prstClr val="black"/>
                </a:solidFill>
                <a:latin typeface="Segoe UI"/>
              </a:endParaRPr>
            </a:p>
          </p:txBody>
        </p:sp>
      </p:grpSp>
      <p:grpSp>
        <p:nvGrpSpPr>
          <p:cNvPr id="388" name="Group 387">
            <a:extLst>
              <a:ext uri="{FF2B5EF4-FFF2-40B4-BE49-F238E27FC236}">
                <a16:creationId xmlns:a16="http://schemas.microsoft.com/office/drawing/2014/main" id="{EEEBBCB1-D796-42EF-9D8B-D5EA8663126D}"/>
              </a:ext>
            </a:extLst>
          </p:cNvPr>
          <p:cNvGrpSpPr/>
          <p:nvPr/>
        </p:nvGrpSpPr>
        <p:grpSpPr>
          <a:xfrm>
            <a:off x="5171816" y="4904520"/>
            <a:ext cx="1550598" cy="1474289"/>
            <a:chOff x="3630420" y="1435884"/>
            <a:chExt cx="2134262" cy="1474499"/>
          </a:xfrm>
        </p:grpSpPr>
        <p:cxnSp>
          <p:nvCxnSpPr>
            <p:cNvPr id="389" name="Straight Connector 388">
              <a:extLst>
                <a:ext uri="{FF2B5EF4-FFF2-40B4-BE49-F238E27FC236}">
                  <a16:creationId xmlns:a16="http://schemas.microsoft.com/office/drawing/2014/main" id="{675ABE32-6787-45A1-AE5C-5AE272B8B1D0}"/>
                </a:ext>
              </a:extLst>
            </p:cNvPr>
            <p:cNvCxnSpPr>
              <a:cxnSpLocks/>
            </p:cNvCxnSpPr>
            <p:nvPr/>
          </p:nvCxnSpPr>
          <p:spPr>
            <a:xfrm flipV="1">
              <a:off x="3789917" y="1744528"/>
              <a:ext cx="1947241" cy="0"/>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5" name="Arrow: Bent 394">
              <a:extLst>
                <a:ext uri="{FF2B5EF4-FFF2-40B4-BE49-F238E27FC236}">
                  <a16:creationId xmlns:a16="http://schemas.microsoft.com/office/drawing/2014/main" id="{E360E096-0F06-40B8-8D11-B189CD7C9971}"/>
                </a:ext>
              </a:extLst>
            </p:cNvPr>
            <p:cNvSpPr/>
            <p:nvPr/>
          </p:nvSpPr>
          <p:spPr bwMode="auto">
            <a:xfrm rot="16200000">
              <a:off x="4185931" y="1405097"/>
              <a:ext cx="949774" cy="2060796"/>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96" name="Rectangle 395">
              <a:extLst>
                <a:ext uri="{FF2B5EF4-FFF2-40B4-BE49-F238E27FC236}">
                  <a16:creationId xmlns:a16="http://schemas.microsoft.com/office/drawing/2014/main" id="{3B70882B-2DDF-47DA-8299-11B7F3FC7021}"/>
                </a:ext>
              </a:extLst>
            </p:cNvPr>
            <p:cNvSpPr>
              <a:spLocks/>
            </p:cNvSpPr>
            <p:nvPr/>
          </p:nvSpPr>
          <p:spPr bwMode="auto">
            <a:xfrm>
              <a:off x="4035571" y="1451632"/>
              <a:ext cx="1724025" cy="283008"/>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FIXED ASSET VALUATIONS</a:t>
              </a:r>
            </a:p>
          </p:txBody>
        </p:sp>
        <p:sp>
          <p:nvSpPr>
            <p:cNvPr id="397" name="Arrow: Bent 396">
              <a:extLst>
                <a:ext uri="{FF2B5EF4-FFF2-40B4-BE49-F238E27FC236}">
                  <a16:creationId xmlns:a16="http://schemas.microsoft.com/office/drawing/2014/main" id="{EE7B8BC8-68E2-47A9-A1CE-339DB40CD29A}"/>
                </a:ext>
              </a:extLst>
            </p:cNvPr>
            <p:cNvSpPr/>
            <p:nvPr/>
          </p:nvSpPr>
          <p:spPr bwMode="auto">
            <a:xfrm rot="16200000" flipH="1" flipV="1">
              <a:off x="4197863" y="883499"/>
              <a:ext cx="999274" cy="210404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prstClr val="black"/>
                </a:solidFill>
                <a:latin typeface="Segoe UI"/>
                <a:ea typeface="Segoe UI" pitchFamily="34" charset="0"/>
                <a:cs typeface="Segoe UI" pitchFamily="34" charset="0"/>
              </a:endParaRPr>
            </a:p>
          </p:txBody>
        </p:sp>
        <p:sp>
          <p:nvSpPr>
            <p:cNvPr id="398" name="Arrow: Bent 397">
              <a:extLst>
                <a:ext uri="{FF2B5EF4-FFF2-40B4-BE49-F238E27FC236}">
                  <a16:creationId xmlns:a16="http://schemas.microsoft.com/office/drawing/2014/main" id="{7090C0AA-8C9C-4729-A09F-84D6CA1A5CB1}"/>
                </a:ext>
              </a:extLst>
            </p:cNvPr>
            <p:cNvSpPr/>
            <p:nvPr/>
          </p:nvSpPr>
          <p:spPr bwMode="auto">
            <a:xfrm rot="5400000" flipH="1">
              <a:off x="4259029" y="1419890"/>
              <a:ext cx="999274" cy="1981712"/>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399" name="Rectangle 398">
              <a:extLst>
                <a:ext uri="{FF2B5EF4-FFF2-40B4-BE49-F238E27FC236}">
                  <a16:creationId xmlns:a16="http://schemas.microsoft.com/office/drawing/2014/main" id="{6F5B745B-9BDB-4FD8-82A9-2AFA9F45687B}"/>
                </a:ext>
              </a:extLst>
            </p:cNvPr>
            <p:cNvSpPr>
              <a:spLocks/>
            </p:cNvSpPr>
            <p:nvPr/>
          </p:nvSpPr>
          <p:spPr bwMode="auto">
            <a:xfrm>
              <a:off x="3664653" y="2025679"/>
              <a:ext cx="2100029" cy="854218"/>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fontAlgn="base">
                <a:spcBef>
                  <a:spcPts val="100"/>
                </a:spcBef>
                <a:defRPr/>
              </a:pPr>
              <a:r>
                <a:rPr lang="en-US" sz="700" b="1">
                  <a:solidFill>
                    <a:prstClr val="black"/>
                  </a:solidFill>
                  <a:latin typeface="Segoe UI"/>
                </a:rPr>
                <a:t>Claire</a:t>
              </a:r>
              <a:r>
                <a:rPr lang="en-US" sz="700">
                  <a:solidFill>
                    <a:prstClr val="black"/>
                  </a:solidFill>
                  <a:latin typeface="Segoe UI"/>
                </a:rPr>
                <a:t> crunches all the costs that have been incurred by the maintenance work orders and decides if the asset value has been affected.  She may increase of decrease the value of assets based on the work done on them.</a:t>
              </a:r>
              <a:endParaRPr lang="en-US" sz="700" b="1">
                <a:solidFill>
                  <a:prstClr val="black"/>
                </a:solidFill>
                <a:latin typeface="Segoe UI"/>
              </a:endParaRPr>
            </a:p>
          </p:txBody>
        </p:sp>
      </p:grpSp>
      <p:grpSp>
        <p:nvGrpSpPr>
          <p:cNvPr id="408" name="Group 407">
            <a:extLst>
              <a:ext uri="{FF2B5EF4-FFF2-40B4-BE49-F238E27FC236}">
                <a16:creationId xmlns:a16="http://schemas.microsoft.com/office/drawing/2014/main" id="{2A554755-C760-4648-9837-D0B2138BF233}"/>
              </a:ext>
            </a:extLst>
          </p:cNvPr>
          <p:cNvGrpSpPr/>
          <p:nvPr/>
        </p:nvGrpSpPr>
        <p:grpSpPr>
          <a:xfrm>
            <a:off x="7253405" y="4889782"/>
            <a:ext cx="1550598" cy="1474289"/>
            <a:chOff x="3630420" y="1435884"/>
            <a:chExt cx="2134262" cy="1474499"/>
          </a:xfrm>
        </p:grpSpPr>
        <p:cxnSp>
          <p:nvCxnSpPr>
            <p:cNvPr id="409" name="Straight Connector 408">
              <a:extLst>
                <a:ext uri="{FF2B5EF4-FFF2-40B4-BE49-F238E27FC236}">
                  <a16:creationId xmlns:a16="http://schemas.microsoft.com/office/drawing/2014/main" id="{7A982A81-02FC-402A-9D38-F0CE95979C78}"/>
                </a:ext>
              </a:extLst>
            </p:cNvPr>
            <p:cNvCxnSpPr>
              <a:cxnSpLocks/>
            </p:cNvCxnSpPr>
            <p:nvPr/>
          </p:nvCxnSpPr>
          <p:spPr>
            <a:xfrm flipV="1">
              <a:off x="3789917" y="1744528"/>
              <a:ext cx="1947241" cy="0"/>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4" name="Arrow: Bent 413">
              <a:extLst>
                <a:ext uri="{FF2B5EF4-FFF2-40B4-BE49-F238E27FC236}">
                  <a16:creationId xmlns:a16="http://schemas.microsoft.com/office/drawing/2014/main" id="{A74F9D05-3166-46C6-874A-F61476B277D9}"/>
                </a:ext>
              </a:extLst>
            </p:cNvPr>
            <p:cNvSpPr/>
            <p:nvPr/>
          </p:nvSpPr>
          <p:spPr bwMode="auto">
            <a:xfrm rot="16200000">
              <a:off x="4185931" y="1405097"/>
              <a:ext cx="949774" cy="2060796"/>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415" name="Rectangle 414">
              <a:extLst>
                <a:ext uri="{FF2B5EF4-FFF2-40B4-BE49-F238E27FC236}">
                  <a16:creationId xmlns:a16="http://schemas.microsoft.com/office/drawing/2014/main" id="{79CD3AF8-2E91-4445-93C6-1663C4D391BF}"/>
                </a:ext>
              </a:extLst>
            </p:cNvPr>
            <p:cNvSpPr>
              <a:spLocks/>
            </p:cNvSpPr>
            <p:nvPr/>
          </p:nvSpPr>
          <p:spPr bwMode="auto">
            <a:xfrm>
              <a:off x="3856643" y="1450623"/>
              <a:ext cx="1724025" cy="283008"/>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FIXED ASSET RETIREMENT</a:t>
              </a:r>
            </a:p>
          </p:txBody>
        </p:sp>
        <p:sp>
          <p:nvSpPr>
            <p:cNvPr id="416" name="Arrow: Bent 415">
              <a:extLst>
                <a:ext uri="{FF2B5EF4-FFF2-40B4-BE49-F238E27FC236}">
                  <a16:creationId xmlns:a16="http://schemas.microsoft.com/office/drawing/2014/main" id="{722984D6-58A0-4579-8809-3E91A64AF661}"/>
                </a:ext>
              </a:extLst>
            </p:cNvPr>
            <p:cNvSpPr/>
            <p:nvPr/>
          </p:nvSpPr>
          <p:spPr bwMode="auto">
            <a:xfrm rot="16200000" flipH="1" flipV="1">
              <a:off x="4197863" y="883499"/>
              <a:ext cx="999274" cy="210404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prstClr val="black"/>
                </a:solidFill>
                <a:latin typeface="Segoe UI"/>
                <a:ea typeface="Segoe UI" pitchFamily="34" charset="0"/>
                <a:cs typeface="Segoe UI" pitchFamily="34" charset="0"/>
              </a:endParaRPr>
            </a:p>
          </p:txBody>
        </p:sp>
        <p:sp>
          <p:nvSpPr>
            <p:cNvPr id="417" name="Arrow: Bent 416">
              <a:extLst>
                <a:ext uri="{FF2B5EF4-FFF2-40B4-BE49-F238E27FC236}">
                  <a16:creationId xmlns:a16="http://schemas.microsoft.com/office/drawing/2014/main" id="{1878C6F6-8A2F-4532-A11E-132F6E71797F}"/>
                </a:ext>
              </a:extLst>
            </p:cNvPr>
            <p:cNvSpPr/>
            <p:nvPr/>
          </p:nvSpPr>
          <p:spPr bwMode="auto">
            <a:xfrm rot="5400000" flipH="1">
              <a:off x="4259029" y="1419890"/>
              <a:ext cx="999274" cy="1981712"/>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418" name="Rectangle 417">
              <a:extLst>
                <a:ext uri="{FF2B5EF4-FFF2-40B4-BE49-F238E27FC236}">
                  <a16:creationId xmlns:a16="http://schemas.microsoft.com/office/drawing/2014/main" id="{7D9A0AD3-8B43-44D4-8B69-C4F3C1EB7F12}"/>
                </a:ext>
              </a:extLst>
            </p:cNvPr>
            <p:cNvSpPr>
              <a:spLocks/>
            </p:cNvSpPr>
            <p:nvPr/>
          </p:nvSpPr>
          <p:spPr bwMode="auto">
            <a:xfrm>
              <a:off x="3664653" y="2076590"/>
              <a:ext cx="2100029" cy="816973"/>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225" fontAlgn="base">
                <a:defRPr/>
              </a:pPr>
              <a:r>
                <a:rPr lang="en-US" sz="700" b="1">
                  <a:solidFill>
                    <a:prstClr val="black"/>
                  </a:solidFill>
                  <a:latin typeface="Segoe UI"/>
                </a:rPr>
                <a:t>April</a:t>
              </a:r>
              <a:r>
                <a:rPr lang="en-US" sz="700">
                  <a:solidFill>
                    <a:prstClr val="black"/>
                  </a:solidFill>
                  <a:latin typeface="Segoe UI"/>
                </a:rPr>
                <a:t> also tracks the decommissioning of assets that are no longer in use or owned by the organization.</a:t>
              </a:r>
              <a:endParaRPr lang="en-US" sz="700" b="1">
                <a:solidFill>
                  <a:prstClr val="black"/>
                </a:solidFill>
                <a:latin typeface="Segoe UI"/>
              </a:endParaRPr>
            </a:p>
          </p:txBody>
        </p:sp>
      </p:grpSp>
      <p:cxnSp>
        <p:nvCxnSpPr>
          <p:cNvPr id="483" name="Straight Connector 482">
            <a:extLst>
              <a:ext uri="{FF2B5EF4-FFF2-40B4-BE49-F238E27FC236}">
                <a16:creationId xmlns:a16="http://schemas.microsoft.com/office/drawing/2014/main" id="{C8CAC0DD-361B-44E0-9DB0-E4A7564E7183}"/>
              </a:ext>
            </a:extLst>
          </p:cNvPr>
          <p:cNvCxnSpPr>
            <a:cxnSpLocks/>
          </p:cNvCxnSpPr>
          <p:nvPr/>
        </p:nvCxnSpPr>
        <p:spPr>
          <a:xfrm>
            <a:off x="8799513" y="5789494"/>
            <a:ext cx="3149391" cy="0"/>
          </a:xfrm>
          <a:prstGeom prst="line">
            <a:avLst/>
          </a:prstGeom>
          <a:ln w="31750">
            <a:solidFill>
              <a:schemeClr val="bg2">
                <a:lumMod val="9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60B24A7D-CEE8-40FD-A61B-40B1666351BF}"/>
              </a:ext>
            </a:extLst>
          </p:cNvPr>
          <p:cNvGrpSpPr/>
          <p:nvPr/>
        </p:nvGrpSpPr>
        <p:grpSpPr>
          <a:xfrm>
            <a:off x="669282" y="1103644"/>
            <a:ext cx="1811103" cy="1477576"/>
            <a:chOff x="682702" y="1125278"/>
            <a:chExt cx="1847419" cy="1507204"/>
          </a:xfrm>
        </p:grpSpPr>
        <p:grpSp>
          <p:nvGrpSpPr>
            <p:cNvPr id="200" name="Group 199">
              <a:extLst>
                <a:ext uri="{FF2B5EF4-FFF2-40B4-BE49-F238E27FC236}">
                  <a16:creationId xmlns:a16="http://schemas.microsoft.com/office/drawing/2014/main" id="{A402BD67-10D5-4DAE-A4B6-42C4BB54F724}"/>
                </a:ext>
              </a:extLst>
            </p:cNvPr>
            <p:cNvGrpSpPr/>
            <p:nvPr/>
          </p:nvGrpSpPr>
          <p:grpSpPr>
            <a:xfrm>
              <a:off x="959666" y="1128630"/>
              <a:ext cx="1570455" cy="1503852"/>
              <a:chOff x="3630420" y="1435884"/>
              <a:chExt cx="2119102" cy="1474499"/>
            </a:xfrm>
          </p:grpSpPr>
          <p:cxnSp>
            <p:nvCxnSpPr>
              <p:cNvPr id="201" name="Straight Connector 200">
                <a:extLst>
                  <a:ext uri="{FF2B5EF4-FFF2-40B4-BE49-F238E27FC236}">
                    <a16:creationId xmlns:a16="http://schemas.microsoft.com/office/drawing/2014/main" id="{707A71EB-2287-4A76-8493-5A3E7806964E}"/>
                  </a:ext>
                </a:extLst>
              </p:cNvPr>
              <p:cNvCxnSpPr>
                <a:cxnSpLocks/>
              </p:cNvCxnSpPr>
              <p:nvPr/>
            </p:nvCxnSpPr>
            <p:spPr>
              <a:xfrm flipV="1">
                <a:off x="3789917" y="1744528"/>
                <a:ext cx="1947241" cy="0"/>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2" name="Arrow: Bent 201">
                <a:extLst>
                  <a:ext uri="{FF2B5EF4-FFF2-40B4-BE49-F238E27FC236}">
                    <a16:creationId xmlns:a16="http://schemas.microsoft.com/office/drawing/2014/main" id="{217B2DFB-29FD-4557-9137-3F7D80007813}"/>
                  </a:ext>
                </a:extLst>
              </p:cNvPr>
              <p:cNvSpPr/>
              <p:nvPr/>
            </p:nvSpPr>
            <p:spPr bwMode="auto">
              <a:xfrm rot="16200000">
                <a:off x="4185931" y="1405097"/>
                <a:ext cx="949774" cy="2060796"/>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D6174738-43DC-45ED-AE59-FB300CD7FB3E}"/>
                  </a:ext>
                </a:extLst>
              </p:cNvPr>
              <p:cNvSpPr>
                <a:spLocks/>
              </p:cNvSpPr>
              <p:nvPr/>
            </p:nvSpPr>
            <p:spPr bwMode="auto">
              <a:xfrm>
                <a:off x="4025602" y="1450623"/>
                <a:ext cx="1721783" cy="283008"/>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ASSET MANAGEMENT</a:t>
                </a:r>
              </a:p>
            </p:txBody>
          </p:sp>
          <p:sp>
            <p:nvSpPr>
              <p:cNvPr id="204" name="Arrow: Bent 203">
                <a:extLst>
                  <a:ext uri="{FF2B5EF4-FFF2-40B4-BE49-F238E27FC236}">
                    <a16:creationId xmlns:a16="http://schemas.microsoft.com/office/drawing/2014/main" id="{007B4B1B-7642-478A-ADDF-99F23FC93779}"/>
                  </a:ext>
                </a:extLst>
              </p:cNvPr>
              <p:cNvSpPr/>
              <p:nvPr/>
            </p:nvSpPr>
            <p:spPr bwMode="auto">
              <a:xfrm rot="16200000" flipH="1" flipV="1">
                <a:off x="4197863" y="883499"/>
                <a:ext cx="999274" cy="210404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prstClr val="black"/>
                  </a:solidFill>
                  <a:latin typeface="Segoe UI"/>
                  <a:ea typeface="Segoe UI" pitchFamily="34" charset="0"/>
                  <a:cs typeface="Segoe UI" pitchFamily="34" charset="0"/>
                </a:endParaRPr>
              </a:p>
            </p:txBody>
          </p:sp>
          <p:sp>
            <p:nvSpPr>
              <p:cNvPr id="213" name="Arrow: Bent 212">
                <a:extLst>
                  <a:ext uri="{FF2B5EF4-FFF2-40B4-BE49-F238E27FC236}">
                    <a16:creationId xmlns:a16="http://schemas.microsoft.com/office/drawing/2014/main" id="{3BF6930C-58A7-420E-9506-CB53A0EA65B3}"/>
                  </a:ext>
                </a:extLst>
              </p:cNvPr>
              <p:cNvSpPr/>
              <p:nvPr/>
            </p:nvSpPr>
            <p:spPr bwMode="auto">
              <a:xfrm rot="5400000" flipH="1">
                <a:off x="4259029" y="1419890"/>
                <a:ext cx="999274" cy="1981712"/>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5333D177-3FC9-4DF5-AE7F-1F6CF83E41F2}"/>
                  </a:ext>
                </a:extLst>
              </p:cNvPr>
              <p:cNvSpPr>
                <a:spLocks/>
              </p:cNvSpPr>
              <p:nvPr/>
            </p:nvSpPr>
            <p:spPr bwMode="auto">
              <a:xfrm>
                <a:off x="3737831" y="2047212"/>
                <a:ext cx="1910282" cy="847423"/>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fontAlgn="base">
                  <a:spcBef>
                    <a:spcPts val="100"/>
                  </a:spcBef>
                  <a:defRPr/>
                </a:pPr>
                <a:r>
                  <a:rPr lang="en-US" sz="700" b="1">
                    <a:solidFill>
                      <a:prstClr val="black"/>
                    </a:solidFill>
                    <a:latin typeface="Segoe UI"/>
                  </a:rPr>
                  <a:t>Ricardo </a:t>
                </a:r>
                <a:r>
                  <a:rPr lang="en-US" sz="700">
                    <a:solidFill>
                      <a:prstClr val="black"/>
                    </a:solidFill>
                    <a:latin typeface="Segoe UI"/>
                  </a:rPr>
                  <a:t>is responsible for the maintenance of the maintenance asset details within the system.  He maintains the assets, locations, and asset management defaults.</a:t>
                </a:r>
                <a:endParaRPr lang="en-US" sz="700" b="1">
                  <a:solidFill>
                    <a:prstClr val="black"/>
                  </a:solidFill>
                  <a:latin typeface="Segoe UI"/>
                </a:endParaRPr>
              </a:p>
            </p:txBody>
          </p:sp>
        </p:grpSp>
        <p:grpSp>
          <p:nvGrpSpPr>
            <p:cNvPr id="484" name="Group 483">
              <a:extLst>
                <a:ext uri="{FF2B5EF4-FFF2-40B4-BE49-F238E27FC236}">
                  <a16:creationId xmlns:a16="http://schemas.microsoft.com/office/drawing/2014/main" id="{743952AC-E272-49F6-AB65-2A6A7D00292A}"/>
                </a:ext>
              </a:extLst>
            </p:cNvPr>
            <p:cNvGrpSpPr/>
            <p:nvPr/>
          </p:nvGrpSpPr>
          <p:grpSpPr>
            <a:xfrm>
              <a:off x="682702" y="1125278"/>
              <a:ext cx="1788706" cy="572314"/>
              <a:chOff x="510293" y="11170"/>
              <a:chExt cx="4799974" cy="1535799"/>
            </a:xfrm>
          </p:grpSpPr>
          <p:sp>
            <p:nvSpPr>
              <p:cNvPr id="485" name="Rectangle 484">
                <a:extLst>
                  <a:ext uri="{FF2B5EF4-FFF2-40B4-BE49-F238E27FC236}">
                    <a16:creationId xmlns:a16="http://schemas.microsoft.com/office/drawing/2014/main" id="{B3BFDCB3-200E-4D3F-8CAD-9F8747A8FCD4}"/>
                  </a:ext>
                </a:extLst>
              </p:cNvPr>
              <p:cNvSpPr/>
              <p:nvPr/>
            </p:nvSpPr>
            <p:spPr>
              <a:xfrm>
                <a:off x="2066246" y="1036464"/>
                <a:ext cx="3200513" cy="510505"/>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RICARDO</a:t>
                </a:r>
              </a:p>
            </p:txBody>
          </p:sp>
          <p:sp>
            <p:nvSpPr>
              <p:cNvPr id="486" name="TextBox 485">
                <a:extLst>
                  <a:ext uri="{FF2B5EF4-FFF2-40B4-BE49-F238E27FC236}">
                    <a16:creationId xmlns:a16="http://schemas.microsoft.com/office/drawing/2014/main" id="{CF48B620-609F-4E08-92AC-C714AA5D2A2C}"/>
                  </a:ext>
                </a:extLst>
              </p:cNvPr>
              <p:cNvSpPr txBox="1"/>
              <p:nvPr/>
            </p:nvSpPr>
            <p:spPr>
              <a:xfrm>
                <a:off x="2109754" y="792175"/>
                <a:ext cx="3200513" cy="510505"/>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Asset Manager</a:t>
                </a:r>
              </a:p>
            </p:txBody>
          </p:sp>
          <p:grpSp>
            <p:nvGrpSpPr>
              <p:cNvPr id="487" name="Group 486">
                <a:extLst>
                  <a:ext uri="{FF2B5EF4-FFF2-40B4-BE49-F238E27FC236}">
                    <a16:creationId xmlns:a16="http://schemas.microsoft.com/office/drawing/2014/main" id="{BFDE899F-6B62-4840-AB03-22B91522D080}"/>
                  </a:ext>
                </a:extLst>
              </p:cNvPr>
              <p:cNvGrpSpPr/>
              <p:nvPr userDrawn="1"/>
            </p:nvGrpSpPr>
            <p:grpSpPr>
              <a:xfrm>
                <a:off x="510293" y="11170"/>
                <a:ext cx="1371600" cy="1371600"/>
                <a:chOff x="510293" y="11170"/>
                <a:chExt cx="1371600" cy="1371600"/>
              </a:xfrm>
            </p:grpSpPr>
            <p:sp>
              <p:nvSpPr>
                <p:cNvPr id="488" name="Oval 487">
                  <a:extLst>
                    <a:ext uri="{FF2B5EF4-FFF2-40B4-BE49-F238E27FC236}">
                      <a16:creationId xmlns:a16="http://schemas.microsoft.com/office/drawing/2014/main" id="{FE91933D-2AB0-4FAB-9D81-DD9389C42614}"/>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489" name="Picture 488">
                  <a:extLst>
                    <a:ext uri="{FF2B5EF4-FFF2-40B4-BE49-F238E27FC236}">
                      <a16:creationId xmlns:a16="http://schemas.microsoft.com/office/drawing/2014/main" id="{CD89F0F8-E486-445F-94A2-CF5974C9DE4C}"/>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grpSp>
        <p:nvGrpSpPr>
          <p:cNvPr id="3" name="Group 2">
            <a:extLst>
              <a:ext uri="{FF2B5EF4-FFF2-40B4-BE49-F238E27FC236}">
                <a16:creationId xmlns:a16="http://schemas.microsoft.com/office/drawing/2014/main" id="{6FB66E86-987D-409F-9FB9-79265F943386}"/>
              </a:ext>
            </a:extLst>
          </p:cNvPr>
          <p:cNvGrpSpPr/>
          <p:nvPr/>
        </p:nvGrpSpPr>
        <p:grpSpPr>
          <a:xfrm>
            <a:off x="2787794" y="1093909"/>
            <a:ext cx="1775447" cy="1484532"/>
            <a:chOff x="2843695" y="1115348"/>
            <a:chExt cx="1811048" cy="1514300"/>
          </a:xfrm>
        </p:grpSpPr>
        <p:grpSp>
          <p:nvGrpSpPr>
            <p:cNvPr id="263" name="Group 262">
              <a:extLst>
                <a:ext uri="{FF2B5EF4-FFF2-40B4-BE49-F238E27FC236}">
                  <a16:creationId xmlns:a16="http://schemas.microsoft.com/office/drawing/2014/main" id="{218AFFEA-5CC5-4814-8430-B0ACB7B54603}"/>
                </a:ext>
              </a:extLst>
            </p:cNvPr>
            <p:cNvGrpSpPr/>
            <p:nvPr/>
          </p:nvGrpSpPr>
          <p:grpSpPr>
            <a:xfrm>
              <a:off x="3084288" y="1125796"/>
              <a:ext cx="1570455" cy="1503852"/>
              <a:chOff x="3630420" y="1435884"/>
              <a:chExt cx="2119102" cy="1474499"/>
            </a:xfrm>
          </p:grpSpPr>
          <p:cxnSp>
            <p:nvCxnSpPr>
              <p:cNvPr id="264" name="Straight Connector 263">
                <a:extLst>
                  <a:ext uri="{FF2B5EF4-FFF2-40B4-BE49-F238E27FC236}">
                    <a16:creationId xmlns:a16="http://schemas.microsoft.com/office/drawing/2014/main" id="{0A6BABB8-EB0C-44A8-BCBB-16E2630E4A6F}"/>
                  </a:ext>
                </a:extLst>
              </p:cNvPr>
              <p:cNvCxnSpPr>
                <a:cxnSpLocks/>
              </p:cNvCxnSpPr>
              <p:nvPr/>
            </p:nvCxnSpPr>
            <p:spPr>
              <a:xfrm>
                <a:off x="3945578" y="1733631"/>
                <a:ext cx="1791580" cy="10897"/>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5" name="Arrow: Bent 264">
                <a:extLst>
                  <a:ext uri="{FF2B5EF4-FFF2-40B4-BE49-F238E27FC236}">
                    <a16:creationId xmlns:a16="http://schemas.microsoft.com/office/drawing/2014/main" id="{4E1DF24A-D40C-48A6-B9F2-620BDC897E22}"/>
                  </a:ext>
                </a:extLst>
              </p:cNvPr>
              <p:cNvSpPr/>
              <p:nvPr/>
            </p:nvSpPr>
            <p:spPr bwMode="auto">
              <a:xfrm rot="16200000">
                <a:off x="4185931" y="1405097"/>
                <a:ext cx="949774" cy="2060796"/>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52CB3C5B-71F3-422B-B0F9-223513956F15}"/>
                  </a:ext>
                </a:extLst>
              </p:cNvPr>
              <p:cNvSpPr>
                <a:spLocks/>
              </p:cNvSpPr>
              <p:nvPr/>
            </p:nvSpPr>
            <p:spPr bwMode="auto">
              <a:xfrm>
                <a:off x="4010480" y="1450623"/>
                <a:ext cx="1724026" cy="283008"/>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CUSTOMER SERVICE</a:t>
                </a:r>
              </a:p>
            </p:txBody>
          </p:sp>
          <p:sp>
            <p:nvSpPr>
              <p:cNvPr id="267" name="Arrow: Bent 266">
                <a:extLst>
                  <a:ext uri="{FF2B5EF4-FFF2-40B4-BE49-F238E27FC236}">
                    <a16:creationId xmlns:a16="http://schemas.microsoft.com/office/drawing/2014/main" id="{E310BAFD-FA51-4660-968D-6511D07ACAB9}"/>
                  </a:ext>
                </a:extLst>
              </p:cNvPr>
              <p:cNvSpPr/>
              <p:nvPr/>
            </p:nvSpPr>
            <p:spPr bwMode="auto">
              <a:xfrm rot="16200000" flipH="1" flipV="1">
                <a:off x="4197863" y="883499"/>
                <a:ext cx="999274" cy="210404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prstClr val="black"/>
                  </a:solidFill>
                  <a:latin typeface="Segoe UI"/>
                  <a:ea typeface="Segoe UI" pitchFamily="34" charset="0"/>
                  <a:cs typeface="Segoe UI" pitchFamily="34" charset="0"/>
                </a:endParaRPr>
              </a:p>
            </p:txBody>
          </p:sp>
          <p:sp>
            <p:nvSpPr>
              <p:cNvPr id="268" name="Arrow: Bent 267">
                <a:extLst>
                  <a:ext uri="{FF2B5EF4-FFF2-40B4-BE49-F238E27FC236}">
                    <a16:creationId xmlns:a16="http://schemas.microsoft.com/office/drawing/2014/main" id="{BD4A9A13-48FC-4B88-B1BD-4580EE09CF87}"/>
                  </a:ext>
                </a:extLst>
              </p:cNvPr>
              <p:cNvSpPr/>
              <p:nvPr/>
            </p:nvSpPr>
            <p:spPr bwMode="auto">
              <a:xfrm rot="5400000" flipH="1">
                <a:off x="4259029" y="1419890"/>
                <a:ext cx="999274" cy="1981712"/>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269" name="Rectangle 268">
                <a:extLst>
                  <a:ext uri="{FF2B5EF4-FFF2-40B4-BE49-F238E27FC236}">
                    <a16:creationId xmlns:a16="http://schemas.microsoft.com/office/drawing/2014/main" id="{FBE95EF9-A8FE-411B-84AD-E56F803800B6}"/>
                  </a:ext>
                </a:extLst>
              </p:cNvPr>
              <p:cNvSpPr>
                <a:spLocks/>
              </p:cNvSpPr>
              <p:nvPr/>
            </p:nvSpPr>
            <p:spPr bwMode="auto">
              <a:xfrm>
                <a:off x="3703885" y="2051608"/>
                <a:ext cx="1938751" cy="843028"/>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fontAlgn="base">
                  <a:spcBef>
                    <a:spcPts val="100"/>
                  </a:spcBef>
                  <a:defRPr/>
                </a:pPr>
                <a:r>
                  <a:rPr lang="en-US" sz="700" b="1">
                    <a:solidFill>
                      <a:prstClr val="black"/>
                    </a:solidFill>
                    <a:latin typeface="Segoe UI"/>
                  </a:rPr>
                  <a:t>Cassie</a:t>
                </a:r>
                <a:r>
                  <a:rPr lang="en-US" sz="700">
                    <a:solidFill>
                      <a:prstClr val="black"/>
                    </a:solidFill>
                    <a:latin typeface="Segoe UI"/>
                  </a:rPr>
                  <a:t> is responsible for all customer service interactions with customers, including maintenance requests that come directly from the customer.</a:t>
                </a:r>
                <a:endParaRPr lang="en-US" sz="700" b="1">
                  <a:solidFill>
                    <a:prstClr val="black"/>
                  </a:solidFill>
                  <a:latin typeface="Segoe UI"/>
                </a:endParaRPr>
              </a:p>
            </p:txBody>
          </p:sp>
        </p:grpSp>
        <p:grpSp>
          <p:nvGrpSpPr>
            <p:cNvPr id="490" name="Group 489">
              <a:extLst>
                <a:ext uri="{FF2B5EF4-FFF2-40B4-BE49-F238E27FC236}">
                  <a16:creationId xmlns:a16="http://schemas.microsoft.com/office/drawing/2014/main" id="{F7EF8141-18E7-4D2D-9B7D-413E13257688}"/>
                </a:ext>
              </a:extLst>
            </p:cNvPr>
            <p:cNvGrpSpPr/>
            <p:nvPr/>
          </p:nvGrpSpPr>
          <p:grpSpPr>
            <a:xfrm>
              <a:off x="2843695" y="1115348"/>
              <a:ext cx="1788706" cy="572314"/>
              <a:chOff x="510293" y="11170"/>
              <a:chExt cx="4799974" cy="1535799"/>
            </a:xfrm>
          </p:grpSpPr>
          <p:sp>
            <p:nvSpPr>
              <p:cNvPr id="491" name="Rectangle 490">
                <a:extLst>
                  <a:ext uri="{FF2B5EF4-FFF2-40B4-BE49-F238E27FC236}">
                    <a16:creationId xmlns:a16="http://schemas.microsoft.com/office/drawing/2014/main" id="{6FB6008F-65B5-409A-B4B1-16E83F66FAB5}"/>
                  </a:ext>
                </a:extLst>
              </p:cNvPr>
              <p:cNvSpPr/>
              <p:nvPr/>
            </p:nvSpPr>
            <p:spPr>
              <a:xfrm>
                <a:off x="2066246" y="1036464"/>
                <a:ext cx="3200513" cy="510505"/>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CASSIE</a:t>
                </a:r>
              </a:p>
            </p:txBody>
          </p:sp>
          <p:sp>
            <p:nvSpPr>
              <p:cNvPr id="492" name="TextBox 491">
                <a:extLst>
                  <a:ext uri="{FF2B5EF4-FFF2-40B4-BE49-F238E27FC236}">
                    <a16:creationId xmlns:a16="http://schemas.microsoft.com/office/drawing/2014/main" id="{D47B1805-92BD-47F2-9504-1EA37FA3E241}"/>
                  </a:ext>
                </a:extLst>
              </p:cNvPr>
              <p:cNvSpPr txBox="1"/>
              <p:nvPr/>
            </p:nvSpPr>
            <p:spPr>
              <a:xfrm>
                <a:off x="2109754" y="792175"/>
                <a:ext cx="3200513" cy="510505"/>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Customer Service Manager</a:t>
                </a:r>
              </a:p>
            </p:txBody>
          </p:sp>
          <p:grpSp>
            <p:nvGrpSpPr>
              <p:cNvPr id="493" name="Group 492">
                <a:extLst>
                  <a:ext uri="{FF2B5EF4-FFF2-40B4-BE49-F238E27FC236}">
                    <a16:creationId xmlns:a16="http://schemas.microsoft.com/office/drawing/2014/main" id="{CFAF86EF-72F0-43EF-B4B7-0D4B46DF4C89}"/>
                  </a:ext>
                </a:extLst>
              </p:cNvPr>
              <p:cNvGrpSpPr/>
              <p:nvPr userDrawn="1"/>
            </p:nvGrpSpPr>
            <p:grpSpPr>
              <a:xfrm>
                <a:off x="510293" y="11170"/>
                <a:ext cx="1371600" cy="1371600"/>
                <a:chOff x="510293" y="11170"/>
                <a:chExt cx="1371600" cy="1371600"/>
              </a:xfrm>
            </p:grpSpPr>
            <p:sp>
              <p:nvSpPr>
                <p:cNvPr id="494" name="Oval 493">
                  <a:extLst>
                    <a:ext uri="{FF2B5EF4-FFF2-40B4-BE49-F238E27FC236}">
                      <a16:creationId xmlns:a16="http://schemas.microsoft.com/office/drawing/2014/main" id="{74CE6BBF-ACD5-4B98-A16B-72254B5A0DDB}"/>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495" name="Picture 494">
                  <a:extLst>
                    <a:ext uri="{FF2B5EF4-FFF2-40B4-BE49-F238E27FC236}">
                      <a16:creationId xmlns:a16="http://schemas.microsoft.com/office/drawing/2014/main" id="{28BCBC99-C542-4866-9025-D61A6D6C089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624592" y="125469"/>
                  <a:ext cx="1143000" cy="1143002"/>
                </a:xfrm>
                <a:prstGeom prst="ellipse">
                  <a:avLst/>
                </a:prstGeom>
                <a:solidFill>
                  <a:schemeClr val="bg1">
                    <a:lumMod val="85000"/>
                  </a:schemeClr>
                </a:solidFill>
                <a:ln>
                  <a:noFill/>
                </a:ln>
              </p:spPr>
            </p:pic>
          </p:grpSp>
        </p:grpSp>
      </p:grpSp>
      <p:grpSp>
        <p:nvGrpSpPr>
          <p:cNvPr id="4" name="Group 3">
            <a:extLst>
              <a:ext uri="{FF2B5EF4-FFF2-40B4-BE49-F238E27FC236}">
                <a16:creationId xmlns:a16="http://schemas.microsoft.com/office/drawing/2014/main" id="{950B6691-A664-4B88-B75C-D07F64D27BD2}"/>
              </a:ext>
            </a:extLst>
          </p:cNvPr>
          <p:cNvGrpSpPr/>
          <p:nvPr/>
        </p:nvGrpSpPr>
        <p:grpSpPr>
          <a:xfrm>
            <a:off x="4850709" y="1118381"/>
            <a:ext cx="1802427" cy="1474798"/>
            <a:chOff x="4947975" y="1140310"/>
            <a:chExt cx="1838569" cy="1504371"/>
          </a:xfrm>
        </p:grpSpPr>
        <p:grpSp>
          <p:nvGrpSpPr>
            <p:cNvPr id="273" name="Group 272">
              <a:extLst>
                <a:ext uri="{FF2B5EF4-FFF2-40B4-BE49-F238E27FC236}">
                  <a16:creationId xmlns:a16="http://schemas.microsoft.com/office/drawing/2014/main" id="{7F4FF81E-544D-4807-9E8D-A18D1A693448}"/>
                </a:ext>
              </a:extLst>
            </p:cNvPr>
            <p:cNvGrpSpPr/>
            <p:nvPr/>
          </p:nvGrpSpPr>
          <p:grpSpPr>
            <a:xfrm>
              <a:off x="5204853" y="1140829"/>
              <a:ext cx="1581691" cy="1503852"/>
              <a:chOff x="3630420" y="1435884"/>
              <a:chExt cx="2134262" cy="1474499"/>
            </a:xfrm>
          </p:grpSpPr>
          <p:cxnSp>
            <p:nvCxnSpPr>
              <p:cNvPr id="274" name="Straight Connector 273">
                <a:extLst>
                  <a:ext uri="{FF2B5EF4-FFF2-40B4-BE49-F238E27FC236}">
                    <a16:creationId xmlns:a16="http://schemas.microsoft.com/office/drawing/2014/main" id="{B9F89C32-469A-4155-91ED-68B262FEA748}"/>
                  </a:ext>
                </a:extLst>
              </p:cNvPr>
              <p:cNvCxnSpPr>
                <a:cxnSpLocks/>
              </p:cNvCxnSpPr>
              <p:nvPr/>
            </p:nvCxnSpPr>
            <p:spPr>
              <a:xfrm flipV="1">
                <a:off x="3789917" y="1744528"/>
                <a:ext cx="1947241" cy="0"/>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5" name="Arrow: Bent 274">
                <a:extLst>
                  <a:ext uri="{FF2B5EF4-FFF2-40B4-BE49-F238E27FC236}">
                    <a16:creationId xmlns:a16="http://schemas.microsoft.com/office/drawing/2014/main" id="{8902486E-4AB6-4174-9679-B763956F0D4D}"/>
                  </a:ext>
                </a:extLst>
              </p:cNvPr>
              <p:cNvSpPr/>
              <p:nvPr/>
            </p:nvSpPr>
            <p:spPr bwMode="auto">
              <a:xfrm rot="16200000">
                <a:off x="4185931" y="1405097"/>
                <a:ext cx="949774" cy="2060796"/>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8D2524DC-4CFB-49D7-A616-41E643B7E673}"/>
                  </a:ext>
                </a:extLst>
              </p:cNvPr>
              <p:cNvSpPr>
                <a:spLocks/>
              </p:cNvSpPr>
              <p:nvPr/>
            </p:nvSpPr>
            <p:spPr bwMode="auto">
              <a:xfrm>
                <a:off x="4017467" y="1450262"/>
                <a:ext cx="1724025" cy="283008"/>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dirty="0">
                    <a:solidFill>
                      <a:prstClr val="black"/>
                    </a:solidFill>
                    <a:latin typeface="Segoe UI Semibold"/>
                  </a:rPr>
                  <a:t>PROJECT MANAGEMENT</a:t>
                </a:r>
              </a:p>
            </p:txBody>
          </p:sp>
          <p:sp>
            <p:nvSpPr>
              <p:cNvPr id="277" name="Arrow: Bent 276">
                <a:extLst>
                  <a:ext uri="{FF2B5EF4-FFF2-40B4-BE49-F238E27FC236}">
                    <a16:creationId xmlns:a16="http://schemas.microsoft.com/office/drawing/2014/main" id="{9972E81E-6F2C-41EA-AEE0-3AA4D016C030}"/>
                  </a:ext>
                </a:extLst>
              </p:cNvPr>
              <p:cNvSpPr/>
              <p:nvPr/>
            </p:nvSpPr>
            <p:spPr bwMode="auto">
              <a:xfrm rot="16200000" flipH="1" flipV="1">
                <a:off x="4197863" y="883499"/>
                <a:ext cx="999274" cy="210404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prstClr val="black"/>
                  </a:solidFill>
                  <a:latin typeface="Segoe UI"/>
                  <a:ea typeface="Segoe UI" pitchFamily="34" charset="0"/>
                  <a:cs typeface="Segoe UI" pitchFamily="34" charset="0"/>
                </a:endParaRPr>
              </a:p>
            </p:txBody>
          </p:sp>
          <p:sp>
            <p:nvSpPr>
              <p:cNvPr id="278" name="Arrow: Bent 277">
                <a:extLst>
                  <a:ext uri="{FF2B5EF4-FFF2-40B4-BE49-F238E27FC236}">
                    <a16:creationId xmlns:a16="http://schemas.microsoft.com/office/drawing/2014/main" id="{225B7215-FAB7-4763-8CBB-4AF68CDE7099}"/>
                  </a:ext>
                </a:extLst>
              </p:cNvPr>
              <p:cNvSpPr/>
              <p:nvPr/>
            </p:nvSpPr>
            <p:spPr bwMode="auto">
              <a:xfrm rot="5400000" flipH="1">
                <a:off x="4259029" y="1419890"/>
                <a:ext cx="999274" cy="1981712"/>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F718F7FC-D9E0-47C0-B96F-2F778D16BB1C}"/>
                  </a:ext>
                </a:extLst>
              </p:cNvPr>
              <p:cNvSpPr>
                <a:spLocks/>
              </p:cNvSpPr>
              <p:nvPr/>
            </p:nvSpPr>
            <p:spPr bwMode="auto">
              <a:xfrm>
                <a:off x="3664653" y="2044158"/>
                <a:ext cx="2100029" cy="850478"/>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fontAlgn="base">
                  <a:spcBef>
                    <a:spcPts val="100"/>
                  </a:spcBef>
                  <a:defRPr/>
                </a:pPr>
                <a:r>
                  <a:rPr lang="en-US" sz="700" b="1">
                    <a:solidFill>
                      <a:prstClr val="black"/>
                    </a:solidFill>
                    <a:latin typeface="Segoe UI"/>
                  </a:rPr>
                  <a:t>Oscar</a:t>
                </a:r>
                <a:r>
                  <a:rPr lang="en-US" sz="700">
                    <a:solidFill>
                      <a:prstClr val="black"/>
                    </a:solidFill>
                    <a:latin typeface="Segoe UI"/>
                  </a:rPr>
                  <a:t> oversees planning all the maintenance and service projects within the organization.  He will create new projects for internal and external maintenance and plan the project budget and manage project changes.</a:t>
                </a:r>
                <a:endParaRPr lang="en-US" sz="700" b="1">
                  <a:solidFill>
                    <a:prstClr val="black"/>
                  </a:solidFill>
                  <a:latin typeface="Segoe UI"/>
                </a:endParaRPr>
              </a:p>
            </p:txBody>
          </p:sp>
        </p:grpSp>
        <p:grpSp>
          <p:nvGrpSpPr>
            <p:cNvPr id="496" name="Group 495">
              <a:extLst>
                <a:ext uri="{FF2B5EF4-FFF2-40B4-BE49-F238E27FC236}">
                  <a16:creationId xmlns:a16="http://schemas.microsoft.com/office/drawing/2014/main" id="{D0A05017-C081-4A10-A10A-763E863DD79D}"/>
                </a:ext>
              </a:extLst>
            </p:cNvPr>
            <p:cNvGrpSpPr/>
            <p:nvPr/>
          </p:nvGrpSpPr>
          <p:grpSpPr>
            <a:xfrm>
              <a:off x="4947975" y="1140310"/>
              <a:ext cx="1788706" cy="572314"/>
              <a:chOff x="510293" y="11170"/>
              <a:chExt cx="4799974" cy="1535799"/>
            </a:xfrm>
          </p:grpSpPr>
          <p:sp>
            <p:nvSpPr>
              <p:cNvPr id="497" name="Rectangle 496">
                <a:extLst>
                  <a:ext uri="{FF2B5EF4-FFF2-40B4-BE49-F238E27FC236}">
                    <a16:creationId xmlns:a16="http://schemas.microsoft.com/office/drawing/2014/main" id="{EF0944E9-CEB0-4F37-80EE-A8D253879845}"/>
                  </a:ext>
                </a:extLst>
              </p:cNvPr>
              <p:cNvSpPr/>
              <p:nvPr/>
            </p:nvSpPr>
            <p:spPr>
              <a:xfrm>
                <a:off x="2066246" y="1036464"/>
                <a:ext cx="3200513" cy="510505"/>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OSCAR</a:t>
                </a:r>
              </a:p>
            </p:txBody>
          </p:sp>
          <p:sp>
            <p:nvSpPr>
              <p:cNvPr id="498" name="TextBox 497">
                <a:extLst>
                  <a:ext uri="{FF2B5EF4-FFF2-40B4-BE49-F238E27FC236}">
                    <a16:creationId xmlns:a16="http://schemas.microsoft.com/office/drawing/2014/main" id="{221445F3-83DF-4E64-B7FF-7BAC50ED727F}"/>
                  </a:ext>
                </a:extLst>
              </p:cNvPr>
              <p:cNvSpPr txBox="1"/>
              <p:nvPr/>
            </p:nvSpPr>
            <p:spPr>
              <a:xfrm>
                <a:off x="2109754" y="792175"/>
                <a:ext cx="3200513" cy="510505"/>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Project Planner</a:t>
                </a:r>
              </a:p>
            </p:txBody>
          </p:sp>
          <p:grpSp>
            <p:nvGrpSpPr>
              <p:cNvPr id="499" name="Group 498">
                <a:extLst>
                  <a:ext uri="{FF2B5EF4-FFF2-40B4-BE49-F238E27FC236}">
                    <a16:creationId xmlns:a16="http://schemas.microsoft.com/office/drawing/2014/main" id="{70D6ECCF-1D73-4A5F-826E-18CE4B4CC6D1}"/>
                  </a:ext>
                </a:extLst>
              </p:cNvPr>
              <p:cNvGrpSpPr/>
              <p:nvPr userDrawn="1"/>
            </p:nvGrpSpPr>
            <p:grpSpPr>
              <a:xfrm>
                <a:off x="510293" y="11170"/>
                <a:ext cx="1371600" cy="1371600"/>
                <a:chOff x="510293" y="11170"/>
                <a:chExt cx="1371600" cy="1371600"/>
              </a:xfrm>
            </p:grpSpPr>
            <p:sp>
              <p:nvSpPr>
                <p:cNvPr id="500" name="Oval 499">
                  <a:extLst>
                    <a:ext uri="{FF2B5EF4-FFF2-40B4-BE49-F238E27FC236}">
                      <a16:creationId xmlns:a16="http://schemas.microsoft.com/office/drawing/2014/main" id="{30A36D0F-0447-43AB-8D38-AE3772131CCF}"/>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01" name="Picture 500">
                  <a:extLst>
                    <a:ext uri="{FF2B5EF4-FFF2-40B4-BE49-F238E27FC236}">
                      <a16:creationId xmlns:a16="http://schemas.microsoft.com/office/drawing/2014/main" id="{5B24F536-E27C-43D7-821D-A4811C55852C}"/>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624592" y="125469"/>
                  <a:ext cx="1143000" cy="1143002"/>
                </a:xfrm>
                <a:prstGeom prst="ellipse">
                  <a:avLst/>
                </a:prstGeom>
                <a:solidFill>
                  <a:schemeClr val="bg1">
                    <a:lumMod val="85000"/>
                  </a:schemeClr>
                </a:solidFill>
                <a:ln>
                  <a:noFill/>
                </a:ln>
              </p:spPr>
            </p:pic>
          </p:grpSp>
        </p:grpSp>
      </p:grpSp>
      <p:grpSp>
        <p:nvGrpSpPr>
          <p:cNvPr id="5" name="Group 4">
            <a:extLst>
              <a:ext uri="{FF2B5EF4-FFF2-40B4-BE49-F238E27FC236}">
                <a16:creationId xmlns:a16="http://schemas.microsoft.com/office/drawing/2014/main" id="{A99EC09F-6C51-4003-8090-092637EADB95}"/>
              </a:ext>
            </a:extLst>
          </p:cNvPr>
          <p:cNvGrpSpPr/>
          <p:nvPr/>
        </p:nvGrpSpPr>
        <p:grpSpPr>
          <a:xfrm>
            <a:off x="6938084" y="1104152"/>
            <a:ext cx="1796640" cy="1474289"/>
            <a:chOff x="7077207" y="1125796"/>
            <a:chExt cx="1832666" cy="1503852"/>
          </a:xfrm>
        </p:grpSpPr>
        <p:grpSp>
          <p:nvGrpSpPr>
            <p:cNvPr id="283" name="Group 282">
              <a:extLst>
                <a:ext uri="{FF2B5EF4-FFF2-40B4-BE49-F238E27FC236}">
                  <a16:creationId xmlns:a16="http://schemas.microsoft.com/office/drawing/2014/main" id="{8821D899-937D-4705-9BD6-E7BB2C0CC130}"/>
                </a:ext>
              </a:extLst>
            </p:cNvPr>
            <p:cNvGrpSpPr/>
            <p:nvPr/>
          </p:nvGrpSpPr>
          <p:grpSpPr>
            <a:xfrm>
              <a:off x="7328182" y="1125796"/>
              <a:ext cx="1581691" cy="1503852"/>
              <a:chOff x="3630420" y="1435884"/>
              <a:chExt cx="2134262" cy="1474499"/>
            </a:xfrm>
          </p:grpSpPr>
          <p:cxnSp>
            <p:nvCxnSpPr>
              <p:cNvPr id="284" name="Straight Connector 283">
                <a:extLst>
                  <a:ext uri="{FF2B5EF4-FFF2-40B4-BE49-F238E27FC236}">
                    <a16:creationId xmlns:a16="http://schemas.microsoft.com/office/drawing/2014/main" id="{B7462D45-3624-4BD1-ADFE-59336CBD5370}"/>
                  </a:ext>
                </a:extLst>
              </p:cNvPr>
              <p:cNvCxnSpPr>
                <a:cxnSpLocks/>
              </p:cNvCxnSpPr>
              <p:nvPr/>
            </p:nvCxnSpPr>
            <p:spPr>
              <a:xfrm flipV="1">
                <a:off x="3789917" y="1744528"/>
                <a:ext cx="1947241" cy="0"/>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5" name="Arrow: Bent 284">
                <a:extLst>
                  <a:ext uri="{FF2B5EF4-FFF2-40B4-BE49-F238E27FC236}">
                    <a16:creationId xmlns:a16="http://schemas.microsoft.com/office/drawing/2014/main" id="{73FC7F54-8DAC-43EC-BFD3-EAD7BFEAF8E8}"/>
                  </a:ext>
                </a:extLst>
              </p:cNvPr>
              <p:cNvSpPr/>
              <p:nvPr/>
            </p:nvSpPr>
            <p:spPr bwMode="auto">
              <a:xfrm rot="16200000">
                <a:off x="4185931" y="1405097"/>
                <a:ext cx="949774" cy="2060796"/>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8AF69037-D00B-4D05-96CD-1617F5ED3FBC}"/>
                  </a:ext>
                </a:extLst>
              </p:cNvPr>
              <p:cNvSpPr>
                <a:spLocks/>
              </p:cNvSpPr>
              <p:nvPr/>
            </p:nvSpPr>
            <p:spPr bwMode="auto">
              <a:xfrm>
                <a:off x="4035357" y="1441771"/>
                <a:ext cx="1724025" cy="283008"/>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MAINTENANCE PLANNING</a:t>
                </a:r>
              </a:p>
            </p:txBody>
          </p:sp>
          <p:sp>
            <p:nvSpPr>
              <p:cNvPr id="287" name="Arrow: Bent 286">
                <a:extLst>
                  <a:ext uri="{FF2B5EF4-FFF2-40B4-BE49-F238E27FC236}">
                    <a16:creationId xmlns:a16="http://schemas.microsoft.com/office/drawing/2014/main" id="{84D26BF2-A00B-4649-BF5B-1AD6F788B32B}"/>
                  </a:ext>
                </a:extLst>
              </p:cNvPr>
              <p:cNvSpPr/>
              <p:nvPr/>
            </p:nvSpPr>
            <p:spPr bwMode="auto">
              <a:xfrm rot="16200000" flipH="1" flipV="1">
                <a:off x="4197863" y="883499"/>
                <a:ext cx="999274" cy="210404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prstClr val="black"/>
                  </a:solidFill>
                  <a:latin typeface="Segoe UI"/>
                  <a:ea typeface="Segoe UI" pitchFamily="34" charset="0"/>
                  <a:cs typeface="Segoe UI" pitchFamily="34" charset="0"/>
                </a:endParaRPr>
              </a:p>
            </p:txBody>
          </p:sp>
          <p:sp>
            <p:nvSpPr>
              <p:cNvPr id="288" name="Arrow: Bent 287">
                <a:extLst>
                  <a:ext uri="{FF2B5EF4-FFF2-40B4-BE49-F238E27FC236}">
                    <a16:creationId xmlns:a16="http://schemas.microsoft.com/office/drawing/2014/main" id="{12CE2B05-6027-4A8F-BF5F-D10B3BC60538}"/>
                  </a:ext>
                </a:extLst>
              </p:cNvPr>
              <p:cNvSpPr/>
              <p:nvPr/>
            </p:nvSpPr>
            <p:spPr bwMode="auto">
              <a:xfrm rot="5400000" flipH="1">
                <a:off x="4259029" y="1419890"/>
                <a:ext cx="999274" cy="1981712"/>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50E00D39-6901-414D-BEFA-E486A0F93155}"/>
                  </a:ext>
                </a:extLst>
              </p:cNvPr>
              <p:cNvSpPr>
                <a:spLocks/>
              </p:cNvSpPr>
              <p:nvPr/>
            </p:nvSpPr>
            <p:spPr bwMode="auto">
              <a:xfrm>
                <a:off x="3664653" y="2083107"/>
                <a:ext cx="2100029" cy="811529"/>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fontAlgn="base">
                  <a:spcBef>
                    <a:spcPts val="100"/>
                  </a:spcBef>
                  <a:defRPr/>
                </a:pPr>
                <a:r>
                  <a:rPr lang="en-US" sz="700" b="1">
                    <a:solidFill>
                      <a:prstClr val="black"/>
                    </a:solidFill>
                    <a:latin typeface="Segoe UI"/>
                  </a:rPr>
                  <a:t>Eduardo</a:t>
                </a:r>
                <a:r>
                  <a:rPr lang="en-US" sz="700">
                    <a:solidFill>
                      <a:prstClr val="black"/>
                    </a:solidFill>
                    <a:latin typeface="Segoe UI"/>
                  </a:rPr>
                  <a:t> is responsible for planning the maintenance requests and work orders that may be initiated by a project or may be reactive work orders within the system.  He will track all the maintenance work orders.</a:t>
                </a:r>
                <a:endParaRPr lang="en-US" sz="700" b="1">
                  <a:solidFill>
                    <a:prstClr val="black"/>
                  </a:solidFill>
                  <a:latin typeface="Segoe UI"/>
                </a:endParaRPr>
              </a:p>
            </p:txBody>
          </p:sp>
        </p:grpSp>
        <p:grpSp>
          <p:nvGrpSpPr>
            <p:cNvPr id="502" name="Group 501">
              <a:extLst>
                <a:ext uri="{FF2B5EF4-FFF2-40B4-BE49-F238E27FC236}">
                  <a16:creationId xmlns:a16="http://schemas.microsoft.com/office/drawing/2014/main" id="{0FD53F08-77F6-4C65-936A-2929B4B797CF}"/>
                </a:ext>
              </a:extLst>
            </p:cNvPr>
            <p:cNvGrpSpPr/>
            <p:nvPr/>
          </p:nvGrpSpPr>
          <p:grpSpPr>
            <a:xfrm>
              <a:off x="7077207" y="1132701"/>
              <a:ext cx="1788706" cy="572314"/>
              <a:chOff x="510293" y="11170"/>
              <a:chExt cx="4799974" cy="1535799"/>
            </a:xfrm>
          </p:grpSpPr>
          <p:sp>
            <p:nvSpPr>
              <p:cNvPr id="503" name="Rectangle 502">
                <a:extLst>
                  <a:ext uri="{FF2B5EF4-FFF2-40B4-BE49-F238E27FC236}">
                    <a16:creationId xmlns:a16="http://schemas.microsoft.com/office/drawing/2014/main" id="{B0E9C19A-C268-4BD9-B06E-83EE628A7765}"/>
                  </a:ext>
                </a:extLst>
              </p:cNvPr>
              <p:cNvSpPr/>
              <p:nvPr/>
            </p:nvSpPr>
            <p:spPr>
              <a:xfrm>
                <a:off x="2066246" y="1036464"/>
                <a:ext cx="3200513" cy="510505"/>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EDUARDO</a:t>
                </a:r>
              </a:p>
            </p:txBody>
          </p:sp>
          <p:sp>
            <p:nvSpPr>
              <p:cNvPr id="504" name="TextBox 503">
                <a:extLst>
                  <a:ext uri="{FF2B5EF4-FFF2-40B4-BE49-F238E27FC236}">
                    <a16:creationId xmlns:a16="http://schemas.microsoft.com/office/drawing/2014/main" id="{406BD92C-B849-4238-BBCE-E1744AA7D178}"/>
                  </a:ext>
                </a:extLst>
              </p:cNvPr>
              <p:cNvSpPr txBox="1"/>
              <p:nvPr/>
            </p:nvSpPr>
            <p:spPr>
              <a:xfrm>
                <a:off x="2109754" y="792175"/>
                <a:ext cx="3200513" cy="510505"/>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Maintenance Planner</a:t>
                </a:r>
              </a:p>
            </p:txBody>
          </p:sp>
          <p:grpSp>
            <p:nvGrpSpPr>
              <p:cNvPr id="505" name="Group 504">
                <a:extLst>
                  <a:ext uri="{FF2B5EF4-FFF2-40B4-BE49-F238E27FC236}">
                    <a16:creationId xmlns:a16="http://schemas.microsoft.com/office/drawing/2014/main" id="{F00E39A0-BF92-4E8F-9656-AD40C5520985}"/>
                  </a:ext>
                </a:extLst>
              </p:cNvPr>
              <p:cNvGrpSpPr/>
              <p:nvPr userDrawn="1"/>
            </p:nvGrpSpPr>
            <p:grpSpPr>
              <a:xfrm>
                <a:off x="510293" y="11170"/>
                <a:ext cx="1371600" cy="1371600"/>
                <a:chOff x="510293" y="11170"/>
                <a:chExt cx="1371600" cy="1371600"/>
              </a:xfrm>
            </p:grpSpPr>
            <p:sp>
              <p:nvSpPr>
                <p:cNvPr id="506" name="Oval 505">
                  <a:extLst>
                    <a:ext uri="{FF2B5EF4-FFF2-40B4-BE49-F238E27FC236}">
                      <a16:creationId xmlns:a16="http://schemas.microsoft.com/office/drawing/2014/main" id="{8467FBE6-0B75-4C4C-A232-F9ECFF81D9BA}"/>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07" name="Picture 506">
                  <a:extLst>
                    <a:ext uri="{FF2B5EF4-FFF2-40B4-BE49-F238E27FC236}">
                      <a16:creationId xmlns:a16="http://schemas.microsoft.com/office/drawing/2014/main" id="{9FA4A094-A929-4F9E-A926-E76017C08D27}"/>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624592" y="125469"/>
                  <a:ext cx="1143000" cy="1143002"/>
                </a:xfrm>
                <a:prstGeom prst="ellipse">
                  <a:avLst/>
                </a:prstGeom>
                <a:solidFill>
                  <a:schemeClr val="bg1">
                    <a:lumMod val="85000"/>
                  </a:schemeClr>
                </a:solidFill>
                <a:ln>
                  <a:noFill/>
                </a:ln>
              </p:spPr>
            </p:pic>
          </p:grpSp>
        </p:grpSp>
      </p:grpSp>
      <p:grpSp>
        <p:nvGrpSpPr>
          <p:cNvPr id="6" name="Group 5">
            <a:extLst>
              <a:ext uri="{FF2B5EF4-FFF2-40B4-BE49-F238E27FC236}">
                <a16:creationId xmlns:a16="http://schemas.microsoft.com/office/drawing/2014/main" id="{6A28A1CE-011D-440B-A815-E7BE7466FE53}"/>
              </a:ext>
            </a:extLst>
          </p:cNvPr>
          <p:cNvGrpSpPr/>
          <p:nvPr/>
        </p:nvGrpSpPr>
        <p:grpSpPr>
          <a:xfrm>
            <a:off x="9022116" y="1121183"/>
            <a:ext cx="1810291" cy="1474289"/>
            <a:chOff x="9203027" y="1143168"/>
            <a:chExt cx="1846591" cy="1503852"/>
          </a:xfrm>
        </p:grpSpPr>
        <p:grpSp>
          <p:nvGrpSpPr>
            <p:cNvPr id="293" name="Group 292">
              <a:extLst>
                <a:ext uri="{FF2B5EF4-FFF2-40B4-BE49-F238E27FC236}">
                  <a16:creationId xmlns:a16="http://schemas.microsoft.com/office/drawing/2014/main" id="{45C6F5CB-340A-4B63-9BB2-99619390AA99}"/>
                </a:ext>
              </a:extLst>
            </p:cNvPr>
            <p:cNvGrpSpPr/>
            <p:nvPr/>
          </p:nvGrpSpPr>
          <p:grpSpPr>
            <a:xfrm>
              <a:off x="9467927" y="1143168"/>
              <a:ext cx="1581691" cy="1503852"/>
              <a:chOff x="3630420" y="1435884"/>
              <a:chExt cx="2134262" cy="1474499"/>
            </a:xfrm>
          </p:grpSpPr>
          <p:cxnSp>
            <p:nvCxnSpPr>
              <p:cNvPr id="294" name="Straight Connector 293">
                <a:extLst>
                  <a:ext uri="{FF2B5EF4-FFF2-40B4-BE49-F238E27FC236}">
                    <a16:creationId xmlns:a16="http://schemas.microsoft.com/office/drawing/2014/main" id="{29DA85D5-D8EF-4C93-824F-BC38BC3B7328}"/>
                  </a:ext>
                </a:extLst>
              </p:cNvPr>
              <p:cNvCxnSpPr>
                <a:cxnSpLocks/>
              </p:cNvCxnSpPr>
              <p:nvPr/>
            </p:nvCxnSpPr>
            <p:spPr>
              <a:xfrm flipV="1">
                <a:off x="3789917" y="1744528"/>
                <a:ext cx="1947241" cy="0"/>
              </a:xfrm>
              <a:prstGeom prst="line">
                <a:avLst/>
              </a:prstGeom>
              <a:ln>
                <a:solidFill>
                  <a:srgbClr val="0A1B4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5" name="Arrow: Bent 294">
                <a:extLst>
                  <a:ext uri="{FF2B5EF4-FFF2-40B4-BE49-F238E27FC236}">
                    <a16:creationId xmlns:a16="http://schemas.microsoft.com/office/drawing/2014/main" id="{3CE2DCF9-8B3F-4BD8-B645-77FE1162016B}"/>
                  </a:ext>
                </a:extLst>
              </p:cNvPr>
              <p:cNvSpPr/>
              <p:nvPr/>
            </p:nvSpPr>
            <p:spPr bwMode="auto">
              <a:xfrm rot="16200000">
                <a:off x="4185931" y="1405097"/>
                <a:ext cx="949774" cy="2060796"/>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296" name="Rectangle 295">
                <a:extLst>
                  <a:ext uri="{FF2B5EF4-FFF2-40B4-BE49-F238E27FC236}">
                    <a16:creationId xmlns:a16="http://schemas.microsoft.com/office/drawing/2014/main" id="{A82AE8E7-CEE1-4721-9EDD-17C6A56407B5}"/>
                  </a:ext>
                </a:extLst>
              </p:cNvPr>
              <p:cNvSpPr>
                <a:spLocks/>
              </p:cNvSpPr>
              <p:nvPr/>
            </p:nvSpPr>
            <p:spPr bwMode="auto">
              <a:xfrm>
                <a:off x="4013132" y="1450427"/>
                <a:ext cx="1724025" cy="283008"/>
              </a:xfrm>
              <a:prstGeom prst="rect">
                <a:avLst/>
              </a:prstGeom>
              <a:noFill/>
              <a:ln w="6350">
                <a:no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0" bIns="45713" numCol="1" spcCol="0" rtlCol="0" fromWordArt="0" anchor="ctr" anchorCtr="0" forceAA="0" compatLnSpc="1">
                <a:prstTxWarp prst="textNoShape">
                  <a:avLst/>
                </a:prstTxWarp>
                <a:noAutofit/>
              </a:bodyPr>
              <a:lstStyle/>
              <a:p>
                <a:pPr algn="ctr" defTabSz="914225" fontAlgn="base">
                  <a:lnSpc>
                    <a:spcPct val="90000"/>
                  </a:lnSpc>
                  <a:spcBef>
                    <a:spcPct val="0"/>
                  </a:spcBef>
                  <a:defRPr/>
                </a:pPr>
                <a:r>
                  <a:rPr lang="en-US" sz="900">
                    <a:solidFill>
                      <a:prstClr val="black"/>
                    </a:solidFill>
                    <a:latin typeface="Segoe UI Semibold"/>
                  </a:rPr>
                  <a:t>PROCUREMENT PLANNING</a:t>
                </a:r>
              </a:p>
            </p:txBody>
          </p:sp>
          <p:sp>
            <p:nvSpPr>
              <p:cNvPr id="297" name="Arrow: Bent 296">
                <a:extLst>
                  <a:ext uri="{FF2B5EF4-FFF2-40B4-BE49-F238E27FC236}">
                    <a16:creationId xmlns:a16="http://schemas.microsoft.com/office/drawing/2014/main" id="{90DEAB65-C40D-476A-8B04-3F19EB953B55}"/>
                  </a:ext>
                </a:extLst>
              </p:cNvPr>
              <p:cNvSpPr/>
              <p:nvPr/>
            </p:nvSpPr>
            <p:spPr bwMode="auto">
              <a:xfrm rot="16200000" flipH="1" flipV="1">
                <a:off x="4197863" y="883499"/>
                <a:ext cx="999274" cy="2104044"/>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a:solidFill>
                    <a:prstClr val="black"/>
                  </a:solidFill>
                  <a:latin typeface="Segoe UI"/>
                  <a:ea typeface="Segoe UI" pitchFamily="34" charset="0"/>
                  <a:cs typeface="Segoe UI" pitchFamily="34" charset="0"/>
                </a:endParaRPr>
              </a:p>
            </p:txBody>
          </p:sp>
          <p:sp>
            <p:nvSpPr>
              <p:cNvPr id="298" name="Arrow: Bent 297">
                <a:extLst>
                  <a:ext uri="{FF2B5EF4-FFF2-40B4-BE49-F238E27FC236}">
                    <a16:creationId xmlns:a16="http://schemas.microsoft.com/office/drawing/2014/main" id="{BB7A4A91-3457-4F09-85C0-6986DA5DAC69}"/>
                  </a:ext>
                </a:extLst>
              </p:cNvPr>
              <p:cNvSpPr/>
              <p:nvPr/>
            </p:nvSpPr>
            <p:spPr bwMode="auto">
              <a:xfrm rot="5400000" flipH="1">
                <a:off x="4259029" y="1419890"/>
                <a:ext cx="999274" cy="1981712"/>
              </a:xfrm>
              <a:prstGeom prst="bentArrow">
                <a:avLst>
                  <a:gd name="adj1" fmla="val 25000"/>
                  <a:gd name="adj2" fmla="val 0"/>
                  <a:gd name="adj3" fmla="val 25000"/>
                  <a:gd name="adj4" fmla="val 6882"/>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prstClr val="black"/>
                  </a:solidFill>
                  <a:latin typeface="Segoe UI"/>
                  <a:ea typeface="Segoe UI" pitchFamily="34" charset="0"/>
                  <a:cs typeface="Segoe UI" pitchFamily="34" charset="0"/>
                </a:endParaRPr>
              </a:p>
            </p:txBody>
          </p:sp>
          <p:sp>
            <p:nvSpPr>
              <p:cNvPr id="299" name="Rectangle 298">
                <a:extLst>
                  <a:ext uri="{FF2B5EF4-FFF2-40B4-BE49-F238E27FC236}">
                    <a16:creationId xmlns:a16="http://schemas.microsoft.com/office/drawing/2014/main" id="{CFE6CA0F-7077-40E7-8E77-2A0F57086FB1}"/>
                  </a:ext>
                </a:extLst>
              </p:cNvPr>
              <p:cNvSpPr>
                <a:spLocks/>
              </p:cNvSpPr>
              <p:nvPr/>
            </p:nvSpPr>
            <p:spPr bwMode="auto">
              <a:xfrm>
                <a:off x="3664653" y="2063004"/>
                <a:ext cx="2100029" cy="831632"/>
              </a:xfrm>
              <a:prstGeom prst="rect">
                <a:avLst/>
              </a:prstGeom>
              <a:noFill/>
              <a:ln w="6350">
                <a:solidFill>
                  <a:schemeClr val="bg1"/>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92" fontAlgn="base">
                  <a:spcBef>
                    <a:spcPts val="100"/>
                  </a:spcBef>
                  <a:defRPr/>
                </a:pPr>
                <a:r>
                  <a:rPr lang="en-US" sz="700" b="1">
                    <a:solidFill>
                      <a:prstClr val="black"/>
                    </a:solidFill>
                    <a:latin typeface="Segoe UI"/>
                  </a:rPr>
                  <a:t>Manish</a:t>
                </a:r>
                <a:r>
                  <a:rPr lang="en-US" sz="700">
                    <a:solidFill>
                      <a:prstClr val="black"/>
                    </a:solidFill>
                    <a:latin typeface="Segoe UI"/>
                  </a:rPr>
                  <a:t> is responsible for the procurement and sourcing of any materials that may be needed to perform the maintenance tasks that are on the maintenance plan.  He will work with the suppliers to ensure the right parts are available on time.</a:t>
                </a:r>
                <a:endParaRPr lang="en-US" sz="700" b="1">
                  <a:solidFill>
                    <a:prstClr val="black"/>
                  </a:solidFill>
                  <a:latin typeface="Segoe UI"/>
                </a:endParaRPr>
              </a:p>
            </p:txBody>
          </p:sp>
        </p:grpSp>
        <p:grpSp>
          <p:nvGrpSpPr>
            <p:cNvPr id="508" name="Group 507">
              <a:extLst>
                <a:ext uri="{FF2B5EF4-FFF2-40B4-BE49-F238E27FC236}">
                  <a16:creationId xmlns:a16="http://schemas.microsoft.com/office/drawing/2014/main" id="{4A444BDE-5A3F-4C56-A5D9-7F4B2B005B2C}"/>
                </a:ext>
              </a:extLst>
            </p:cNvPr>
            <p:cNvGrpSpPr/>
            <p:nvPr/>
          </p:nvGrpSpPr>
          <p:grpSpPr>
            <a:xfrm>
              <a:off x="9203027" y="1147437"/>
              <a:ext cx="1788706" cy="572314"/>
              <a:chOff x="510293" y="11170"/>
              <a:chExt cx="4799974" cy="1535799"/>
            </a:xfrm>
          </p:grpSpPr>
          <p:sp>
            <p:nvSpPr>
              <p:cNvPr id="509" name="Rectangle 508">
                <a:extLst>
                  <a:ext uri="{FF2B5EF4-FFF2-40B4-BE49-F238E27FC236}">
                    <a16:creationId xmlns:a16="http://schemas.microsoft.com/office/drawing/2014/main" id="{C3EC817F-B309-4572-9193-7AD80192DE2E}"/>
                  </a:ext>
                </a:extLst>
              </p:cNvPr>
              <p:cNvSpPr/>
              <p:nvPr/>
            </p:nvSpPr>
            <p:spPr>
              <a:xfrm>
                <a:off x="2066246" y="1036464"/>
                <a:ext cx="3200513" cy="510505"/>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MANISH</a:t>
                </a:r>
              </a:p>
            </p:txBody>
          </p:sp>
          <p:sp>
            <p:nvSpPr>
              <p:cNvPr id="510" name="TextBox 509">
                <a:extLst>
                  <a:ext uri="{FF2B5EF4-FFF2-40B4-BE49-F238E27FC236}">
                    <a16:creationId xmlns:a16="http://schemas.microsoft.com/office/drawing/2014/main" id="{E79DF596-B073-42D6-AD72-E273749EE88F}"/>
                  </a:ext>
                </a:extLst>
              </p:cNvPr>
              <p:cNvSpPr txBox="1"/>
              <p:nvPr/>
            </p:nvSpPr>
            <p:spPr>
              <a:xfrm>
                <a:off x="2109754" y="792175"/>
                <a:ext cx="3200513" cy="510505"/>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Materials Manager</a:t>
                </a:r>
              </a:p>
            </p:txBody>
          </p:sp>
          <p:grpSp>
            <p:nvGrpSpPr>
              <p:cNvPr id="511" name="Group 510">
                <a:extLst>
                  <a:ext uri="{FF2B5EF4-FFF2-40B4-BE49-F238E27FC236}">
                    <a16:creationId xmlns:a16="http://schemas.microsoft.com/office/drawing/2014/main" id="{7020021B-3CC4-42B4-BE11-ED70CEF47730}"/>
                  </a:ext>
                </a:extLst>
              </p:cNvPr>
              <p:cNvGrpSpPr/>
              <p:nvPr userDrawn="1"/>
            </p:nvGrpSpPr>
            <p:grpSpPr>
              <a:xfrm>
                <a:off x="510293" y="11170"/>
                <a:ext cx="1371600" cy="1371600"/>
                <a:chOff x="510293" y="11170"/>
                <a:chExt cx="1371600" cy="1371600"/>
              </a:xfrm>
            </p:grpSpPr>
            <p:sp>
              <p:nvSpPr>
                <p:cNvPr id="512" name="Oval 511">
                  <a:extLst>
                    <a:ext uri="{FF2B5EF4-FFF2-40B4-BE49-F238E27FC236}">
                      <a16:creationId xmlns:a16="http://schemas.microsoft.com/office/drawing/2014/main" id="{C7628990-D7F1-486B-81A2-C1B0CF07D1FA}"/>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13" name="Picture 512">
                  <a:extLst>
                    <a:ext uri="{FF2B5EF4-FFF2-40B4-BE49-F238E27FC236}">
                      <a16:creationId xmlns:a16="http://schemas.microsoft.com/office/drawing/2014/main" id="{AACB4FA7-E792-49B5-B147-2A8A532590E2}"/>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p:blipFill>
              <p:spPr>
                <a:xfrm>
                  <a:off x="624592" y="125469"/>
                  <a:ext cx="1143000" cy="1143002"/>
                </a:xfrm>
                <a:prstGeom prst="ellipse">
                  <a:avLst/>
                </a:prstGeom>
                <a:solidFill>
                  <a:schemeClr val="bg1">
                    <a:lumMod val="85000"/>
                  </a:schemeClr>
                </a:solidFill>
                <a:ln>
                  <a:noFill/>
                </a:ln>
              </p:spPr>
            </p:pic>
          </p:grpSp>
        </p:grpSp>
      </p:grpSp>
      <p:grpSp>
        <p:nvGrpSpPr>
          <p:cNvPr id="514" name="Group 513">
            <a:extLst>
              <a:ext uri="{FF2B5EF4-FFF2-40B4-BE49-F238E27FC236}">
                <a16:creationId xmlns:a16="http://schemas.microsoft.com/office/drawing/2014/main" id="{98BD4970-56B2-411E-AB45-7A08C7C4E9F0}"/>
              </a:ext>
            </a:extLst>
          </p:cNvPr>
          <p:cNvGrpSpPr/>
          <p:nvPr/>
        </p:nvGrpSpPr>
        <p:grpSpPr>
          <a:xfrm>
            <a:off x="760630" y="4890188"/>
            <a:ext cx="1753544" cy="561064"/>
            <a:chOff x="510293" y="11170"/>
            <a:chExt cx="4799974" cy="1535799"/>
          </a:xfrm>
        </p:grpSpPr>
        <p:sp>
          <p:nvSpPr>
            <p:cNvPr id="515" name="Rectangle 514">
              <a:extLst>
                <a:ext uri="{FF2B5EF4-FFF2-40B4-BE49-F238E27FC236}">
                  <a16:creationId xmlns:a16="http://schemas.microsoft.com/office/drawing/2014/main" id="{F5EE8880-C087-472F-A759-0551FEBE8905}"/>
                </a:ext>
              </a:extLst>
            </p:cNvPr>
            <p:cNvSpPr/>
            <p:nvPr/>
          </p:nvSpPr>
          <p:spPr>
            <a:xfrm>
              <a:off x="2066246" y="1036464"/>
              <a:ext cx="3200513" cy="510505"/>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CHRIS</a:t>
              </a:r>
            </a:p>
          </p:txBody>
        </p:sp>
        <p:sp>
          <p:nvSpPr>
            <p:cNvPr id="516" name="TextBox 515">
              <a:extLst>
                <a:ext uri="{FF2B5EF4-FFF2-40B4-BE49-F238E27FC236}">
                  <a16:creationId xmlns:a16="http://schemas.microsoft.com/office/drawing/2014/main" id="{5A2B5BBC-F37D-4E2A-81E3-CA37AB6F6709}"/>
                </a:ext>
              </a:extLst>
            </p:cNvPr>
            <p:cNvSpPr txBox="1"/>
            <p:nvPr/>
          </p:nvSpPr>
          <p:spPr>
            <a:xfrm>
              <a:off x="2109754" y="792175"/>
              <a:ext cx="3200513" cy="510505"/>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Billing Manager</a:t>
              </a:r>
            </a:p>
          </p:txBody>
        </p:sp>
        <p:grpSp>
          <p:nvGrpSpPr>
            <p:cNvPr id="517" name="Group 516">
              <a:extLst>
                <a:ext uri="{FF2B5EF4-FFF2-40B4-BE49-F238E27FC236}">
                  <a16:creationId xmlns:a16="http://schemas.microsoft.com/office/drawing/2014/main" id="{EEE4D138-7EFC-4F78-B4AF-7ED01C033308}"/>
                </a:ext>
              </a:extLst>
            </p:cNvPr>
            <p:cNvGrpSpPr/>
            <p:nvPr userDrawn="1"/>
          </p:nvGrpSpPr>
          <p:grpSpPr>
            <a:xfrm>
              <a:off x="510293" y="11170"/>
              <a:ext cx="1371600" cy="1371600"/>
              <a:chOff x="510293" y="11170"/>
              <a:chExt cx="1371600" cy="1371600"/>
            </a:xfrm>
          </p:grpSpPr>
          <p:sp>
            <p:nvSpPr>
              <p:cNvPr id="518" name="Oval 517">
                <a:extLst>
                  <a:ext uri="{FF2B5EF4-FFF2-40B4-BE49-F238E27FC236}">
                    <a16:creationId xmlns:a16="http://schemas.microsoft.com/office/drawing/2014/main" id="{5F01D2F8-58D8-4D0D-9E20-BDC8FD23A325}"/>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19" name="Picture 518">
                <a:extLst>
                  <a:ext uri="{FF2B5EF4-FFF2-40B4-BE49-F238E27FC236}">
                    <a16:creationId xmlns:a16="http://schemas.microsoft.com/office/drawing/2014/main" id="{9459E314-49B5-47C4-9F8D-28984A41DD1E}"/>
                  </a:ext>
                </a:extLst>
              </p:cNvPr>
              <p:cNvPicPr>
                <a:picLocks noChangeAspect="1"/>
              </p:cNvPicPr>
              <p:nvPr userDrawn="1"/>
            </p:nvPicPr>
            <p:blipFill>
              <a:blip r:embed="rId8" cstate="print">
                <a:extLst>
                  <a:ext uri="{28A0092B-C50C-407E-A947-70E740481C1C}">
                    <a14:useLocalDpi xmlns:a14="http://schemas.microsoft.com/office/drawing/2010/main" val="0"/>
                  </a:ext>
                </a:extLst>
              </a:blip>
              <a:srcRect/>
              <a:stretch/>
            </p:blipFill>
            <p:spPr>
              <a:xfrm>
                <a:off x="624592" y="125469"/>
                <a:ext cx="1143000" cy="1143002"/>
              </a:xfrm>
              <a:prstGeom prst="ellipse">
                <a:avLst/>
              </a:prstGeom>
              <a:solidFill>
                <a:schemeClr val="bg1">
                  <a:lumMod val="85000"/>
                </a:schemeClr>
              </a:solidFill>
              <a:ln>
                <a:noFill/>
              </a:ln>
            </p:spPr>
          </p:pic>
        </p:grpSp>
      </p:grpSp>
      <p:grpSp>
        <p:nvGrpSpPr>
          <p:cNvPr id="520" name="Group 519">
            <a:extLst>
              <a:ext uri="{FF2B5EF4-FFF2-40B4-BE49-F238E27FC236}">
                <a16:creationId xmlns:a16="http://schemas.microsoft.com/office/drawing/2014/main" id="{AB1B5818-407F-4141-BB03-46CBC87A1600}"/>
              </a:ext>
            </a:extLst>
          </p:cNvPr>
          <p:cNvGrpSpPr/>
          <p:nvPr/>
        </p:nvGrpSpPr>
        <p:grpSpPr>
          <a:xfrm>
            <a:off x="2869773" y="4890188"/>
            <a:ext cx="1753544" cy="561064"/>
            <a:chOff x="510293" y="11170"/>
            <a:chExt cx="4799974" cy="1535799"/>
          </a:xfrm>
        </p:grpSpPr>
        <p:sp>
          <p:nvSpPr>
            <p:cNvPr id="521" name="Rectangle 520">
              <a:extLst>
                <a:ext uri="{FF2B5EF4-FFF2-40B4-BE49-F238E27FC236}">
                  <a16:creationId xmlns:a16="http://schemas.microsoft.com/office/drawing/2014/main" id="{3BABE3B3-E3A1-431B-BDBA-AFA6BBB71C9E}"/>
                </a:ext>
              </a:extLst>
            </p:cNvPr>
            <p:cNvSpPr/>
            <p:nvPr/>
          </p:nvSpPr>
          <p:spPr>
            <a:xfrm>
              <a:off x="2066246" y="1036464"/>
              <a:ext cx="3200513" cy="510505"/>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ALICIA</a:t>
              </a:r>
            </a:p>
          </p:txBody>
        </p:sp>
        <p:sp>
          <p:nvSpPr>
            <p:cNvPr id="522" name="TextBox 521">
              <a:extLst>
                <a:ext uri="{FF2B5EF4-FFF2-40B4-BE49-F238E27FC236}">
                  <a16:creationId xmlns:a16="http://schemas.microsoft.com/office/drawing/2014/main" id="{B2660C9A-92FC-41BC-ACA1-B09B9AA37F6A}"/>
                </a:ext>
              </a:extLst>
            </p:cNvPr>
            <p:cNvSpPr txBox="1"/>
            <p:nvPr/>
          </p:nvSpPr>
          <p:spPr>
            <a:xfrm>
              <a:off x="2109754" y="792175"/>
              <a:ext cx="3200513" cy="510505"/>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Maintenance Planner</a:t>
              </a:r>
            </a:p>
          </p:txBody>
        </p:sp>
        <p:grpSp>
          <p:nvGrpSpPr>
            <p:cNvPr id="523" name="Group 522">
              <a:extLst>
                <a:ext uri="{FF2B5EF4-FFF2-40B4-BE49-F238E27FC236}">
                  <a16:creationId xmlns:a16="http://schemas.microsoft.com/office/drawing/2014/main" id="{1E8FCC1D-4603-4F08-BC5B-C70978E05F19}"/>
                </a:ext>
              </a:extLst>
            </p:cNvPr>
            <p:cNvGrpSpPr/>
            <p:nvPr userDrawn="1"/>
          </p:nvGrpSpPr>
          <p:grpSpPr>
            <a:xfrm>
              <a:off x="510293" y="11170"/>
              <a:ext cx="1371600" cy="1371600"/>
              <a:chOff x="510293" y="11170"/>
              <a:chExt cx="1371600" cy="1371600"/>
            </a:xfrm>
          </p:grpSpPr>
          <p:sp>
            <p:nvSpPr>
              <p:cNvPr id="524" name="Oval 523">
                <a:extLst>
                  <a:ext uri="{FF2B5EF4-FFF2-40B4-BE49-F238E27FC236}">
                    <a16:creationId xmlns:a16="http://schemas.microsoft.com/office/drawing/2014/main" id="{D0E6E94C-ED26-482C-82FB-844466C6FBF9}"/>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25" name="Picture 524">
                <a:extLst>
                  <a:ext uri="{FF2B5EF4-FFF2-40B4-BE49-F238E27FC236}">
                    <a16:creationId xmlns:a16="http://schemas.microsoft.com/office/drawing/2014/main" id="{D58BECCC-00F2-41CB-8864-BD61131DB305}"/>
                  </a:ext>
                </a:extLst>
              </p:cNvPr>
              <p:cNvPicPr>
                <a:picLocks noChangeAspect="1"/>
              </p:cNvPicPr>
              <p:nvPr userDrawn="1"/>
            </p:nvPicPr>
            <p:blipFill>
              <a:blip r:embed="rId9" cstate="print">
                <a:extLst>
                  <a:ext uri="{28A0092B-C50C-407E-A947-70E740481C1C}">
                    <a14:useLocalDpi xmlns:a14="http://schemas.microsoft.com/office/drawing/2010/main" val="0"/>
                  </a:ext>
                </a:extLst>
              </a:blip>
              <a:srcRect/>
              <a:stretch/>
            </p:blipFill>
            <p:spPr>
              <a:xfrm>
                <a:off x="624592" y="125469"/>
                <a:ext cx="1143000" cy="1143002"/>
              </a:xfrm>
              <a:prstGeom prst="ellipse">
                <a:avLst/>
              </a:prstGeom>
              <a:solidFill>
                <a:schemeClr val="bg1">
                  <a:lumMod val="85000"/>
                </a:schemeClr>
              </a:solidFill>
              <a:ln>
                <a:noFill/>
              </a:ln>
            </p:spPr>
          </p:pic>
        </p:grpSp>
      </p:grpSp>
      <p:grpSp>
        <p:nvGrpSpPr>
          <p:cNvPr id="526" name="Group 525">
            <a:extLst>
              <a:ext uri="{FF2B5EF4-FFF2-40B4-BE49-F238E27FC236}">
                <a16:creationId xmlns:a16="http://schemas.microsoft.com/office/drawing/2014/main" id="{7DA973BD-36A7-4A5A-B353-0770049C466B}"/>
              </a:ext>
            </a:extLst>
          </p:cNvPr>
          <p:cNvGrpSpPr/>
          <p:nvPr/>
        </p:nvGrpSpPr>
        <p:grpSpPr>
          <a:xfrm>
            <a:off x="4908497" y="4898012"/>
            <a:ext cx="1753544" cy="561064"/>
            <a:chOff x="510293" y="11170"/>
            <a:chExt cx="4799974" cy="1535799"/>
          </a:xfrm>
        </p:grpSpPr>
        <p:sp>
          <p:nvSpPr>
            <p:cNvPr id="527" name="Rectangle 526">
              <a:extLst>
                <a:ext uri="{FF2B5EF4-FFF2-40B4-BE49-F238E27FC236}">
                  <a16:creationId xmlns:a16="http://schemas.microsoft.com/office/drawing/2014/main" id="{A7AFFF95-F746-4803-A839-046CF27B98C9}"/>
                </a:ext>
              </a:extLst>
            </p:cNvPr>
            <p:cNvSpPr/>
            <p:nvPr/>
          </p:nvSpPr>
          <p:spPr>
            <a:xfrm>
              <a:off x="2066246" y="1036464"/>
              <a:ext cx="3200513" cy="510505"/>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CLAIRE</a:t>
              </a:r>
            </a:p>
          </p:txBody>
        </p:sp>
        <p:sp>
          <p:nvSpPr>
            <p:cNvPr id="528" name="TextBox 527">
              <a:extLst>
                <a:ext uri="{FF2B5EF4-FFF2-40B4-BE49-F238E27FC236}">
                  <a16:creationId xmlns:a16="http://schemas.microsoft.com/office/drawing/2014/main" id="{7A49F84C-3F0A-4503-AD7B-6ADF688764ED}"/>
                </a:ext>
              </a:extLst>
            </p:cNvPr>
            <p:cNvSpPr txBox="1"/>
            <p:nvPr/>
          </p:nvSpPr>
          <p:spPr>
            <a:xfrm>
              <a:off x="2109754" y="792175"/>
              <a:ext cx="3200513" cy="510505"/>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Accountant</a:t>
              </a:r>
            </a:p>
          </p:txBody>
        </p:sp>
        <p:grpSp>
          <p:nvGrpSpPr>
            <p:cNvPr id="529" name="Group 528">
              <a:extLst>
                <a:ext uri="{FF2B5EF4-FFF2-40B4-BE49-F238E27FC236}">
                  <a16:creationId xmlns:a16="http://schemas.microsoft.com/office/drawing/2014/main" id="{9F3FE267-8323-4241-8657-1FFAD912D502}"/>
                </a:ext>
              </a:extLst>
            </p:cNvPr>
            <p:cNvGrpSpPr/>
            <p:nvPr userDrawn="1"/>
          </p:nvGrpSpPr>
          <p:grpSpPr>
            <a:xfrm>
              <a:off x="510293" y="11170"/>
              <a:ext cx="1371600" cy="1371600"/>
              <a:chOff x="510293" y="11170"/>
              <a:chExt cx="1371600" cy="1371600"/>
            </a:xfrm>
          </p:grpSpPr>
          <p:sp>
            <p:nvSpPr>
              <p:cNvPr id="530" name="Oval 529">
                <a:extLst>
                  <a:ext uri="{FF2B5EF4-FFF2-40B4-BE49-F238E27FC236}">
                    <a16:creationId xmlns:a16="http://schemas.microsoft.com/office/drawing/2014/main" id="{52F19EBD-D31C-4558-AC4B-F6CBD50D123C}"/>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31" name="Picture 530">
                <a:extLst>
                  <a:ext uri="{FF2B5EF4-FFF2-40B4-BE49-F238E27FC236}">
                    <a16:creationId xmlns:a16="http://schemas.microsoft.com/office/drawing/2014/main" id="{DC53CD7C-3A07-4F99-A146-21A619CDF083}"/>
                  </a:ext>
                </a:extLst>
              </p:cNvPr>
              <p:cNvPicPr>
                <a:picLocks noChangeAspect="1"/>
              </p:cNvPicPr>
              <p:nvPr userDrawn="1"/>
            </p:nvPicPr>
            <p:blipFill>
              <a:blip r:embed="rId10" cstate="print">
                <a:extLst>
                  <a:ext uri="{28A0092B-C50C-407E-A947-70E740481C1C}">
                    <a14:useLocalDpi xmlns:a14="http://schemas.microsoft.com/office/drawing/2010/main" val="0"/>
                  </a:ext>
                </a:extLst>
              </a:blip>
              <a:srcRect/>
              <a:stretch/>
            </p:blipFill>
            <p:spPr>
              <a:xfrm>
                <a:off x="624592" y="125469"/>
                <a:ext cx="1143000" cy="1143002"/>
              </a:xfrm>
              <a:prstGeom prst="ellipse">
                <a:avLst/>
              </a:prstGeom>
              <a:solidFill>
                <a:schemeClr val="bg1">
                  <a:lumMod val="85000"/>
                </a:schemeClr>
              </a:solidFill>
              <a:ln>
                <a:noFill/>
              </a:ln>
            </p:spPr>
          </p:pic>
        </p:grpSp>
      </p:grpSp>
      <p:grpSp>
        <p:nvGrpSpPr>
          <p:cNvPr id="532" name="Group 531">
            <a:extLst>
              <a:ext uri="{FF2B5EF4-FFF2-40B4-BE49-F238E27FC236}">
                <a16:creationId xmlns:a16="http://schemas.microsoft.com/office/drawing/2014/main" id="{BD92B20E-26BB-4899-AA1F-90573DFD8D52}"/>
              </a:ext>
            </a:extLst>
          </p:cNvPr>
          <p:cNvGrpSpPr/>
          <p:nvPr/>
        </p:nvGrpSpPr>
        <p:grpSpPr>
          <a:xfrm>
            <a:off x="6979840" y="4904519"/>
            <a:ext cx="1753544" cy="561064"/>
            <a:chOff x="510293" y="11170"/>
            <a:chExt cx="4799974" cy="1535799"/>
          </a:xfrm>
        </p:grpSpPr>
        <p:sp>
          <p:nvSpPr>
            <p:cNvPr id="533" name="Rectangle 532">
              <a:extLst>
                <a:ext uri="{FF2B5EF4-FFF2-40B4-BE49-F238E27FC236}">
                  <a16:creationId xmlns:a16="http://schemas.microsoft.com/office/drawing/2014/main" id="{A20C910D-9FA4-4514-A97F-3E08B96B0835}"/>
                </a:ext>
              </a:extLst>
            </p:cNvPr>
            <p:cNvSpPr/>
            <p:nvPr/>
          </p:nvSpPr>
          <p:spPr>
            <a:xfrm>
              <a:off x="2066246" y="1036464"/>
              <a:ext cx="3200513" cy="510505"/>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APRIL</a:t>
              </a:r>
            </a:p>
          </p:txBody>
        </p:sp>
        <p:sp>
          <p:nvSpPr>
            <p:cNvPr id="534" name="TextBox 533">
              <a:extLst>
                <a:ext uri="{FF2B5EF4-FFF2-40B4-BE49-F238E27FC236}">
                  <a16:creationId xmlns:a16="http://schemas.microsoft.com/office/drawing/2014/main" id="{86292192-8E01-4ABB-8169-E631BBCA753C}"/>
                </a:ext>
              </a:extLst>
            </p:cNvPr>
            <p:cNvSpPr txBox="1"/>
            <p:nvPr/>
          </p:nvSpPr>
          <p:spPr>
            <a:xfrm>
              <a:off x="2109754" y="792175"/>
              <a:ext cx="3200513" cy="510505"/>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Fixed Asset Manager</a:t>
              </a:r>
            </a:p>
          </p:txBody>
        </p:sp>
        <p:grpSp>
          <p:nvGrpSpPr>
            <p:cNvPr id="535" name="Group 534">
              <a:extLst>
                <a:ext uri="{FF2B5EF4-FFF2-40B4-BE49-F238E27FC236}">
                  <a16:creationId xmlns:a16="http://schemas.microsoft.com/office/drawing/2014/main" id="{663A22C4-8A41-4EB9-AC5D-8F65D7AD3372}"/>
                </a:ext>
              </a:extLst>
            </p:cNvPr>
            <p:cNvGrpSpPr/>
            <p:nvPr userDrawn="1"/>
          </p:nvGrpSpPr>
          <p:grpSpPr>
            <a:xfrm>
              <a:off x="510293" y="11170"/>
              <a:ext cx="1371600" cy="1371600"/>
              <a:chOff x="510293" y="11170"/>
              <a:chExt cx="1371600" cy="1371600"/>
            </a:xfrm>
          </p:grpSpPr>
          <p:sp>
            <p:nvSpPr>
              <p:cNvPr id="536" name="Oval 535">
                <a:extLst>
                  <a:ext uri="{FF2B5EF4-FFF2-40B4-BE49-F238E27FC236}">
                    <a16:creationId xmlns:a16="http://schemas.microsoft.com/office/drawing/2014/main" id="{050AEAEB-3EF1-4D8F-A760-FDB1BA84C1F2}"/>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37" name="Picture 536">
                <a:extLst>
                  <a:ext uri="{FF2B5EF4-FFF2-40B4-BE49-F238E27FC236}">
                    <a16:creationId xmlns:a16="http://schemas.microsoft.com/office/drawing/2014/main" id="{1AFAC610-EEBE-49DF-87F1-78DE72452650}"/>
                  </a:ext>
                </a:extLst>
              </p:cNvPr>
              <p:cNvPicPr>
                <a:picLocks noChangeAspect="1"/>
              </p:cNvPicPr>
              <p:nvPr userDrawn="1"/>
            </p:nvPicPr>
            <p:blipFill>
              <a:blip r:embed="rId11" cstate="print">
                <a:extLst>
                  <a:ext uri="{28A0092B-C50C-407E-A947-70E740481C1C}">
                    <a14:useLocalDpi xmlns:a14="http://schemas.microsoft.com/office/drawing/2010/main" val="0"/>
                  </a:ext>
                </a:extLst>
              </a:blip>
              <a:srcRect/>
              <a:stretch/>
            </p:blipFill>
            <p:spPr>
              <a:xfrm>
                <a:off x="624592" y="125469"/>
                <a:ext cx="1143000" cy="1143002"/>
              </a:xfrm>
              <a:prstGeom prst="ellipse">
                <a:avLst/>
              </a:prstGeom>
              <a:solidFill>
                <a:schemeClr val="bg1">
                  <a:lumMod val="85000"/>
                </a:schemeClr>
              </a:solidFill>
              <a:ln>
                <a:noFill/>
              </a:ln>
            </p:spPr>
          </p:pic>
        </p:grpSp>
      </p:grpSp>
      <p:grpSp>
        <p:nvGrpSpPr>
          <p:cNvPr id="538" name="Group 537">
            <a:extLst>
              <a:ext uri="{FF2B5EF4-FFF2-40B4-BE49-F238E27FC236}">
                <a16:creationId xmlns:a16="http://schemas.microsoft.com/office/drawing/2014/main" id="{AFF4612F-2B44-4E5C-BE04-6DB025D6FADB}"/>
              </a:ext>
            </a:extLst>
          </p:cNvPr>
          <p:cNvGrpSpPr/>
          <p:nvPr/>
        </p:nvGrpSpPr>
        <p:grpSpPr>
          <a:xfrm>
            <a:off x="9187378" y="2931639"/>
            <a:ext cx="1687343" cy="572812"/>
            <a:chOff x="1430434" y="11170"/>
            <a:chExt cx="4618764" cy="1567959"/>
          </a:xfrm>
        </p:grpSpPr>
        <p:sp>
          <p:nvSpPr>
            <p:cNvPr id="539" name="Rectangle 538">
              <a:extLst>
                <a:ext uri="{FF2B5EF4-FFF2-40B4-BE49-F238E27FC236}">
                  <a16:creationId xmlns:a16="http://schemas.microsoft.com/office/drawing/2014/main" id="{EDFDDB2B-7683-4E60-A176-237B1CB55E18}"/>
                </a:ext>
              </a:extLst>
            </p:cNvPr>
            <p:cNvSpPr/>
            <p:nvPr/>
          </p:nvSpPr>
          <p:spPr>
            <a:xfrm>
              <a:off x="1453640" y="1068623"/>
              <a:ext cx="3200513" cy="510506"/>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JOHN</a:t>
              </a:r>
            </a:p>
          </p:txBody>
        </p:sp>
        <p:sp>
          <p:nvSpPr>
            <p:cNvPr id="540" name="TextBox 539">
              <a:extLst>
                <a:ext uri="{FF2B5EF4-FFF2-40B4-BE49-F238E27FC236}">
                  <a16:creationId xmlns:a16="http://schemas.microsoft.com/office/drawing/2014/main" id="{8BC8E800-BC44-4BDA-868A-283F5AFE89FF}"/>
                </a:ext>
              </a:extLst>
            </p:cNvPr>
            <p:cNvSpPr txBox="1"/>
            <p:nvPr/>
          </p:nvSpPr>
          <p:spPr>
            <a:xfrm>
              <a:off x="1430434" y="793577"/>
              <a:ext cx="3200513" cy="510506"/>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Warehouse Manager</a:t>
              </a:r>
            </a:p>
          </p:txBody>
        </p:sp>
        <p:grpSp>
          <p:nvGrpSpPr>
            <p:cNvPr id="541" name="Group 540">
              <a:extLst>
                <a:ext uri="{FF2B5EF4-FFF2-40B4-BE49-F238E27FC236}">
                  <a16:creationId xmlns:a16="http://schemas.microsoft.com/office/drawing/2014/main" id="{DD026EBF-05ED-406E-BA6E-CD9516A16F8D}"/>
                </a:ext>
              </a:extLst>
            </p:cNvPr>
            <p:cNvGrpSpPr/>
            <p:nvPr userDrawn="1"/>
          </p:nvGrpSpPr>
          <p:grpSpPr>
            <a:xfrm>
              <a:off x="4677598" y="11170"/>
              <a:ext cx="1371600" cy="1371600"/>
              <a:chOff x="4677598" y="11170"/>
              <a:chExt cx="1371600" cy="1371600"/>
            </a:xfrm>
          </p:grpSpPr>
          <p:sp>
            <p:nvSpPr>
              <p:cNvPr id="542" name="Oval 541">
                <a:extLst>
                  <a:ext uri="{FF2B5EF4-FFF2-40B4-BE49-F238E27FC236}">
                    <a16:creationId xmlns:a16="http://schemas.microsoft.com/office/drawing/2014/main" id="{912C3856-9E1E-4485-BAE5-61E16C945B55}"/>
                  </a:ext>
                </a:extLst>
              </p:cNvPr>
              <p:cNvSpPr/>
              <p:nvPr/>
            </p:nvSpPr>
            <p:spPr>
              <a:xfrm>
                <a:off x="4677598"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43" name="Picture 542">
                <a:extLst>
                  <a:ext uri="{FF2B5EF4-FFF2-40B4-BE49-F238E27FC236}">
                    <a16:creationId xmlns:a16="http://schemas.microsoft.com/office/drawing/2014/main" id="{607AF66E-41D1-4ECF-AE8E-A686D62807E2}"/>
                  </a:ext>
                </a:extLst>
              </p:cNvPr>
              <p:cNvPicPr>
                <a:picLocks noChangeAspect="1"/>
              </p:cNvPicPr>
              <p:nvPr userDrawn="1"/>
            </p:nvPicPr>
            <p:blipFill>
              <a:blip r:embed="rId12" cstate="print">
                <a:extLst>
                  <a:ext uri="{28A0092B-C50C-407E-A947-70E740481C1C}">
                    <a14:useLocalDpi xmlns:a14="http://schemas.microsoft.com/office/drawing/2010/main" val="0"/>
                  </a:ext>
                </a:extLst>
              </a:blip>
              <a:srcRect/>
              <a:stretch/>
            </p:blipFill>
            <p:spPr>
              <a:xfrm>
                <a:off x="4791897" y="125469"/>
                <a:ext cx="1143000" cy="1143002"/>
              </a:xfrm>
              <a:prstGeom prst="ellipse">
                <a:avLst/>
              </a:prstGeom>
              <a:solidFill>
                <a:schemeClr val="bg1">
                  <a:lumMod val="85000"/>
                </a:schemeClr>
              </a:solidFill>
              <a:ln>
                <a:noFill/>
              </a:ln>
            </p:spPr>
          </p:pic>
        </p:grpSp>
      </p:grpSp>
      <p:grpSp>
        <p:nvGrpSpPr>
          <p:cNvPr id="544" name="Group 543">
            <a:extLst>
              <a:ext uri="{FF2B5EF4-FFF2-40B4-BE49-F238E27FC236}">
                <a16:creationId xmlns:a16="http://schemas.microsoft.com/office/drawing/2014/main" id="{6CDC37A4-DDD8-4F51-B15E-DFFDAC5A99F0}"/>
              </a:ext>
            </a:extLst>
          </p:cNvPr>
          <p:cNvGrpSpPr/>
          <p:nvPr/>
        </p:nvGrpSpPr>
        <p:grpSpPr>
          <a:xfrm>
            <a:off x="7125758" y="2940117"/>
            <a:ext cx="1687343" cy="572812"/>
            <a:chOff x="1430434" y="11170"/>
            <a:chExt cx="4618764" cy="1567959"/>
          </a:xfrm>
        </p:grpSpPr>
        <p:sp>
          <p:nvSpPr>
            <p:cNvPr id="545" name="Rectangle 544">
              <a:extLst>
                <a:ext uri="{FF2B5EF4-FFF2-40B4-BE49-F238E27FC236}">
                  <a16:creationId xmlns:a16="http://schemas.microsoft.com/office/drawing/2014/main" id="{21078F8E-1631-43ED-B899-D47B55061346}"/>
                </a:ext>
              </a:extLst>
            </p:cNvPr>
            <p:cNvSpPr/>
            <p:nvPr/>
          </p:nvSpPr>
          <p:spPr>
            <a:xfrm>
              <a:off x="1453640" y="1068623"/>
              <a:ext cx="3200513" cy="510506"/>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MIA</a:t>
              </a:r>
            </a:p>
          </p:txBody>
        </p:sp>
        <p:sp>
          <p:nvSpPr>
            <p:cNvPr id="546" name="TextBox 545">
              <a:extLst>
                <a:ext uri="{FF2B5EF4-FFF2-40B4-BE49-F238E27FC236}">
                  <a16:creationId xmlns:a16="http://schemas.microsoft.com/office/drawing/2014/main" id="{7B4461EA-15B7-4A21-B882-300129AFD67D}"/>
                </a:ext>
              </a:extLst>
            </p:cNvPr>
            <p:cNvSpPr txBox="1"/>
            <p:nvPr/>
          </p:nvSpPr>
          <p:spPr>
            <a:xfrm>
              <a:off x="1430434" y="793577"/>
              <a:ext cx="3200513" cy="510506"/>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Human Resource Manager</a:t>
              </a:r>
            </a:p>
          </p:txBody>
        </p:sp>
        <p:grpSp>
          <p:nvGrpSpPr>
            <p:cNvPr id="547" name="Group 546">
              <a:extLst>
                <a:ext uri="{FF2B5EF4-FFF2-40B4-BE49-F238E27FC236}">
                  <a16:creationId xmlns:a16="http://schemas.microsoft.com/office/drawing/2014/main" id="{648A8668-74A1-498B-A2A5-BF85E55B18BD}"/>
                </a:ext>
              </a:extLst>
            </p:cNvPr>
            <p:cNvGrpSpPr/>
            <p:nvPr userDrawn="1"/>
          </p:nvGrpSpPr>
          <p:grpSpPr>
            <a:xfrm>
              <a:off x="4677598" y="11170"/>
              <a:ext cx="1371600" cy="1371600"/>
              <a:chOff x="4677598" y="11170"/>
              <a:chExt cx="1371600" cy="1371600"/>
            </a:xfrm>
          </p:grpSpPr>
          <p:sp>
            <p:nvSpPr>
              <p:cNvPr id="548" name="Oval 547">
                <a:extLst>
                  <a:ext uri="{FF2B5EF4-FFF2-40B4-BE49-F238E27FC236}">
                    <a16:creationId xmlns:a16="http://schemas.microsoft.com/office/drawing/2014/main" id="{36529ADB-0CAD-456C-AF39-3629ACEBA6CD}"/>
                  </a:ext>
                </a:extLst>
              </p:cNvPr>
              <p:cNvSpPr/>
              <p:nvPr/>
            </p:nvSpPr>
            <p:spPr>
              <a:xfrm>
                <a:off x="4677598"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49" name="Picture 548">
                <a:extLst>
                  <a:ext uri="{FF2B5EF4-FFF2-40B4-BE49-F238E27FC236}">
                    <a16:creationId xmlns:a16="http://schemas.microsoft.com/office/drawing/2014/main" id="{136C9DB9-87AA-4CE7-A854-5DE890E64147}"/>
                  </a:ext>
                </a:extLst>
              </p:cNvPr>
              <p:cNvPicPr>
                <a:picLocks noChangeAspect="1"/>
              </p:cNvPicPr>
              <p:nvPr userDrawn="1"/>
            </p:nvPicPr>
            <p:blipFill>
              <a:blip r:embed="rId13" cstate="print">
                <a:extLst>
                  <a:ext uri="{28A0092B-C50C-407E-A947-70E740481C1C}">
                    <a14:useLocalDpi xmlns:a14="http://schemas.microsoft.com/office/drawing/2010/main" val="0"/>
                  </a:ext>
                </a:extLst>
              </a:blip>
              <a:srcRect/>
              <a:stretch/>
            </p:blipFill>
            <p:spPr>
              <a:xfrm>
                <a:off x="4791897" y="125469"/>
                <a:ext cx="1143000" cy="1143002"/>
              </a:xfrm>
              <a:prstGeom prst="ellipse">
                <a:avLst/>
              </a:prstGeom>
              <a:solidFill>
                <a:schemeClr val="bg1">
                  <a:lumMod val="85000"/>
                </a:schemeClr>
              </a:solidFill>
              <a:ln>
                <a:noFill/>
              </a:ln>
            </p:spPr>
          </p:pic>
        </p:grpSp>
      </p:grpSp>
      <p:grpSp>
        <p:nvGrpSpPr>
          <p:cNvPr id="550" name="Group 549">
            <a:extLst>
              <a:ext uri="{FF2B5EF4-FFF2-40B4-BE49-F238E27FC236}">
                <a16:creationId xmlns:a16="http://schemas.microsoft.com/office/drawing/2014/main" id="{CEE1015D-73CB-4098-905F-DC9554E3114A}"/>
              </a:ext>
            </a:extLst>
          </p:cNvPr>
          <p:cNvGrpSpPr/>
          <p:nvPr/>
        </p:nvGrpSpPr>
        <p:grpSpPr>
          <a:xfrm>
            <a:off x="5016107" y="2925465"/>
            <a:ext cx="1687343" cy="572812"/>
            <a:chOff x="1430434" y="11170"/>
            <a:chExt cx="4618764" cy="1567959"/>
          </a:xfrm>
        </p:grpSpPr>
        <p:sp>
          <p:nvSpPr>
            <p:cNvPr id="551" name="Rectangle 550">
              <a:extLst>
                <a:ext uri="{FF2B5EF4-FFF2-40B4-BE49-F238E27FC236}">
                  <a16:creationId xmlns:a16="http://schemas.microsoft.com/office/drawing/2014/main" id="{786749A3-87E0-47A0-A1FC-88F28D981BD6}"/>
                </a:ext>
              </a:extLst>
            </p:cNvPr>
            <p:cNvSpPr/>
            <p:nvPr/>
          </p:nvSpPr>
          <p:spPr>
            <a:xfrm>
              <a:off x="1453640" y="1068623"/>
              <a:ext cx="3200513" cy="510506"/>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LISA</a:t>
              </a:r>
            </a:p>
          </p:txBody>
        </p:sp>
        <p:sp>
          <p:nvSpPr>
            <p:cNvPr id="552" name="TextBox 551">
              <a:extLst>
                <a:ext uri="{FF2B5EF4-FFF2-40B4-BE49-F238E27FC236}">
                  <a16:creationId xmlns:a16="http://schemas.microsoft.com/office/drawing/2014/main" id="{18BB901D-F4A2-43C0-B854-79B913C9BA35}"/>
                </a:ext>
              </a:extLst>
            </p:cNvPr>
            <p:cNvSpPr txBox="1"/>
            <p:nvPr/>
          </p:nvSpPr>
          <p:spPr>
            <a:xfrm>
              <a:off x="1430434" y="793577"/>
              <a:ext cx="3200513" cy="510506"/>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Service Scheduler</a:t>
              </a:r>
            </a:p>
          </p:txBody>
        </p:sp>
        <p:grpSp>
          <p:nvGrpSpPr>
            <p:cNvPr id="553" name="Group 552">
              <a:extLst>
                <a:ext uri="{FF2B5EF4-FFF2-40B4-BE49-F238E27FC236}">
                  <a16:creationId xmlns:a16="http://schemas.microsoft.com/office/drawing/2014/main" id="{9B7020E5-07EE-4666-BBEF-8C2B67C4DECF}"/>
                </a:ext>
              </a:extLst>
            </p:cNvPr>
            <p:cNvGrpSpPr/>
            <p:nvPr userDrawn="1"/>
          </p:nvGrpSpPr>
          <p:grpSpPr>
            <a:xfrm>
              <a:off x="4677598" y="11170"/>
              <a:ext cx="1371600" cy="1371600"/>
              <a:chOff x="4677598" y="11170"/>
              <a:chExt cx="1371600" cy="1371600"/>
            </a:xfrm>
          </p:grpSpPr>
          <p:sp>
            <p:nvSpPr>
              <p:cNvPr id="554" name="Oval 553">
                <a:extLst>
                  <a:ext uri="{FF2B5EF4-FFF2-40B4-BE49-F238E27FC236}">
                    <a16:creationId xmlns:a16="http://schemas.microsoft.com/office/drawing/2014/main" id="{8C11C878-F4C2-44DD-AF40-0FC84EFE2B31}"/>
                  </a:ext>
                </a:extLst>
              </p:cNvPr>
              <p:cNvSpPr/>
              <p:nvPr/>
            </p:nvSpPr>
            <p:spPr>
              <a:xfrm>
                <a:off x="4677598"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55" name="Picture 554">
                <a:extLst>
                  <a:ext uri="{FF2B5EF4-FFF2-40B4-BE49-F238E27FC236}">
                    <a16:creationId xmlns:a16="http://schemas.microsoft.com/office/drawing/2014/main" id="{CD59B3B0-D1A5-4C5B-BB6C-C5F630275AB7}"/>
                  </a:ext>
                </a:extLst>
              </p:cNvPr>
              <p:cNvPicPr>
                <a:picLocks noChangeAspect="1"/>
              </p:cNvPicPr>
              <p:nvPr userDrawn="1"/>
            </p:nvPicPr>
            <p:blipFill>
              <a:blip r:embed="rId14" cstate="print">
                <a:extLst>
                  <a:ext uri="{28A0092B-C50C-407E-A947-70E740481C1C}">
                    <a14:useLocalDpi xmlns:a14="http://schemas.microsoft.com/office/drawing/2010/main" val="0"/>
                  </a:ext>
                </a:extLst>
              </a:blip>
              <a:srcRect/>
              <a:stretch/>
            </p:blipFill>
            <p:spPr>
              <a:xfrm>
                <a:off x="4791897" y="125469"/>
                <a:ext cx="1143000" cy="1143002"/>
              </a:xfrm>
              <a:prstGeom prst="ellipse">
                <a:avLst/>
              </a:prstGeom>
              <a:solidFill>
                <a:schemeClr val="bg1">
                  <a:lumMod val="85000"/>
                </a:schemeClr>
              </a:solidFill>
              <a:ln>
                <a:noFill/>
              </a:ln>
            </p:spPr>
          </p:pic>
        </p:grpSp>
      </p:grpSp>
      <p:grpSp>
        <p:nvGrpSpPr>
          <p:cNvPr id="556" name="Group 555">
            <a:extLst>
              <a:ext uri="{FF2B5EF4-FFF2-40B4-BE49-F238E27FC236}">
                <a16:creationId xmlns:a16="http://schemas.microsoft.com/office/drawing/2014/main" id="{10F91051-5B2C-4482-B995-9676ADABD890}"/>
              </a:ext>
            </a:extLst>
          </p:cNvPr>
          <p:cNvGrpSpPr/>
          <p:nvPr/>
        </p:nvGrpSpPr>
        <p:grpSpPr>
          <a:xfrm>
            <a:off x="2963264" y="2957460"/>
            <a:ext cx="1687343" cy="572812"/>
            <a:chOff x="1430434" y="11170"/>
            <a:chExt cx="4618764" cy="1567959"/>
          </a:xfrm>
        </p:grpSpPr>
        <p:sp>
          <p:nvSpPr>
            <p:cNvPr id="557" name="Rectangle 556">
              <a:extLst>
                <a:ext uri="{FF2B5EF4-FFF2-40B4-BE49-F238E27FC236}">
                  <a16:creationId xmlns:a16="http://schemas.microsoft.com/office/drawing/2014/main" id="{07AC564C-C9F9-43D6-B559-0CB8CB907DBD}"/>
                </a:ext>
              </a:extLst>
            </p:cNvPr>
            <p:cNvSpPr/>
            <p:nvPr/>
          </p:nvSpPr>
          <p:spPr>
            <a:xfrm>
              <a:off x="1453640" y="1068623"/>
              <a:ext cx="3200513" cy="510506"/>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PIERRE</a:t>
              </a:r>
            </a:p>
          </p:txBody>
        </p:sp>
        <p:sp>
          <p:nvSpPr>
            <p:cNvPr id="558" name="TextBox 557">
              <a:extLst>
                <a:ext uri="{FF2B5EF4-FFF2-40B4-BE49-F238E27FC236}">
                  <a16:creationId xmlns:a16="http://schemas.microsoft.com/office/drawing/2014/main" id="{AF598079-9E0A-420C-95F0-B10DFA249BFB}"/>
                </a:ext>
              </a:extLst>
            </p:cNvPr>
            <p:cNvSpPr txBox="1"/>
            <p:nvPr/>
          </p:nvSpPr>
          <p:spPr>
            <a:xfrm>
              <a:off x="1430434" y="793577"/>
              <a:ext cx="3200513" cy="510506"/>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Field Engineer</a:t>
              </a:r>
            </a:p>
          </p:txBody>
        </p:sp>
        <p:grpSp>
          <p:nvGrpSpPr>
            <p:cNvPr id="559" name="Group 558">
              <a:extLst>
                <a:ext uri="{FF2B5EF4-FFF2-40B4-BE49-F238E27FC236}">
                  <a16:creationId xmlns:a16="http://schemas.microsoft.com/office/drawing/2014/main" id="{534B9232-9F85-4694-8A46-8FCBF3D5CE75}"/>
                </a:ext>
              </a:extLst>
            </p:cNvPr>
            <p:cNvGrpSpPr/>
            <p:nvPr userDrawn="1"/>
          </p:nvGrpSpPr>
          <p:grpSpPr>
            <a:xfrm>
              <a:off x="4677598" y="11170"/>
              <a:ext cx="1371600" cy="1371600"/>
              <a:chOff x="4677598" y="11170"/>
              <a:chExt cx="1371600" cy="1371600"/>
            </a:xfrm>
          </p:grpSpPr>
          <p:sp>
            <p:nvSpPr>
              <p:cNvPr id="560" name="Oval 559">
                <a:extLst>
                  <a:ext uri="{FF2B5EF4-FFF2-40B4-BE49-F238E27FC236}">
                    <a16:creationId xmlns:a16="http://schemas.microsoft.com/office/drawing/2014/main" id="{BF9BC00F-5BA5-4BC7-AFBA-293E9204DCC8}"/>
                  </a:ext>
                </a:extLst>
              </p:cNvPr>
              <p:cNvSpPr/>
              <p:nvPr/>
            </p:nvSpPr>
            <p:spPr>
              <a:xfrm>
                <a:off x="4677598"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61" name="Picture 560">
                <a:extLst>
                  <a:ext uri="{FF2B5EF4-FFF2-40B4-BE49-F238E27FC236}">
                    <a16:creationId xmlns:a16="http://schemas.microsoft.com/office/drawing/2014/main" id="{40428293-B365-453E-B4F5-4E720847DF9F}"/>
                  </a:ext>
                </a:extLst>
              </p:cNvPr>
              <p:cNvPicPr>
                <a:picLocks noChangeAspect="1"/>
              </p:cNvPicPr>
              <p:nvPr userDrawn="1"/>
            </p:nvPicPr>
            <p:blipFill>
              <a:blip r:embed="rId15" cstate="print">
                <a:extLst>
                  <a:ext uri="{28A0092B-C50C-407E-A947-70E740481C1C}">
                    <a14:useLocalDpi xmlns:a14="http://schemas.microsoft.com/office/drawing/2010/main" val="0"/>
                  </a:ext>
                </a:extLst>
              </a:blip>
              <a:srcRect/>
              <a:stretch/>
            </p:blipFill>
            <p:spPr>
              <a:xfrm>
                <a:off x="4791897" y="125469"/>
                <a:ext cx="1143000" cy="1143002"/>
              </a:xfrm>
              <a:prstGeom prst="ellipse">
                <a:avLst/>
              </a:prstGeom>
              <a:solidFill>
                <a:schemeClr val="bg1">
                  <a:lumMod val="85000"/>
                </a:schemeClr>
              </a:solidFill>
              <a:ln>
                <a:noFill/>
              </a:ln>
            </p:spPr>
          </p:pic>
        </p:grpSp>
      </p:grpSp>
      <p:grpSp>
        <p:nvGrpSpPr>
          <p:cNvPr id="562" name="Group 561">
            <a:extLst>
              <a:ext uri="{FF2B5EF4-FFF2-40B4-BE49-F238E27FC236}">
                <a16:creationId xmlns:a16="http://schemas.microsoft.com/office/drawing/2014/main" id="{A79FE02D-1EFC-4BDA-8C1C-03D354AFF8CC}"/>
              </a:ext>
            </a:extLst>
          </p:cNvPr>
          <p:cNvGrpSpPr/>
          <p:nvPr/>
        </p:nvGrpSpPr>
        <p:grpSpPr>
          <a:xfrm>
            <a:off x="863765" y="2966307"/>
            <a:ext cx="1687343" cy="572812"/>
            <a:chOff x="1430434" y="11170"/>
            <a:chExt cx="4618764" cy="1567959"/>
          </a:xfrm>
        </p:grpSpPr>
        <p:sp>
          <p:nvSpPr>
            <p:cNvPr id="563" name="Rectangle 562">
              <a:extLst>
                <a:ext uri="{FF2B5EF4-FFF2-40B4-BE49-F238E27FC236}">
                  <a16:creationId xmlns:a16="http://schemas.microsoft.com/office/drawing/2014/main" id="{2F8FC395-1517-4C73-BBDE-2A15895D1C3D}"/>
                </a:ext>
              </a:extLst>
            </p:cNvPr>
            <p:cNvSpPr/>
            <p:nvPr/>
          </p:nvSpPr>
          <p:spPr>
            <a:xfrm>
              <a:off x="1453640" y="1068623"/>
              <a:ext cx="3200513" cy="510506"/>
            </a:xfrm>
            <a:prstGeom prst="rect">
              <a:avLst/>
            </a:prstGeom>
          </p:spPr>
          <p:txBody>
            <a:bodyPr wrap="square">
              <a:spAutoFit/>
            </a:bodyPr>
            <a:lstStyle/>
            <a:p>
              <a:pPr algn="ctr" defTabSz="914225">
                <a:defRPr/>
              </a:pPr>
              <a:r>
                <a:rPr lang="en-US" sz="600" b="1">
                  <a:solidFill>
                    <a:srgbClr val="4472C4"/>
                  </a:solidFill>
                  <a:latin typeface="Segoe UI Semibold" panose="020B0702040204020203" pitchFamily="34" charset="0"/>
                  <a:cs typeface="Segoe UI Semibold" panose="020B0702040204020203" pitchFamily="34" charset="0"/>
                </a:rPr>
                <a:t>APRIL</a:t>
              </a:r>
            </a:p>
          </p:txBody>
        </p:sp>
        <p:sp>
          <p:nvSpPr>
            <p:cNvPr id="564" name="TextBox 563">
              <a:extLst>
                <a:ext uri="{FF2B5EF4-FFF2-40B4-BE49-F238E27FC236}">
                  <a16:creationId xmlns:a16="http://schemas.microsoft.com/office/drawing/2014/main" id="{BA7652C1-66D6-43A3-9076-B90F3CE46679}"/>
                </a:ext>
              </a:extLst>
            </p:cNvPr>
            <p:cNvSpPr txBox="1"/>
            <p:nvPr/>
          </p:nvSpPr>
          <p:spPr>
            <a:xfrm>
              <a:off x="1430434" y="793577"/>
              <a:ext cx="3200513" cy="510506"/>
            </a:xfrm>
            <a:prstGeom prst="rect">
              <a:avLst/>
            </a:prstGeom>
            <a:noFill/>
          </p:spPr>
          <p:txBody>
            <a:bodyPr wrap="square">
              <a:spAutoFit/>
            </a:bodyPr>
            <a:lstStyle/>
            <a:p>
              <a:pPr algn="ctr" defTabSz="914225">
                <a:defRPr/>
              </a:pPr>
              <a:r>
                <a:rPr lang="en-US" sz="600">
                  <a:solidFill>
                    <a:prstClr val="black"/>
                  </a:solidFill>
                  <a:latin typeface="Segoe UI" panose="020B0502040204020203" pitchFamily="34" charset="0"/>
                  <a:cs typeface="Segoe UI" panose="020B0502040204020203" pitchFamily="34" charset="0"/>
                </a:rPr>
                <a:t>Fixed Asset Manager</a:t>
              </a:r>
            </a:p>
          </p:txBody>
        </p:sp>
        <p:grpSp>
          <p:nvGrpSpPr>
            <p:cNvPr id="565" name="Group 564">
              <a:extLst>
                <a:ext uri="{FF2B5EF4-FFF2-40B4-BE49-F238E27FC236}">
                  <a16:creationId xmlns:a16="http://schemas.microsoft.com/office/drawing/2014/main" id="{B4D7C7F0-7073-44CE-9C9C-ED1106B9B584}"/>
                </a:ext>
              </a:extLst>
            </p:cNvPr>
            <p:cNvGrpSpPr/>
            <p:nvPr userDrawn="1"/>
          </p:nvGrpSpPr>
          <p:grpSpPr>
            <a:xfrm>
              <a:off x="4677598" y="11170"/>
              <a:ext cx="1371600" cy="1371600"/>
              <a:chOff x="4677598" y="11170"/>
              <a:chExt cx="1371600" cy="1371600"/>
            </a:xfrm>
          </p:grpSpPr>
          <p:sp>
            <p:nvSpPr>
              <p:cNvPr id="566" name="Oval 565">
                <a:extLst>
                  <a:ext uri="{FF2B5EF4-FFF2-40B4-BE49-F238E27FC236}">
                    <a16:creationId xmlns:a16="http://schemas.microsoft.com/office/drawing/2014/main" id="{63D6B80F-F6BE-4F99-B1B6-AE284222F243}"/>
                  </a:ext>
                </a:extLst>
              </p:cNvPr>
              <p:cNvSpPr/>
              <p:nvPr/>
            </p:nvSpPr>
            <p:spPr>
              <a:xfrm>
                <a:off x="4677598"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569" name="Picture 568">
                <a:extLst>
                  <a:ext uri="{FF2B5EF4-FFF2-40B4-BE49-F238E27FC236}">
                    <a16:creationId xmlns:a16="http://schemas.microsoft.com/office/drawing/2014/main" id="{D31B3FC2-2CEE-47DC-B19A-EE97148B7E9D}"/>
                  </a:ext>
                </a:extLst>
              </p:cNvPr>
              <p:cNvPicPr>
                <a:picLocks noChangeAspect="1"/>
              </p:cNvPicPr>
              <p:nvPr userDrawn="1"/>
            </p:nvPicPr>
            <p:blipFill>
              <a:blip r:embed="rId11" cstate="print">
                <a:extLst>
                  <a:ext uri="{28A0092B-C50C-407E-A947-70E740481C1C}">
                    <a14:useLocalDpi xmlns:a14="http://schemas.microsoft.com/office/drawing/2010/main" val="0"/>
                  </a:ext>
                </a:extLst>
              </a:blip>
              <a:srcRect/>
              <a:stretch/>
            </p:blipFill>
            <p:spPr>
              <a:xfrm>
                <a:off x="4791897" y="125469"/>
                <a:ext cx="1143000" cy="1143002"/>
              </a:xfrm>
              <a:prstGeom prst="ellipse">
                <a:avLst/>
              </a:prstGeom>
              <a:solidFill>
                <a:schemeClr val="bg1">
                  <a:lumMod val="85000"/>
                </a:schemeClr>
              </a:solidFill>
              <a:ln>
                <a:noFill/>
              </a:ln>
            </p:spPr>
          </p:pic>
        </p:grpSp>
      </p:grpSp>
      <p:sp>
        <p:nvSpPr>
          <p:cNvPr id="570" name="Title 11">
            <a:extLst>
              <a:ext uri="{FF2B5EF4-FFF2-40B4-BE49-F238E27FC236}">
                <a16:creationId xmlns:a16="http://schemas.microsoft.com/office/drawing/2014/main" id="{0E7F3C9F-A815-474F-8FFB-42598F995886}"/>
              </a:ext>
            </a:extLst>
          </p:cNvPr>
          <p:cNvSpPr>
            <a:spLocks noGrp="1"/>
          </p:cNvSpPr>
          <p:nvPr/>
        </p:nvSpPr>
        <p:spPr>
          <a:xfrm>
            <a:off x="354649" y="202646"/>
            <a:ext cx="11601647" cy="823504"/>
          </a:xfrm>
          <a:prstGeom prst="rect">
            <a:avLst/>
          </a:prstGeom>
        </p:spPr>
        <p:txBody>
          <a:bodyPr vert="horz" wrap="square" lIns="0" tIns="0" rIns="0" bIns="0" rtlCol="0" anchor="t">
            <a:normAutofit fontScale="90000" lnSpcReduction="10000"/>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dirty="0">
                <a:solidFill>
                  <a:srgbClr val="0A1B45"/>
                </a:solidFill>
                <a:latin typeface="Segoe UI Semibold" panose="020B0702040204020203" pitchFamily="34" charset="0"/>
                <a:cs typeface="Segoe UI Semibold" panose="020B0702040204020203" pitchFamily="34" charset="0"/>
              </a:rPr>
              <a:t>Enterprise Field Asset Maintenance Lifecycle</a:t>
            </a:r>
            <a:br>
              <a:rPr lang="en-US" dirty="0">
                <a:solidFill>
                  <a:srgbClr val="44546A"/>
                </a:solidFill>
                <a:latin typeface="Calibri Light" panose="020F0302020204030204"/>
              </a:rPr>
            </a:br>
            <a:r>
              <a:rPr lang="en-US" sz="2700" dirty="0">
                <a:solidFill>
                  <a:srgbClr val="0078D4"/>
                </a:solidFill>
                <a:latin typeface="Segoe UI Semibold" panose="020B0702040204020203" pitchFamily="34" charset="0"/>
                <a:cs typeface="Segoe UI Semibold" panose="020B0702040204020203" pitchFamily="34" charset="0"/>
              </a:rPr>
              <a:t>Extended Journey Map</a:t>
            </a:r>
          </a:p>
        </p:txBody>
      </p:sp>
    </p:spTree>
    <p:extLst>
      <p:ext uri="{BB962C8B-B14F-4D97-AF65-F5344CB8AC3E}">
        <p14:creationId xmlns:p14="http://schemas.microsoft.com/office/powerpoint/2010/main" val="139859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C9EF33-EF6A-4736-BA98-E13CBE1EDA70}"/>
              </a:ext>
            </a:extLst>
          </p:cNvPr>
          <p:cNvSpPr/>
          <p:nvPr/>
        </p:nvSpPr>
        <p:spPr bwMode="auto">
          <a:xfrm>
            <a:off x="17120660" y="-99437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Intercompany Work Orders</a:t>
            </a:r>
          </a:p>
        </p:txBody>
      </p:sp>
      <p:sp>
        <p:nvSpPr>
          <p:cNvPr id="4" name="Rectangle 3">
            <a:extLst>
              <a:ext uri="{FF2B5EF4-FFF2-40B4-BE49-F238E27FC236}">
                <a16:creationId xmlns:a16="http://schemas.microsoft.com/office/drawing/2014/main" id="{FE2120BC-3C55-4BEB-9516-1A73C44A898A}"/>
              </a:ext>
            </a:extLst>
          </p:cNvPr>
          <p:cNvSpPr/>
          <p:nvPr/>
        </p:nvSpPr>
        <p:spPr bwMode="auto">
          <a:xfrm>
            <a:off x="-6378586" y="-876339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Work Order Planners</a:t>
            </a:r>
          </a:p>
        </p:txBody>
      </p:sp>
      <p:sp>
        <p:nvSpPr>
          <p:cNvPr id="5" name="Rectangle 4">
            <a:extLst>
              <a:ext uri="{FF2B5EF4-FFF2-40B4-BE49-F238E27FC236}">
                <a16:creationId xmlns:a16="http://schemas.microsoft.com/office/drawing/2014/main" id="{CDF8BEE5-0CB7-4A63-B89C-52AB9FC1FBCE}"/>
              </a:ext>
            </a:extLst>
          </p:cNvPr>
          <p:cNvSpPr/>
          <p:nvPr/>
        </p:nvSpPr>
        <p:spPr bwMode="auto">
          <a:xfrm>
            <a:off x="-4227167" y="-876339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Project Work Orders</a:t>
            </a:r>
          </a:p>
        </p:txBody>
      </p:sp>
      <p:sp>
        <p:nvSpPr>
          <p:cNvPr id="6" name="Rectangle 5">
            <a:extLst>
              <a:ext uri="{FF2B5EF4-FFF2-40B4-BE49-F238E27FC236}">
                <a16:creationId xmlns:a16="http://schemas.microsoft.com/office/drawing/2014/main" id="{E05EF009-4BFE-430F-AAB4-324A7D6606D7}"/>
              </a:ext>
            </a:extLst>
          </p:cNvPr>
          <p:cNvSpPr/>
          <p:nvPr/>
        </p:nvSpPr>
        <p:spPr bwMode="auto">
          <a:xfrm>
            <a:off x="-4227167" y="-756234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Maintenance Procurement</a:t>
            </a:r>
          </a:p>
        </p:txBody>
      </p:sp>
      <p:sp>
        <p:nvSpPr>
          <p:cNvPr id="7" name="Rectangle 6">
            <a:extLst>
              <a:ext uri="{FF2B5EF4-FFF2-40B4-BE49-F238E27FC236}">
                <a16:creationId xmlns:a16="http://schemas.microsoft.com/office/drawing/2014/main" id="{FEF5F0D2-F05C-4EE3-A6D1-41B3D340D1F5}"/>
              </a:ext>
            </a:extLst>
          </p:cNvPr>
          <p:cNvSpPr/>
          <p:nvPr/>
        </p:nvSpPr>
        <p:spPr bwMode="auto">
          <a:xfrm>
            <a:off x="-4227167" y="-93585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Planning Board</a:t>
            </a:r>
          </a:p>
        </p:txBody>
      </p:sp>
      <p:sp>
        <p:nvSpPr>
          <p:cNvPr id="8" name="Rectangle 7">
            <a:extLst>
              <a:ext uri="{FF2B5EF4-FFF2-40B4-BE49-F238E27FC236}">
                <a16:creationId xmlns:a16="http://schemas.microsoft.com/office/drawing/2014/main" id="{05732FE5-BB3C-4E4A-9B27-D113F085E693}"/>
              </a:ext>
            </a:extLst>
          </p:cNvPr>
          <p:cNvSpPr/>
          <p:nvPr/>
        </p:nvSpPr>
        <p:spPr bwMode="auto">
          <a:xfrm>
            <a:off x="14969241" y="-934500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Safe Work</a:t>
            </a:r>
          </a:p>
        </p:txBody>
      </p:sp>
      <p:sp>
        <p:nvSpPr>
          <p:cNvPr id="9" name="Rectangle 8">
            <a:extLst>
              <a:ext uri="{FF2B5EF4-FFF2-40B4-BE49-F238E27FC236}">
                <a16:creationId xmlns:a16="http://schemas.microsoft.com/office/drawing/2014/main" id="{DED707EC-09B5-4B1C-BCF5-988A231B0809}"/>
              </a:ext>
            </a:extLst>
          </p:cNvPr>
          <p:cNvSpPr/>
          <p:nvPr/>
        </p:nvSpPr>
        <p:spPr bwMode="auto">
          <a:xfrm>
            <a:off x="17120660"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Lock In / Tag Out</a:t>
            </a:r>
          </a:p>
        </p:txBody>
      </p:sp>
      <p:sp>
        <p:nvSpPr>
          <p:cNvPr id="10" name="Rectangle 9">
            <a:extLst>
              <a:ext uri="{FF2B5EF4-FFF2-40B4-BE49-F238E27FC236}">
                <a16:creationId xmlns:a16="http://schemas.microsoft.com/office/drawing/2014/main" id="{11439D31-34B7-4912-B634-EB08602358F6}"/>
              </a:ext>
            </a:extLst>
          </p:cNvPr>
          <p:cNvSpPr/>
          <p:nvPr/>
        </p:nvSpPr>
        <p:spPr bwMode="auto">
          <a:xfrm>
            <a:off x="17120660" y="-934500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Checklist Actions</a:t>
            </a:r>
          </a:p>
        </p:txBody>
      </p:sp>
      <p:sp>
        <p:nvSpPr>
          <p:cNvPr id="11" name="Rectangle 10">
            <a:extLst>
              <a:ext uri="{FF2B5EF4-FFF2-40B4-BE49-F238E27FC236}">
                <a16:creationId xmlns:a16="http://schemas.microsoft.com/office/drawing/2014/main" id="{B8559223-87FF-4565-A2D2-6F263C3456AA}"/>
              </a:ext>
            </a:extLst>
          </p:cNvPr>
          <p:cNvSpPr/>
          <p:nvPr/>
        </p:nvSpPr>
        <p:spPr bwMode="auto">
          <a:xfrm>
            <a:off x="14969241"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Electronic Signatures</a:t>
            </a:r>
          </a:p>
        </p:txBody>
      </p:sp>
      <p:sp>
        <p:nvSpPr>
          <p:cNvPr id="12" name="Rectangle 11">
            <a:extLst>
              <a:ext uri="{FF2B5EF4-FFF2-40B4-BE49-F238E27FC236}">
                <a16:creationId xmlns:a16="http://schemas.microsoft.com/office/drawing/2014/main" id="{4949B32E-8DC5-444D-B74F-274074F8C505}"/>
              </a:ext>
            </a:extLst>
          </p:cNvPr>
          <p:cNvSpPr/>
          <p:nvPr/>
        </p:nvSpPr>
        <p:spPr bwMode="auto">
          <a:xfrm>
            <a:off x="14969241" y="-99437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Intercompany Asset Transfers</a:t>
            </a:r>
          </a:p>
        </p:txBody>
      </p:sp>
      <p:sp>
        <p:nvSpPr>
          <p:cNvPr id="13" name="Rectangle 12">
            <a:extLst>
              <a:ext uri="{FF2B5EF4-FFF2-40B4-BE49-F238E27FC236}">
                <a16:creationId xmlns:a16="http://schemas.microsoft.com/office/drawing/2014/main" id="{88A6F833-FDFF-4274-A1F8-CB684E6E3AE8}"/>
              </a:ext>
            </a:extLst>
          </p:cNvPr>
          <p:cNvSpPr/>
          <p:nvPr/>
        </p:nvSpPr>
        <p:spPr bwMode="auto">
          <a:xfrm>
            <a:off x="12900515"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Permit to Work</a:t>
            </a:r>
          </a:p>
        </p:txBody>
      </p:sp>
      <p:sp>
        <p:nvSpPr>
          <p:cNvPr id="14" name="Rectangle 13">
            <a:extLst>
              <a:ext uri="{FF2B5EF4-FFF2-40B4-BE49-F238E27FC236}">
                <a16:creationId xmlns:a16="http://schemas.microsoft.com/office/drawing/2014/main" id="{B462F01E-1B2A-49F4-B73C-FA046727FC91}"/>
              </a:ext>
            </a:extLst>
          </p:cNvPr>
          <p:cNvSpPr/>
          <p:nvPr/>
        </p:nvSpPr>
        <p:spPr bwMode="auto">
          <a:xfrm>
            <a:off x="-6378586" y="-816819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Shutdown, Turnaround &amp; Outage</a:t>
            </a:r>
          </a:p>
        </p:txBody>
      </p:sp>
      <p:sp>
        <p:nvSpPr>
          <p:cNvPr id="15" name="Rectangle 14">
            <a:extLst>
              <a:ext uri="{FF2B5EF4-FFF2-40B4-BE49-F238E27FC236}">
                <a16:creationId xmlns:a16="http://schemas.microsoft.com/office/drawing/2014/main" id="{09D5BC80-9384-4B1C-9955-26A1C996B05C}"/>
              </a:ext>
            </a:extLst>
          </p:cNvPr>
          <p:cNvSpPr/>
          <p:nvPr/>
        </p:nvSpPr>
        <p:spPr bwMode="auto">
          <a:xfrm>
            <a:off x="-6378586" y="-696714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Lifecycle Status Permissions</a:t>
            </a:r>
          </a:p>
        </p:txBody>
      </p:sp>
      <p:sp>
        <p:nvSpPr>
          <p:cNvPr id="16" name="Rectangle 15">
            <a:extLst>
              <a:ext uri="{FF2B5EF4-FFF2-40B4-BE49-F238E27FC236}">
                <a16:creationId xmlns:a16="http://schemas.microsoft.com/office/drawing/2014/main" id="{0D3A5BCF-6E06-4119-98D0-60C5436583CB}"/>
              </a:ext>
            </a:extLst>
          </p:cNvPr>
          <p:cNvSpPr/>
          <p:nvPr/>
        </p:nvSpPr>
        <p:spPr bwMode="auto">
          <a:xfrm>
            <a:off x="19168179" y="-1352926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Acquire Fixed assets</a:t>
            </a:r>
          </a:p>
        </p:txBody>
      </p:sp>
      <p:sp>
        <p:nvSpPr>
          <p:cNvPr id="17" name="Rectangle 16">
            <a:extLst>
              <a:ext uri="{FF2B5EF4-FFF2-40B4-BE49-F238E27FC236}">
                <a16:creationId xmlns:a16="http://schemas.microsoft.com/office/drawing/2014/main" id="{96B1949C-FCD6-433C-B971-8BF0CBDBFCFC}"/>
              </a:ext>
            </a:extLst>
          </p:cNvPr>
          <p:cNvSpPr/>
          <p:nvPr/>
        </p:nvSpPr>
        <p:spPr bwMode="auto">
          <a:xfrm>
            <a:off x="19168179" y="-1293052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Capitalize Fixed Assets</a:t>
            </a:r>
          </a:p>
        </p:txBody>
      </p:sp>
      <p:sp>
        <p:nvSpPr>
          <p:cNvPr id="18" name="Rectangle 17">
            <a:extLst>
              <a:ext uri="{FF2B5EF4-FFF2-40B4-BE49-F238E27FC236}">
                <a16:creationId xmlns:a16="http://schemas.microsoft.com/office/drawing/2014/main" id="{10C69C79-9915-4E03-91E3-EF9AB4562D1A}"/>
              </a:ext>
            </a:extLst>
          </p:cNvPr>
          <p:cNvSpPr/>
          <p:nvPr/>
        </p:nvSpPr>
        <p:spPr bwMode="auto">
          <a:xfrm>
            <a:off x="19168179" y="-1233177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Derived Books</a:t>
            </a:r>
          </a:p>
        </p:txBody>
      </p:sp>
      <p:sp>
        <p:nvSpPr>
          <p:cNvPr id="19" name="Rectangle 18">
            <a:extLst>
              <a:ext uri="{FF2B5EF4-FFF2-40B4-BE49-F238E27FC236}">
                <a16:creationId xmlns:a16="http://schemas.microsoft.com/office/drawing/2014/main" id="{2EB71A79-66F4-4978-9E7A-33A004344BF7}"/>
              </a:ext>
            </a:extLst>
          </p:cNvPr>
          <p:cNvSpPr/>
          <p:nvPr/>
        </p:nvSpPr>
        <p:spPr>
          <a:xfrm>
            <a:off x="19168179" y="-14128016"/>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0698">
              <a:defRPr/>
            </a:pPr>
            <a:r>
              <a:rPr lang="en-US" sz="1200" b="1" kern="0">
                <a:solidFill>
                  <a:srgbClr val="1A1A1A"/>
                </a:solidFill>
                <a:latin typeface="Segoe UI"/>
              </a:rPr>
              <a:t>ACQUIRE</a:t>
            </a:r>
          </a:p>
        </p:txBody>
      </p:sp>
      <p:sp>
        <p:nvSpPr>
          <p:cNvPr id="20" name="Rectangle 19">
            <a:extLst>
              <a:ext uri="{FF2B5EF4-FFF2-40B4-BE49-F238E27FC236}">
                <a16:creationId xmlns:a16="http://schemas.microsoft.com/office/drawing/2014/main" id="{75695FCC-2566-4E45-9CFE-486FC0DDA1BE}"/>
              </a:ext>
            </a:extLst>
          </p:cNvPr>
          <p:cNvSpPr/>
          <p:nvPr/>
        </p:nvSpPr>
        <p:spPr bwMode="auto">
          <a:xfrm>
            <a:off x="19168179" y="-1173302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Customer Asset Acquisition</a:t>
            </a:r>
          </a:p>
        </p:txBody>
      </p:sp>
      <p:sp>
        <p:nvSpPr>
          <p:cNvPr id="21" name="Rectangle 20">
            <a:extLst>
              <a:ext uri="{FF2B5EF4-FFF2-40B4-BE49-F238E27FC236}">
                <a16:creationId xmlns:a16="http://schemas.microsoft.com/office/drawing/2014/main" id="{77910013-6692-4339-8A62-4C9C4DEA72D6}"/>
              </a:ext>
            </a:extLst>
          </p:cNvPr>
          <p:cNvSpPr/>
          <p:nvPr/>
        </p:nvSpPr>
        <p:spPr bwMode="auto">
          <a:xfrm>
            <a:off x="25410724" y="-111564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Tax Books</a:t>
            </a:r>
          </a:p>
        </p:txBody>
      </p:sp>
      <p:sp>
        <p:nvSpPr>
          <p:cNvPr id="22" name="Rectangle 21">
            <a:extLst>
              <a:ext uri="{FF2B5EF4-FFF2-40B4-BE49-F238E27FC236}">
                <a16:creationId xmlns:a16="http://schemas.microsoft.com/office/drawing/2014/main" id="{9D8EF68D-D359-4E73-9F17-47158EBEB20E}"/>
              </a:ext>
            </a:extLst>
          </p:cNvPr>
          <p:cNvSpPr/>
          <p:nvPr/>
        </p:nvSpPr>
        <p:spPr bwMode="auto">
          <a:xfrm>
            <a:off x="-14819795"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Functional locations</a:t>
            </a:r>
          </a:p>
        </p:txBody>
      </p:sp>
      <p:sp>
        <p:nvSpPr>
          <p:cNvPr id="23" name="Rectangle 22">
            <a:extLst>
              <a:ext uri="{FF2B5EF4-FFF2-40B4-BE49-F238E27FC236}">
                <a16:creationId xmlns:a16="http://schemas.microsoft.com/office/drawing/2014/main" id="{BA0E6045-E1B6-41F9-BDDF-197551FBA91A}"/>
              </a:ext>
            </a:extLst>
          </p:cNvPr>
          <p:cNvSpPr/>
          <p:nvPr/>
        </p:nvSpPr>
        <p:spPr bwMode="auto">
          <a:xfrm>
            <a:off x="-14819795"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Multi-Level Asset structure</a:t>
            </a:r>
          </a:p>
        </p:txBody>
      </p:sp>
      <p:sp>
        <p:nvSpPr>
          <p:cNvPr id="24" name="Rectangle 23">
            <a:extLst>
              <a:ext uri="{FF2B5EF4-FFF2-40B4-BE49-F238E27FC236}">
                <a16:creationId xmlns:a16="http://schemas.microsoft.com/office/drawing/2014/main" id="{33FD976B-29B4-4B5F-9E32-4C450CD21B1B}"/>
              </a:ext>
            </a:extLst>
          </p:cNvPr>
          <p:cNvSpPr/>
          <p:nvPr/>
        </p:nvSpPr>
        <p:spPr bwMode="auto">
          <a:xfrm>
            <a:off x="-14819795" y="-123523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register</a:t>
            </a:r>
          </a:p>
        </p:txBody>
      </p:sp>
      <p:sp>
        <p:nvSpPr>
          <p:cNvPr id="25" name="Rectangle 24">
            <a:extLst>
              <a:ext uri="{FF2B5EF4-FFF2-40B4-BE49-F238E27FC236}">
                <a16:creationId xmlns:a16="http://schemas.microsoft.com/office/drawing/2014/main" id="{FACFD8C6-BA13-4ACF-9226-03270A68CEF5}"/>
              </a:ext>
            </a:extLst>
          </p:cNvPr>
          <p:cNvSpPr/>
          <p:nvPr/>
        </p:nvSpPr>
        <p:spPr bwMode="auto">
          <a:xfrm>
            <a:off x="-14819795" y="-111548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Spare parts control</a:t>
            </a:r>
          </a:p>
        </p:txBody>
      </p:sp>
      <p:sp>
        <p:nvSpPr>
          <p:cNvPr id="26" name="Rectangle 25">
            <a:extLst>
              <a:ext uri="{FF2B5EF4-FFF2-40B4-BE49-F238E27FC236}">
                <a16:creationId xmlns:a16="http://schemas.microsoft.com/office/drawing/2014/main" id="{4E140975-769C-4804-A0B0-8E45B520B70D}"/>
              </a:ext>
            </a:extLst>
          </p:cNvPr>
          <p:cNvSpPr/>
          <p:nvPr/>
        </p:nvSpPr>
        <p:spPr>
          <a:xfrm>
            <a:off x="-14819794" y="-14148567"/>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MANAGEMENT</a:t>
            </a:r>
          </a:p>
        </p:txBody>
      </p:sp>
      <p:sp>
        <p:nvSpPr>
          <p:cNvPr id="27" name="Rectangle 26">
            <a:extLst>
              <a:ext uri="{FF2B5EF4-FFF2-40B4-BE49-F238E27FC236}">
                <a16:creationId xmlns:a16="http://schemas.microsoft.com/office/drawing/2014/main" id="{D9CCE5AA-120D-4BA2-925A-FE27B6A0307A}"/>
              </a:ext>
            </a:extLst>
          </p:cNvPr>
          <p:cNvSpPr/>
          <p:nvPr/>
        </p:nvSpPr>
        <p:spPr bwMode="auto">
          <a:xfrm>
            <a:off x="-14819795" y="-105560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BOM</a:t>
            </a:r>
          </a:p>
        </p:txBody>
      </p:sp>
      <p:sp>
        <p:nvSpPr>
          <p:cNvPr id="28" name="Rectangle 27">
            <a:extLst>
              <a:ext uri="{FF2B5EF4-FFF2-40B4-BE49-F238E27FC236}">
                <a16:creationId xmlns:a16="http://schemas.microsoft.com/office/drawing/2014/main" id="{3A2C3814-81CC-4704-9A87-35C5747F9372}"/>
              </a:ext>
            </a:extLst>
          </p:cNvPr>
          <p:cNvSpPr/>
          <p:nvPr/>
        </p:nvSpPr>
        <p:spPr bwMode="auto">
          <a:xfrm>
            <a:off x="-12685580"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Lifecycle Management</a:t>
            </a:r>
          </a:p>
        </p:txBody>
      </p:sp>
      <p:sp>
        <p:nvSpPr>
          <p:cNvPr id="29" name="Rectangle 28">
            <a:extLst>
              <a:ext uri="{FF2B5EF4-FFF2-40B4-BE49-F238E27FC236}">
                <a16:creationId xmlns:a16="http://schemas.microsoft.com/office/drawing/2014/main" id="{DC29EB21-D339-4DBE-BDE9-A1565F87FDEF}"/>
              </a:ext>
            </a:extLst>
          </p:cNvPr>
          <p:cNvSpPr/>
          <p:nvPr/>
        </p:nvSpPr>
        <p:spPr bwMode="auto">
          <a:xfrm>
            <a:off x="-12685580" y="-123523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Counters</a:t>
            </a:r>
          </a:p>
        </p:txBody>
      </p:sp>
      <p:sp>
        <p:nvSpPr>
          <p:cNvPr id="30" name="Rectangle 29">
            <a:extLst>
              <a:ext uri="{FF2B5EF4-FFF2-40B4-BE49-F238E27FC236}">
                <a16:creationId xmlns:a16="http://schemas.microsoft.com/office/drawing/2014/main" id="{4428B655-3DF5-44C1-AB18-5FA9E45C2B8A}"/>
              </a:ext>
            </a:extLst>
          </p:cNvPr>
          <p:cNvSpPr/>
          <p:nvPr/>
        </p:nvSpPr>
        <p:spPr bwMode="auto">
          <a:xfrm>
            <a:off x="-12685580" y="-117535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Codes</a:t>
            </a:r>
          </a:p>
        </p:txBody>
      </p:sp>
      <p:sp>
        <p:nvSpPr>
          <p:cNvPr id="31" name="Rectangle 30">
            <a:extLst>
              <a:ext uri="{FF2B5EF4-FFF2-40B4-BE49-F238E27FC236}">
                <a16:creationId xmlns:a16="http://schemas.microsoft.com/office/drawing/2014/main" id="{4636F5C7-EE1C-44E8-8199-16B074B4E204}"/>
              </a:ext>
            </a:extLst>
          </p:cNvPr>
          <p:cNvSpPr/>
          <p:nvPr/>
        </p:nvSpPr>
        <p:spPr bwMode="auto">
          <a:xfrm>
            <a:off x="-14819795" y="-816464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Tools Crib</a:t>
            </a:r>
          </a:p>
        </p:txBody>
      </p:sp>
      <p:sp>
        <p:nvSpPr>
          <p:cNvPr id="32" name="Rectangle 31">
            <a:extLst>
              <a:ext uri="{FF2B5EF4-FFF2-40B4-BE49-F238E27FC236}">
                <a16:creationId xmlns:a16="http://schemas.microsoft.com/office/drawing/2014/main" id="{389E5DBC-29FA-428B-B5FA-2CEDEC33AE2D}"/>
              </a:ext>
            </a:extLst>
          </p:cNvPr>
          <p:cNvSpPr/>
          <p:nvPr/>
        </p:nvSpPr>
        <p:spPr bwMode="auto">
          <a:xfrm>
            <a:off x="-12685580" y="-87598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IOT Device Management</a:t>
            </a:r>
          </a:p>
        </p:txBody>
      </p:sp>
      <p:sp>
        <p:nvSpPr>
          <p:cNvPr id="33" name="Rectangle 32">
            <a:extLst>
              <a:ext uri="{FF2B5EF4-FFF2-40B4-BE49-F238E27FC236}">
                <a16:creationId xmlns:a16="http://schemas.microsoft.com/office/drawing/2014/main" id="{69AFC666-64E5-43B0-A02F-B80848C6EA19}"/>
              </a:ext>
            </a:extLst>
          </p:cNvPr>
          <p:cNvSpPr/>
          <p:nvPr/>
        </p:nvSpPr>
        <p:spPr bwMode="auto">
          <a:xfrm>
            <a:off x="-14819795" y="-99573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Job Templates</a:t>
            </a:r>
          </a:p>
        </p:txBody>
      </p:sp>
      <p:sp>
        <p:nvSpPr>
          <p:cNvPr id="34" name="Rectangle 33">
            <a:extLst>
              <a:ext uri="{FF2B5EF4-FFF2-40B4-BE49-F238E27FC236}">
                <a16:creationId xmlns:a16="http://schemas.microsoft.com/office/drawing/2014/main" id="{DCF3D90B-ED99-45FE-9648-CBDFAD9CC230}"/>
              </a:ext>
            </a:extLst>
          </p:cNvPr>
          <p:cNvSpPr/>
          <p:nvPr/>
        </p:nvSpPr>
        <p:spPr bwMode="auto">
          <a:xfrm>
            <a:off x="-14819795" y="-756945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Linear Assets</a:t>
            </a:r>
          </a:p>
        </p:txBody>
      </p:sp>
      <p:sp>
        <p:nvSpPr>
          <p:cNvPr id="35" name="Rectangle 34">
            <a:extLst>
              <a:ext uri="{FF2B5EF4-FFF2-40B4-BE49-F238E27FC236}">
                <a16:creationId xmlns:a16="http://schemas.microsoft.com/office/drawing/2014/main" id="{98D28FBC-CE5A-4478-9444-8F4BF1917432}"/>
              </a:ext>
            </a:extLst>
          </p:cNvPr>
          <p:cNvSpPr/>
          <p:nvPr/>
        </p:nvSpPr>
        <p:spPr bwMode="auto">
          <a:xfrm>
            <a:off x="-12685580" y="-99573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Defaults</a:t>
            </a:r>
          </a:p>
        </p:txBody>
      </p:sp>
      <p:sp>
        <p:nvSpPr>
          <p:cNvPr id="36" name="Rectangle 35">
            <a:extLst>
              <a:ext uri="{FF2B5EF4-FFF2-40B4-BE49-F238E27FC236}">
                <a16:creationId xmlns:a16="http://schemas.microsoft.com/office/drawing/2014/main" id="{511C831B-9459-4FEE-B9DE-AB789CA1A30F}"/>
              </a:ext>
            </a:extLst>
          </p:cNvPr>
          <p:cNvSpPr/>
          <p:nvPr/>
        </p:nvSpPr>
        <p:spPr bwMode="auto">
          <a:xfrm>
            <a:off x="-12685580" y="-93585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Default Labor Rates</a:t>
            </a:r>
          </a:p>
        </p:txBody>
      </p:sp>
      <p:sp>
        <p:nvSpPr>
          <p:cNvPr id="37" name="Rectangle 36">
            <a:extLst>
              <a:ext uri="{FF2B5EF4-FFF2-40B4-BE49-F238E27FC236}">
                <a16:creationId xmlns:a16="http://schemas.microsoft.com/office/drawing/2014/main" id="{7F831BCE-5935-4E5F-8F49-A8EF32A18437}"/>
              </a:ext>
            </a:extLst>
          </p:cNvPr>
          <p:cNvSpPr/>
          <p:nvPr/>
        </p:nvSpPr>
        <p:spPr bwMode="auto">
          <a:xfrm>
            <a:off x="-12685580" y="-111548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Service Level Agreements</a:t>
            </a:r>
          </a:p>
        </p:txBody>
      </p:sp>
      <p:sp>
        <p:nvSpPr>
          <p:cNvPr id="38" name="Rectangle 37">
            <a:extLst>
              <a:ext uri="{FF2B5EF4-FFF2-40B4-BE49-F238E27FC236}">
                <a16:creationId xmlns:a16="http://schemas.microsoft.com/office/drawing/2014/main" id="{07E0107D-BA86-4CCF-B5E1-6D4722B5C46F}"/>
              </a:ext>
            </a:extLst>
          </p:cNvPr>
          <p:cNvSpPr/>
          <p:nvPr/>
        </p:nvSpPr>
        <p:spPr bwMode="auto">
          <a:xfrm>
            <a:off x="-12685580" y="-105560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Warranties</a:t>
            </a:r>
          </a:p>
        </p:txBody>
      </p:sp>
      <p:sp>
        <p:nvSpPr>
          <p:cNvPr id="39" name="Rectangle 38">
            <a:extLst>
              <a:ext uri="{FF2B5EF4-FFF2-40B4-BE49-F238E27FC236}">
                <a16:creationId xmlns:a16="http://schemas.microsoft.com/office/drawing/2014/main" id="{BAC7117A-89CE-4ED4-B808-2B4DC0015E38}"/>
              </a:ext>
            </a:extLst>
          </p:cNvPr>
          <p:cNvSpPr/>
          <p:nvPr/>
        </p:nvSpPr>
        <p:spPr bwMode="auto">
          <a:xfrm>
            <a:off x="-14819795" y="-93585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Meter Assets</a:t>
            </a:r>
          </a:p>
        </p:txBody>
      </p:sp>
      <p:sp>
        <p:nvSpPr>
          <p:cNvPr id="40" name="Rectangle 39">
            <a:extLst>
              <a:ext uri="{FF2B5EF4-FFF2-40B4-BE49-F238E27FC236}">
                <a16:creationId xmlns:a16="http://schemas.microsoft.com/office/drawing/2014/main" id="{934C59BA-5D94-44F5-91C2-5014C24F0BAB}"/>
              </a:ext>
            </a:extLst>
          </p:cNvPr>
          <p:cNvSpPr/>
          <p:nvPr/>
        </p:nvSpPr>
        <p:spPr bwMode="auto">
          <a:xfrm>
            <a:off x="-12685580" y="-816464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Fleet Management*</a:t>
            </a:r>
          </a:p>
        </p:txBody>
      </p:sp>
      <p:sp>
        <p:nvSpPr>
          <p:cNvPr id="41" name="Rectangle 40">
            <a:extLst>
              <a:ext uri="{FF2B5EF4-FFF2-40B4-BE49-F238E27FC236}">
                <a16:creationId xmlns:a16="http://schemas.microsoft.com/office/drawing/2014/main" id="{CE10F433-186B-4FAD-B417-F7DE1D001692}"/>
              </a:ext>
            </a:extLst>
          </p:cNvPr>
          <p:cNvSpPr/>
          <p:nvPr/>
        </p:nvSpPr>
        <p:spPr bwMode="auto">
          <a:xfrm>
            <a:off x="-6378586" y="-111548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schedules</a:t>
            </a:r>
          </a:p>
        </p:txBody>
      </p:sp>
      <p:sp>
        <p:nvSpPr>
          <p:cNvPr id="42" name="Rectangle 41">
            <a:extLst>
              <a:ext uri="{FF2B5EF4-FFF2-40B4-BE49-F238E27FC236}">
                <a16:creationId xmlns:a16="http://schemas.microsoft.com/office/drawing/2014/main" id="{836ED171-CA63-40D4-8CDC-1C4894A05DEE}"/>
              </a:ext>
            </a:extLst>
          </p:cNvPr>
          <p:cNvSpPr/>
          <p:nvPr/>
        </p:nvSpPr>
        <p:spPr bwMode="auto">
          <a:xfrm>
            <a:off x="-4227167" y="-123523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rounds</a:t>
            </a:r>
          </a:p>
        </p:txBody>
      </p:sp>
      <p:sp>
        <p:nvSpPr>
          <p:cNvPr id="43" name="Rectangle 42">
            <a:extLst>
              <a:ext uri="{FF2B5EF4-FFF2-40B4-BE49-F238E27FC236}">
                <a16:creationId xmlns:a16="http://schemas.microsoft.com/office/drawing/2014/main" id="{DA655441-B1AE-4CF8-BF8C-B74ABA732875}"/>
              </a:ext>
            </a:extLst>
          </p:cNvPr>
          <p:cNvSpPr/>
          <p:nvPr/>
        </p:nvSpPr>
        <p:spPr bwMode="auto">
          <a:xfrm>
            <a:off x="-6378586"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Breakdown maintenance</a:t>
            </a:r>
          </a:p>
        </p:txBody>
      </p:sp>
      <p:sp>
        <p:nvSpPr>
          <p:cNvPr id="44" name="Rectangle 43">
            <a:extLst>
              <a:ext uri="{FF2B5EF4-FFF2-40B4-BE49-F238E27FC236}">
                <a16:creationId xmlns:a16="http://schemas.microsoft.com/office/drawing/2014/main" id="{7BEDE7D9-8980-4DCF-9D2C-9339E85D4DA5}"/>
              </a:ext>
            </a:extLst>
          </p:cNvPr>
          <p:cNvSpPr/>
          <p:nvPr/>
        </p:nvSpPr>
        <p:spPr bwMode="auto">
          <a:xfrm>
            <a:off x="-6378586"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Preventive maintenance</a:t>
            </a:r>
          </a:p>
        </p:txBody>
      </p:sp>
      <p:sp>
        <p:nvSpPr>
          <p:cNvPr id="45" name="Rectangle 44">
            <a:extLst>
              <a:ext uri="{FF2B5EF4-FFF2-40B4-BE49-F238E27FC236}">
                <a16:creationId xmlns:a16="http://schemas.microsoft.com/office/drawing/2014/main" id="{1568F307-A627-4C97-A554-CC99A0CF6112}"/>
              </a:ext>
            </a:extLst>
          </p:cNvPr>
          <p:cNvSpPr/>
          <p:nvPr/>
        </p:nvSpPr>
        <p:spPr>
          <a:xfrm>
            <a:off x="-6378586" y="-14148567"/>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PLANNING</a:t>
            </a:r>
          </a:p>
        </p:txBody>
      </p:sp>
      <p:sp>
        <p:nvSpPr>
          <p:cNvPr id="46" name="Rectangle 45">
            <a:extLst>
              <a:ext uri="{FF2B5EF4-FFF2-40B4-BE49-F238E27FC236}">
                <a16:creationId xmlns:a16="http://schemas.microsoft.com/office/drawing/2014/main" id="{E6567BF5-F349-4418-BD9F-4C1B414C2C60}"/>
              </a:ext>
            </a:extLst>
          </p:cNvPr>
          <p:cNvSpPr/>
          <p:nvPr/>
        </p:nvSpPr>
        <p:spPr bwMode="auto">
          <a:xfrm>
            <a:off x="-6378586" y="-123523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Predictive maintenance ML models*</a:t>
            </a:r>
          </a:p>
        </p:txBody>
      </p:sp>
      <p:sp>
        <p:nvSpPr>
          <p:cNvPr id="47" name="Rectangle 46">
            <a:extLst>
              <a:ext uri="{FF2B5EF4-FFF2-40B4-BE49-F238E27FC236}">
                <a16:creationId xmlns:a16="http://schemas.microsoft.com/office/drawing/2014/main" id="{9E87395E-66E6-4797-8845-577E41080C3E}"/>
              </a:ext>
            </a:extLst>
          </p:cNvPr>
          <p:cNvSpPr/>
          <p:nvPr/>
        </p:nvSpPr>
        <p:spPr bwMode="auto">
          <a:xfrm>
            <a:off x="-6378586" y="-117535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Cognitive maintenance*</a:t>
            </a:r>
          </a:p>
        </p:txBody>
      </p:sp>
      <p:sp>
        <p:nvSpPr>
          <p:cNvPr id="48" name="Rectangle 47">
            <a:extLst>
              <a:ext uri="{FF2B5EF4-FFF2-40B4-BE49-F238E27FC236}">
                <a16:creationId xmlns:a16="http://schemas.microsoft.com/office/drawing/2014/main" id="{820936E9-0486-4F6C-A246-AB4C0B8AEA15}"/>
              </a:ext>
            </a:extLst>
          </p:cNvPr>
          <p:cNvSpPr/>
          <p:nvPr/>
        </p:nvSpPr>
        <p:spPr bwMode="auto">
          <a:xfrm>
            <a:off x="-4227167" y="-117535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Order Release</a:t>
            </a:r>
          </a:p>
        </p:txBody>
      </p:sp>
      <p:sp>
        <p:nvSpPr>
          <p:cNvPr id="49" name="Rectangle 48">
            <a:extLst>
              <a:ext uri="{FF2B5EF4-FFF2-40B4-BE49-F238E27FC236}">
                <a16:creationId xmlns:a16="http://schemas.microsoft.com/office/drawing/2014/main" id="{B429E2BC-78BA-4C27-8C47-964F8AD74C8D}"/>
              </a:ext>
            </a:extLst>
          </p:cNvPr>
          <p:cNvSpPr/>
          <p:nvPr/>
        </p:nvSpPr>
        <p:spPr bwMode="auto">
          <a:xfrm>
            <a:off x="-4227167"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Downtime Reporting</a:t>
            </a:r>
          </a:p>
        </p:txBody>
      </p:sp>
      <p:sp>
        <p:nvSpPr>
          <p:cNvPr id="50" name="Rectangle 49">
            <a:extLst>
              <a:ext uri="{FF2B5EF4-FFF2-40B4-BE49-F238E27FC236}">
                <a16:creationId xmlns:a16="http://schemas.microsoft.com/office/drawing/2014/main" id="{7576592A-4E69-410F-8361-9808F85D997F}"/>
              </a:ext>
            </a:extLst>
          </p:cNvPr>
          <p:cNvSpPr/>
          <p:nvPr/>
        </p:nvSpPr>
        <p:spPr bwMode="auto">
          <a:xfrm>
            <a:off x="-4227167" y="-816108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Lock-Out &amp; Tag Outs</a:t>
            </a:r>
          </a:p>
        </p:txBody>
      </p:sp>
      <p:sp>
        <p:nvSpPr>
          <p:cNvPr id="51" name="Rectangle 50">
            <a:extLst>
              <a:ext uri="{FF2B5EF4-FFF2-40B4-BE49-F238E27FC236}">
                <a16:creationId xmlns:a16="http://schemas.microsoft.com/office/drawing/2014/main" id="{ABCC3D3E-EA97-4F8E-BE97-FDC636B515B3}"/>
              </a:ext>
            </a:extLst>
          </p:cNvPr>
          <p:cNvSpPr/>
          <p:nvPr/>
        </p:nvSpPr>
        <p:spPr bwMode="auto">
          <a:xfrm>
            <a:off x="-4227167"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Condition Based Maintenance</a:t>
            </a:r>
          </a:p>
        </p:txBody>
      </p:sp>
      <p:sp>
        <p:nvSpPr>
          <p:cNvPr id="52" name="Rectangle 51">
            <a:extLst>
              <a:ext uri="{FF2B5EF4-FFF2-40B4-BE49-F238E27FC236}">
                <a16:creationId xmlns:a16="http://schemas.microsoft.com/office/drawing/2014/main" id="{A775E60C-9FAB-439D-929D-4FACEC7AE866}"/>
              </a:ext>
            </a:extLst>
          </p:cNvPr>
          <p:cNvSpPr/>
          <p:nvPr/>
        </p:nvSpPr>
        <p:spPr bwMode="auto">
          <a:xfrm>
            <a:off x="-6378586" y="-105560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Forecasts</a:t>
            </a:r>
          </a:p>
        </p:txBody>
      </p:sp>
      <p:sp>
        <p:nvSpPr>
          <p:cNvPr id="53" name="Rectangle 52">
            <a:extLst>
              <a:ext uri="{FF2B5EF4-FFF2-40B4-BE49-F238E27FC236}">
                <a16:creationId xmlns:a16="http://schemas.microsoft.com/office/drawing/2014/main" id="{00DC560F-9EDD-42CB-A136-2E29C61B61F4}"/>
              </a:ext>
            </a:extLst>
          </p:cNvPr>
          <p:cNvSpPr/>
          <p:nvPr/>
        </p:nvSpPr>
        <p:spPr bwMode="auto">
          <a:xfrm>
            <a:off x="-6378586" y="-756589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Risk &amp; Criticality Management</a:t>
            </a:r>
          </a:p>
        </p:txBody>
      </p:sp>
      <p:sp>
        <p:nvSpPr>
          <p:cNvPr id="54" name="Rectangle 53">
            <a:extLst>
              <a:ext uri="{FF2B5EF4-FFF2-40B4-BE49-F238E27FC236}">
                <a16:creationId xmlns:a16="http://schemas.microsoft.com/office/drawing/2014/main" id="{3F6BDB17-F137-4925-AAE6-17C7CB0D2268}"/>
              </a:ext>
            </a:extLst>
          </p:cNvPr>
          <p:cNvSpPr/>
          <p:nvPr/>
        </p:nvSpPr>
        <p:spPr bwMode="auto">
          <a:xfrm>
            <a:off x="-6378586" y="-99573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Requests</a:t>
            </a:r>
          </a:p>
        </p:txBody>
      </p:sp>
      <p:sp>
        <p:nvSpPr>
          <p:cNvPr id="55" name="Rectangle 54">
            <a:extLst>
              <a:ext uri="{FF2B5EF4-FFF2-40B4-BE49-F238E27FC236}">
                <a16:creationId xmlns:a16="http://schemas.microsoft.com/office/drawing/2014/main" id="{6C914035-C192-4727-B4ED-D790B2024482}"/>
              </a:ext>
            </a:extLst>
          </p:cNvPr>
          <p:cNvSpPr/>
          <p:nvPr/>
        </p:nvSpPr>
        <p:spPr bwMode="auto">
          <a:xfrm>
            <a:off x="-4227167" y="-105560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Workplace Safety &amp; Permits</a:t>
            </a:r>
          </a:p>
        </p:txBody>
      </p:sp>
      <p:sp>
        <p:nvSpPr>
          <p:cNvPr id="56" name="Rectangle 55">
            <a:extLst>
              <a:ext uri="{FF2B5EF4-FFF2-40B4-BE49-F238E27FC236}">
                <a16:creationId xmlns:a16="http://schemas.microsoft.com/office/drawing/2014/main" id="{603ABFB6-4728-4CE3-A18C-B9275AC537D4}"/>
              </a:ext>
            </a:extLst>
          </p:cNvPr>
          <p:cNvSpPr/>
          <p:nvPr/>
        </p:nvSpPr>
        <p:spPr bwMode="auto">
          <a:xfrm>
            <a:off x="-4227167" y="-99573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Forecast</a:t>
            </a:r>
          </a:p>
        </p:txBody>
      </p:sp>
      <p:sp>
        <p:nvSpPr>
          <p:cNvPr id="57" name="Rectangle 56">
            <a:extLst>
              <a:ext uri="{FF2B5EF4-FFF2-40B4-BE49-F238E27FC236}">
                <a16:creationId xmlns:a16="http://schemas.microsoft.com/office/drawing/2014/main" id="{682F314A-F33F-4F43-A8E8-42620145FBE9}"/>
              </a:ext>
            </a:extLst>
          </p:cNvPr>
          <p:cNvSpPr/>
          <p:nvPr/>
        </p:nvSpPr>
        <p:spPr bwMode="auto">
          <a:xfrm>
            <a:off x="-4227167" y="-111548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Inspections and Audits</a:t>
            </a:r>
          </a:p>
        </p:txBody>
      </p:sp>
      <p:sp>
        <p:nvSpPr>
          <p:cNvPr id="58" name="Rectangle 57">
            <a:extLst>
              <a:ext uri="{FF2B5EF4-FFF2-40B4-BE49-F238E27FC236}">
                <a16:creationId xmlns:a16="http://schemas.microsoft.com/office/drawing/2014/main" id="{79597CA1-DC88-4C39-9DC9-441EE5CC218B}"/>
              </a:ext>
            </a:extLst>
          </p:cNvPr>
          <p:cNvSpPr/>
          <p:nvPr/>
        </p:nvSpPr>
        <p:spPr bwMode="auto">
          <a:xfrm>
            <a:off x="25410724"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Transfer, revalue, split Fixed assets</a:t>
            </a:r>
          </a:p>
        </p:txBody>
      </p:sp>
      <p:sp>
        <p:nvSpPr>
          <p:cNvPr id="59" name="Rectangle 58">
            <a:extLst>
              <a:ext uri="{FF2B5EF4-FFF2-40B4-BE49-F238E27FC236}">
                <a16:creationId xmlns:a16="http://schemas.microsoft.com/office/drawing/2014/main" id="{42572064-91D9-4105-BFA4-7492E7C301B7}"/>
              </a:ext>
            </a:extLst>
          </p:cNvPr>
          <p:cNvSpPr/>
          <p:nvPr/>
        </p:nvSpPr>
        <p:spPr bwMode="auto">
          <a:xfrm>
            <a:off x="23306421"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Analytics &amp; KPI’s</a:t>
            </a:r>
          </a:p>
        </p:txBody>
      </p:sp>
      <p:sp>
        <p:nvSpPr>
          <p:cNvPr id="60" name="Rectangle 59">
            <a:extLst>
              <a:ext uri="{FF2B5EF4-FFF2-40B4-BE49-F238E27FC236}">
                <a16:creationId xmlns:a16="http://schemas.microsoft.com/office/drawing/2014/main" id="{A126366F-F829-464C-A2FE-8189C61EF513}"/>
              </a:ext>
            </a:extLst>
          </p:cNvPr>
          <p:cNvSpPr/>
          <p:nvPr/>
        </p:nvSpPr>
        <p:spPr bwMode="auto">
          <a:xfrm>
            <a:off x="23306421"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history</a:t>
            </a:r>
          </a:p>
        </p:txBody>
      </p:sp>
      <p:sp>
        <p:nvSpPr>
          <p:cNvPr id="61" name="Rectangle 60">
            <a:extLst>
              <a:ext uri="{FF2B5EF4-FFF2-40B4-BE49-F238E27FC236}">
                <a16:creationId xmlns:a16="http://schemas.microsoft.com/office/drawing/2014/main" id="{DEDB6685-E3AF-4514-8603-95C4F596B20C}"/>
              </a:ext>
            </a:extLst>
          </p:cNvPr>
          <p:cNvSpPr/>
          <p:nvPr/>
        </p:nvSpPr>
        <p:spPr bwMode="auto">
          <a:xfrm>
            <a:off x="25410724"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Split &amp; Combine fixed assets</a:t>
            </a:r>
          </a:p>
        </p:txBody>
      </p:sp>
      <p:sp>
        <p:nvSpPr>
          <p:cNvPr id="62" name="Rectangle 61">
            <a:extLst>
              <a:ext uri="{FF2B5EF4-FFF2-40B4-BE49-F238E27FC236}">
                <a16:creationId xmlns:a16="http://schemas.microsoft.com/office/drawing/2014/main" id="{7DD880A8-6F21-4828-836E-6CA7EA5305E2}"/>
              </a:ext>
            </a:extLst>
          </p:cNvPr>
          <p:cNvSpPr/>
          <p:nvPr/>
        </p:nvSpPr>
        <p:spPr bwMode="auto">
          <a:xfrm>
            <a:off x="27526943"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Dispose off fixed assets</a:t>
            </a:r>
          </a:p>
        </p:txBody>
      </p:sp>
      <p:sp>
        <p:nvSpPr>
          <p:cNvPr id="63" name="Rectangle 62">
            <a:extLst>
              <a:ext uri="{FF2B5EF4-FFF2-40B4-BE49-F238E27FC236}">
                <a16:creationId xmlns:a16="http://schemas.microsoft.com/office/drawing/2014/main" id="{9501B0FB-DCA5-40D4-9E60-6E389604B14E}"/>
              </a:ext>
            </a:extLst>
          </p:cNvPr>
          <p:cNvSpPr/>
          <p:nvPr/>
        </p:nvSpPr>
        <p:spPr bwMode="auto">
          <a:xfrm>
            <a:off x="27526943"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Electronic reporting</a:t>
            </a:r>
          </a:p>
        </p:txBody>
      </p:sp>
      <p:sp>
        <p:nvSpPr>
          <p:cNvPr id="64" name="Rectangle 63">
            <a:extLst>
              <a:ext uri="{FF2B5EF4-FFF2-40B4-BE49-F238E27FC236}">
                <a16:creationId xmlns:a16="http://schemas.microsoft.com/office/drawing/2014/main" id="{D075BCC4-A100-445E-9FC9-CE12A6AE7CCC}"/>
              </a:ext>
            </a:extLst>
          </p:cNvPr>
          <p:cNvSpPr/>
          <p:nvPr/>
        </p:nvSpPr>
        <p:spPr>
          <a:xfrm>
            <a:off x="27526943"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RETIRE</a:t>
            </a:r>
          </a:p>
        </p:txBody>
      </p:sp>
      <p:sp>
        <p:nvSpPr>
          <p:cNvPr id="65" name="Rectangle 64">
            <a:extLst>
              <a:ext uri="{FF2B5EF4-FFF2-40B4-BE49-F238E27FC236}">
                <a16:creationId xmlns:a16="http://schemas.microsoft.com/office/drawing/2014/main" id="{F6BFAC62-29D3-4412-AA52-9D9FC58FB5BC}"/>
              </a:ext>
            </a:extLst>
          </p:cNvPr>
          <p:cNvSpPr/>
          <p:nvPr/>
        </p:nvSpPr>
        <p:spPr>
          <a:xfrm>
            <a:off x="23306421"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REPORTING</a:t>
            </a:r>
          </a:p>
        </p:txBody>
      </p:sp>
      <p:sp>
        <p:nvSpPr>
          <p:cNvPr id="66" name="Rectangle 65">
            <a:extLst>
              <a:ext uri="{FF2B5EF4-FFF2-40B4-BE49-F238E27FC236}">
                <a16:creationId xmlns:a16="http://schemas.microsoft.com/office/drawing/2014/main" id="{50943E2F-C859-4787-AA03-EA61F882B73D}"/>
              </a:ext>
            </a:extLst>
          </p:cNvPr>
          <p:cNvSpPr/>
          <p:nvPr/>
        </p:nvSpPr>
        <p:spPr>
          <a:xfrm>
            <a:off x="25410724"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VALUATION</a:t>
            </a:r>
          </a:p>
        </p:txBody>
      </p:sp>
      <p:sp>
        <p:nvSpPr>
          <p:cNvPr id="67" name="Rectangle 66">
            <a:extLst>
              <a:ext uri="{FF2B5EF4-FFF2-40B4-BE49-F238E27FC236}">
                <a16:creationId xmlns:a16="http://schemas.microsoft.com/office/drawing/2014/main" id="{C3633565-F12C-4EBE-9CAE-269083CBFCCC}"/>
              </a:ext>
            </a:extLst>
          </p:cNvPr>
          <p:cNvSpPr/>
          <p:nvPr/>
        </p:nvSpPr>
        <p:spPr bwMode="auto">
          <a:xfrm>
            <a:off x="25410724"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Depreciate fixed assets</a:t>
            </a:r>
          </a:p>
        </p:txBody>
      </p:sp>
      <p:sp>
        <p:nvSpPr>
          <p:cNvPr id="68" name="Rectangle 67">
            <a:extLst>
              <a:ext uri="{FF2B5EF4-FFF2-40B4-BE49-F238E27FC236}">
                <a16:creationId xmlns:a16="http://schemas.microsoft.com/office/drawing/2014/main" id="{BA68250C-EE0B-4604-B4C0-D387415BC41C}"/>
              </a:ext>
            </a:extLst>
          </p:cNvPr>
          <p:cNvSpPr/>
          <p:nvPr/>
        </p:nvSpPr>
        <p:spPr bwMode="auto">
          <a:xfrm>
            <a:off x="25410724"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Capitalize fixed asset improvements</a:t>
            </a:r>
          </a:p>
        </p:txBody>
      </p:sp>
      <p:sp>
        <p:nvSpPr>
          <p:cNvPr id="69" name="Rectangle 68">
            <a:extLst>
              <a:ext uri="{FF2B5EF4-FFF2-40B4-BE49-F238E27FC236}">
                <a16:creationId xmlns:a16="http://schemas.microsoft.com/office/drawing/2014/main" id="{9F9D3884-A4FB-47C5-B76F-BD6FB89C79DB}"/>
              </a:ext>
            </a:extLst>
          </p:cNvPr>
          <p:cNvSpPr/>
          <p:nvPr/>
        </p:nvSpPr>
        <p:spPr bwMode="auto">
          <a:xfrm>
            <a:off x="23306421"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Budget Management</a:t>
            </a:r>
          </a:p>
        </p:txBody>
      </p:sp>
      <p:sp>
        <p:nvSpPr>
          <p:cNvPr id="70" name="Rectangle 69">
            <a:extLst>
              <a:ext uri="{FF2B5EF4-FFF2-40B4-BE49-F238E27FC236}">
                <a16:creationId xmlns:a16="http://schemas.microsoft.com/office/drawing/2014/main" id="{1C3AFFEB-6A2A-4F3A-AC09-6187D7FF0D18}"/>
              </a:ext>
            </a:extLst>
          </p:cNvPr>
          <p:cNvSpPr/>
          <p:nvPr/>
        </p:nvSpPr>
        <p:spPr bwMode="auto">
          <a:xfrm>
            <a:off x="23306421"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Reporting</a:t>
            </a:r>
          </a:p>
        </p:txBody>
      </p:sp>
      <p:sp>
        <p:nvSpPr>
          <p:cNvPr id="71" name="Rectangle 70">
            <a:extLst>
              <a:ext uri="{FF2B5EF4-FFF2-40B4-BE49-F238E27FC236}">
                <a16:creationId xmlns:a16="http://schemas.microsoft.com/office/drawing/2014/main" id="{EA54A5B9-84B4-42B4-824B-77225C2F6E35}"/>
              </a:ext>
            </a:extLst>
          </p:cNvPr>
          <p:cNvSpPr/>
          <p:nvPr/>
        </p:nvSpPr>
        <p:spPr bwMode="auto">
          <a:xfrm>
            <a:off x="23306421"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Contract Spend Analysis</a:t>
            </a:r>
          </a:p>
        </p:txBody>
      </p:sp>
      <p:sp>
        <p:nvSpPr>
          <p:cNvPr id="72" name="Rectangle 71">
            <a:extLst>
              <a:ext uri="{FF2B5EF4-FFF2-40B4-BE49-F238E27FC236}">
                <a16:creationId xmlns:a16="http://schemas.microsoft.com/office/drawing/2014/main" id="{21F41FE4-E00F-4098-8FD4-16B72E8B4520}"/>
              </a:ext>
            </a:extLst>
          </p:cNvPr>
          <p:cNvSpPr/>
          <p:nvPr/>
        </p:nvSpPr>
        <p:spPr bwMode="auto">
          <a:xfrm>
            <a:off x="27526943"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Asset Sale</a:t>
            </a:r>
          </a:p>
        </p:txBody>
      </p:sp>
      <p:sp>
        <p:nvSpPr>
          <p:cNvPr id="73" name="Rectangle 72">
            <a:extLst>
              <a:ext uri="{FF2B5EF4-FFF2-40B4-BE49-F238E27FC236}">
                <a16:creationId xmlns:a16="http://schemas.microsoft.com/office/drawing/2014/main" id="{5E8E83F9-02DA-4112-9C9A-AFED425C4F43}"/>
              </a:ext>
            </a:extLst>
          </p:cNvPr>
          <p:cNvSpPr/>
          <p:nvPr/>
        </p:nvSpPr>
        <p:spPr>
          <a:xfrm>
            <a:off x="10749096" y="-14134984"/>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SCHEDULING</a:t>
            </a:r>
          </a:p>
        </p:txBody>
      </p:sp>
      <p:sp>
        <p:nvSpPr>
          <p:cNvPr id="74" name="Rectangle 73">
            <a:extLst>
              <a:ext uri="{FF2B5EF4-FFF2-40B4-BE49-F238E27FC236}">
                <a16:creationId xmlns:a16="http://schemas.microsoft.com/office/drawing/2014/main" id="{DE4EF36A-627C-4613-9DD8-69E366262213}"/>
              </a:ext>
            </a:extLst>
          </p:cNvPr>
          <p:cNvSpPr/>
          <p:nvPr/>
        </p:nvSpPr>
        <p:spPr>
          <a:xfrm>
            <a:off x="14969241" y="-14134984"/>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EXECUTION</a:t>
            </a:r>
          </a:p>
        </p:txBody>
      </p:sp>
      <p:sp>
        <p:nvSpPr>
          <p:cNvPr id="75" name="Rectangle 74">
            <a:extLst>
              <a:ext uri="{FF2B5EF4-FFF2-40B4-BE49-F238E27FC236}">
                <a16:creationId xmlns:a16="http://schemas.microsoft.com/office/drawing/2014/main" id="{4BC3185B-DF69-4634-A41C-7B5CFB3E0987}"/>
              </a:ext>
            </a:extLst>
          </p:cNvPr>
          <p:cNvSpPr/>
          <p:nvPr/>
        </p:nvSpPr>
        <p:spPr bwMode="auto">
          <a:xfrm>
            <a:off x="10749096"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prstClr val="white"/>
                </a:solidFill>
                <a:latin typeface="Calibri" panose="020F0502020204030204"/>
              </a:rPr>
              <a:t>Schedule board</a:t>
            </a:r>
          </a:p>
        </p:txBody>
      </p:sp>
      <p:sp>
        <p:nvSpPr>
          <p:cNvPr id="76" name="Rectangle 75">
            <a:extLst>
              <a:ext uri="{FF2B5EF4-FFF2-40B4-BE49-F238E27FC236}">
                <a16:creationId xmlns:a16="http://schemas.microsoft.com/office/drawing/2014/main" id="{31613CDC-8D53-45F0-92C7-824ED8D053AC}"/>
              </a:ext>
            </a:extLst>
          </p:cNvPr>
          <p:cNvSpPr/>
          <p:nvPr/>
        </p:nvSpPr>
        <p:spPr bwMode="auto">
          <a:xfrm>
            <a:off x="10749096"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prstClr val="white"/>
                </a:solidFill>
                <a:latin typeface="Calibri" panose="020F0502020204030204"/>
              </a:rPr>
              <a:t>Resource Optimization</a:t>
            </a:r>
          </a:p>
        </p:txBody>
      </p:sp>
      <p:sp>
        <p:nvSpPr>
          <p:cNvPr id="77" name="Rectangle 76">
            <a:extLst>
              <a:ext uri="{FF2B5EF4-FFF2-40B4-BE49-F238E27FC236}">
                <a16:creationId xmlns:a16="http://schemas.microsoft.com/office/drawing/2014/main" id="{B4B1CB56-F819-4F80-A63C-E5EEE84DC961}"/>
              </a:ext>
            </a:extLst>
          </p:cNvPr>
          <p:cNvSpPr/>
          <p:nvPr/>
        </p:nvSpPr>
        <p:spPr bwMode="auto">
          <a:xfrm>
            <a:off x="10749096"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prstClr val="white"/>
                </a:solidFill>
                <a:latin typeface="Calibri" panose="020F0502020204030204"/>
              </a:rPr>
              <a:t>Resource Capacity</a:t>
            </a:r>
          </a:p>
        </p:txBody>
      </p:sp>
      <p:sp>
        <p:nvSpPr>
          <p:cNvPr id="78" name="Rectangle 77">
            <a:extLst>
              <a:ext uri="{FF2B5EF4-FFF2-40B4-BE49-F238E27FC236}">
                <a16:creationId xmlns:a16="http://schemas.microsoft.com/office/drawing/2014/main" id="{00A8CCBB-FB1C-4A3C-BE8E-A8114F098A5A}"/>
              </a:ext>
            </a:extLst>
          </p:cNvPr>
          <p:cNvSpPr/>
          <p:nvPr/>
        </p:nvSpPr>
        <p:spPr bwMode="auto">
          <a:xfrm>
            <a:off x="12900515"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prstClr val="white"/>
                </a:solidFill>
                <a:latin typeface="Calibri" panose="020F0502020204030204"/>
              </a:rPr>
              <a:t>Worker Management</a:t>
            </a:r>
          </a:p>
        </p:txBody>
      </p:sp>
      <p:sp>
        <p:nvSpPr>
          <p:cNvPr id="79" name="Rectangle 78">
            <a:extLst>
              <a:ext uri="{FF2B5EF4-FFF2-40B4-BE49-F238E27FC236}">
                <a16:creationId xmlns:a16="http://schemas.microsoft.com/office/drawing/2014/main" id="{8A731AC8-4444-4AE3-AAEA-4D50D0C69C23}"/>
              </a:ext>
            </a:extLst>
          </p:cNvPr>
          <p:cNvSpPr/>
          <p:nvPr/>
        </p:nvSpPr>
        <p:spPr bwMode="auto">
          <a:xfrm>
            <a:off x="12900515"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prstClr val="white"/>
                </a:solidFill>
                <a:latin typeface="Calibri" panose="020F0502020204030204"/>
              </a:rPr>
              <a:t>Certificates and Qualifications</a:t>
            </a:r>
          </a:p>
        </p:txBody>
      </p:sp>
      <p:sp>
        <p:nvSpPr>
          <p:cNvPr id="80" name="Rectangle 79">
            <a:extLst>
              <a:ext uri="{FF2B5EF4-FFF2-40B4-BE49-F238E27FC236}">
                <a16:creationId xmlns:a16="http://schemas.microsoft.com/office/drawing/2014/main" id="{B8C813AD-3CD5-4FFB-86FD-8866D90B9144}"/>
              </a:ext>
            </a:extLst>
          </p:cNvPr>
          <p:cNvSpPr/>
          <p:nvPr/>
        </p:nvSpPr>
        <p:spPr bwMode="auto">
          <a:xfrm>
            <a:off x="14969241"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Maintenance checklists</a:t>
            </a:r>
          </a:p>
        </p:txBody>
      </p:sp>
      <p:sp>
        <p:nvSpPr>
          <p:cNvPr id="81" name="Rectangle 80">
            <a:extLst>
              <a:ext uri="{FF2B5EF4-FFF2-40B4-BE49-F238E27FC236}">
                <a16:creationId xmlns:a16="http://schemas.microsoft.com/office/drawing/2014/main" id="{875C0FC4-3A0E-452E-8CE8-A3BC6E0DBC35}"/>
              </a:ext>
            </a:extLst>
          </p:cNvPr>
          <p:cNvSpPr/>
          <p:nvPr/>
        </p:nvSpPr>
        <p:spPr bwMode="auto">
          <a:xfrm>
            <a:off x="14969241"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reporting</a:t>
            </a:r>
          </a:p>
        </p:txBody>
      </p:sp>
      <p:sp>
        <p:nvSpPr>
          <p:cNvPr id="82" name="Rectangle 81">
            <a:extLst>
              <a:ext uri="{FF2B5EF4-FFF2-40B4-BE49-F238E27FC236}">
                <a16:creationId xmlns:a16="http://schemas.microsoft.com/office/drawing/2014/main" id="{CF6B408C-3FA9-49BF-8FCB-F3D0F67FF482}"/>
              </a:ext>
            </a:extLst>
          </p:cNvPr>
          <p:cNvSpPr/>
          <p:nvPr/>
        </p:nvSpPr>
        <p:spPr bwMode="auto">
          <a:xfrm>
            <a:off x="14969241"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Knowledge articles</a:t>
            </a:r>
          </a:p>
        </p:txBody>
      </p:sp>
      <p:sp>
        <p:nvSpPr>
          <p:cNvPr id="83" name="Rectangle 82">
            <a:extLst>
              <a:ext uri="{FF2B5EF4-FFF2-40B4-BE49-F238E27FC236}">
                <a16:creationId xmlns:a16="http://schemas.microsoft.com/office/drawing/2014/main" id="{FF5A45E0-28CB-4B67-97FB-C986B43D23EA}"/>
              </a:ext>
            </a:extLst>
          </p:cNvPr>
          <p:cNvSpPr/>
          <p:nvPr/>
        </p:nvSpPr>
        <p:spPr bwMode="auto">
          <a:xfrm>
            <a:off x="17120660"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Contractor Management</a:t>
            </a:r>
          </a:p>
        </p:txBody>
      </p:sp>
      <p:sp>
        <p:nvSpPr>
          <p:cNvPr id="84" name="Rectangle 83">
            <a:extLst>
              <a:ext uri="{FF2B5EF4-FFF2-40B4-BE49-F238E27FC236}">
                <a16:creationId xmlns:a16="http://schemas.microsoft.com/office/drawing/2014/main" id="{E0A74541-1EBE-46F1-AEA4-6EEB7F759EBC}"/>
              </a:ext>
            </a:extLst>
          </p:cNvPr>
          <p:cNvSpPr/>
          <p:nvPr/>
        </p:nvSpPr>
        <p:spPr bwMode="auto">
          <a:xfrm>
            <a:off x="17120660"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Order Notes</a:t>
            </a:r>
          </a:p>
        </p:txBody>
      </p:sp>
      <p:sp>
        <p:nvSpPr>
          <p:cNvPr id="85" name="Rectangle 84">
            <a:extLst>
              <a:ext uri="{FF2B5EF4-FFF2-40B4-BE49-F238E27FC236}">
                <a16:creationId xmlns:a16="http://schemas.microsoft.com/office/drawing/2014/main" id="{BFEFD0BF-418A-49AE-A9A3-FBE80374F51A}"/>
              </a:ext>
            </a:extLst>
          </p:cNvPr>
          <p:cNvSpPr/>
          <p:nvPr/>
        </p:nvSpPr>
        <p:spPr bwMode="auto">
          <a:xfrm>
            <a:off x="17120660"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Mixed Reality Guides</a:t>
            </a:r>
          </a:p>
        </p:txBody>
      </p:sp>
      <p:sp>
        <p:nvSpPr>
          <p:cNvPr id="86" name="Rectangle 85">
            <a:extLst>
              <a:ext uri="{FF2B5EF4-FFF2-40B4-BE49-F238E27FC236}">
                <a16:creationId xmlns:a16="http://schemas.microsoft.com/office/drawing/2014/main" id="{6DD02586-4425-4B9D-B46C-F69D37B84931}"/>
              </a:ext>
            </a:extLst>
          </p:cNvPr>
          <p:cNvSpPr/>
          <p:nvPr/>
        </p:nvSpPr>
        <p:spPr bwMode="auto">
          <a:xfrm>
            <a:off x="10749096"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Schedule board</a:t>
            </a:r>
          </a:p>
        </p:txBody>
      </p:sp>
      <p:sp>
        <p:nvSpPr>
          <p:cNvPr id="87" name="Rectangle 86">
            <a:extLst>
              <a:ext uri="{FF2B5EF4-FFF2-40B4-BE49-F238E27FC236}">
                <a16:creationId xmlns:a16="http://schemas.microsoft.com/office/drawing/2014/main" id="{BA353658-951D-4A0A-BA1B-06D56B230484}"/>
              </a:ext>
            </a:extLst>
          </p:cNvPr>
          <p:cNvSpPr/>
          <p:nvPr/>
        </p:nvSpPr>
        <p:spPr bwMode="auto">
          <a:xfrm>
            <a:off x="10749096"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Resource Optimization</a:t>
            </a:r>
          </a:p>
        </p:txBody>
      </p:sp>
      <p:sp>
        <p:nvSpPr>
          <p:cNvPr id="88" name="Rectangle 87">
            <a:extLst>
              <a:ext uri="{FF2B5EF4-FFF2-40B4-BE49-F238E27FC236}">
                <a16:creationId xmlns:a16="http://schemas.microsoft.com/office/drawing/2014/main" id="{726E243C-3B54-4B74-B0BA-3DC2DACFF0CF}"/>
              </a:ext>
            </a:extLst>
          </p:cNvPr>
          <p:cNvSpPr/>
          <p:nvPr/>
        </p:nvSpPr>
        <p:spPr bwMode="auto">
          <a:xfrm>
            <a:off x="10749096"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Crew Management</a:t>
            </a:r>
          </a:p>
        </p:txBody>
      </p:sp>
      <p:sp>
        <p:nvSpPr>
          <p:cNvPr id="89" name="Rectangle 88">
            <a:extLst>
              <a:ext uri="{FF2B5EF4-FFF2-40B4-BE49-F238E27FC236}">
                <a16:creationId xmlns:a16="http://schemas.microsoft.com/office/drawing/2014/main" id="{546B3D5C-FA3F-4C11-8B9E-050B835853AC}"/>
              </a:ext>
            </a:extLst>
          </p:cNvPr>
          <p:cNvSpPr/>
          <p:nvPr/>
        </p:nvSpPr>
        <p:spPr bwMode="auto">
          <a:xfrm>
            <a:off x="10749096" y="-99437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Certificates and Qualifications*</a:t>
            </a:r>
          </a:p>
        </p:txBody>
      </p:sp>
      <p:sp>
        <p:nvSpPr>
          <p:cNvPr id="90" name="Rectangle 89">
            <a:extLst>
              <a:ext uri="{FF2B5EF4-FFF2-40B4-BE49-F238E27FC236}">
                <a16:creationId xmlns:a16="http://schemas.microsoft.com/office/drawing/2014/main" id="{3CBA6102-CB92-4FD6-8978-5EF56ED90AFC}"/>
              </a:ext>
            </a:extLst>
          </p:cNvPr>
          <p:cNvSpPr/>
          <p:nvPr/>
        </p:nvSpPr>
        <p:spPr bwMode="auto">
          <a:xfrm>
            <a:off x="12900515" y="-99437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Zones</a:t>
            </a:r>
          </a:p>
        </p:txBody>
      </p:sp>
      <p:sp>
        <p:nvSpPr>
          <p:cNvPr id="91" name="Rectangle 90">
            <a:extLst>
              <a:ext uri="{FF2B5EF4-FFF2-40B4-BE49-F238E27FC236}">
                <a16:creationId xmlns:a16="http://schemas.microsoft.com/office/drawing/2014/main" id="{425CFDF4-3B28-4B65-91E7-BC98ABF5F5B5}"/>
              </a:ext>
            </a:extLst>
          </p:cNvPr>
          <p:cNvSpPr/>
          <p:nvPr/>
        </p:nvSpPr>
        <p:spPr bwMode="auto">
          <a:xfrm>
            <a:off x="12900515"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Travel Time Estimation</a:t>
            </a:r>
          </a:p>
        </p:txBody>
      </p:sp>
      <p:sp>
        <p:nvSpPr>
          <p:cNvPr id="92" name="Rectangle 91">
            <a:extLst>
              <a:ext uri="{FF2B5EF4-FFF2-40B4-BE49-F238E27FC236}">
                <a16:creationId xmlns:a16="http://schemas.microsoft.com/office/drawing/2014/main" id="{04693EAC-ECDF-4A90-AAC8-82CD17891877}"/>
              </a:ext>
            </a:extLst>
          </p:cNvPr>
          <p:cNvSpPr/>
          <p:nvPr/>
        </p:nvSpPr>
        <p:spPr bwMode="auto">
          <a:xfrm>
            <a:off x="12900515"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Route Planning</a:t>
            </a:r>
          </a:p>
        </p:txBody>
      </p:sp>
      <p:sp>
        <p:nvSpPr>
          <p:cNvPr id="93" name="Rectangle 92">
            <a:extLst>
              <a:ext uri="{FF2B5EF4-FFF2-40B4-BE49-F238E27FC236}">
                <a16:creationId xmlns:a16="http://schemas.microsoft.com/office/drawing/2014/main" id="{6C6311BE-147A-4B7D-8C0D-B59B232FED7B}"/>
              </a:ext>
            </a:extLst>
          </p:cNvPr>
          <p:cNvSpPr/>
          <p:nvPr/>
        </p:nvSpPr>
        <p:spPr bwMode="auto">
          <a:xfrm>
            <a:off x="12900515"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Capacity Management</a:t>
            </a:r>
          </a:p>
        </p:txBody>
      </p:sp>
      <p:sp>
        <p:nvSpPr>
          <p:cNvPr id="94" name="Rectangle 93">
            <a:extLst>
              <a:ext uri="{FF2B5EF4-FFF2-40B4-BE49-F238E27FC236}">
                <a16:creationId xmlns:a16="http://schemas.microsoft.com/office/drawing/2014/main" id="{6F79104D-8228-45A0-9812-6A8D0A96E740}"/>
              </a:ext>
            </a:extLst>
          </p:cNvPr>
          <p:cNvSpPr/>
          <p:nvPr/>
        </p:nvSpPr>
        <p:spPr bwMode="auto">
          <a:xfrm>
            <a:off x="14969241" y="-755231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Maintenance checklists</a:t>
            </a:r>
          </a:p>
        </p:txBody>
      </p:sp>
      <p:sp>
        <p:nvSpPr>
          <p:cNvPr id="95" name="Rectangle 94">
            <a:extLst>
              <a:ext uri="{FF2B5EF4-FFF2-40B4-BE49-F238E27FC236}">
                <a16:creationId xmlns:a16="http://schemas.microsoft.com/office/drawing/2014/main" id="{5D1B18CD-C8E0-4C7F-938F-17F8A7391F90}"/>
              </a:ext>
            </a:extLst>
          </p:cNvPr>
          <p:cNvSpPr/>
          <p:nvPr/>
        </p:nvSpPr>
        <p:spPr bwMode="auto">
          <a:xfrm>
            <a:off x="14969241" y="-814750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Mobile execution</a:t>
            </a:r>
          </a:p>
        </p:txBody>
      </p:sp>
      <p:sp>
        <p:nvSpPr>
          <p:cNvPr id="96" name="Rectangle 95">
            <a:extLst>
              <a:ext uri="{FF2B5EF4-FFF2-40B4-BE49-F238E27FC236}">
                <a16:creationId xmlns:a16="http://schemas.microsoft.com/office/drawing/2014/main" id="{CB3145E5-729F-4C39-BEEE-83187757A992}"/>
              </a:ext>
            </a:extLst>
          </p:cNvPr>
          <p:cNvSpPr/>
          <p:nvPr/>
        </p:nvSpPr>
        <p:spPr bwMode="auto">
          <a:xfrm>
            <a:off x="14969241" y="-695001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reporting</a:t>
            </a:r>
          </a:p>
        </p:txBody>
      </p:sp>
      <p:sp>
        <p:nvSpPr>
          <p:cNvPr id="97" name="Rectangle 96">
            <a:extLst>
              <a:ext uri="{FF2B5EF4-FFF2-40B4-BE49-F238E27FC236}">
                <a16:creationId xmlns:a16="http://schemas.microsoft.com/office/drawing/2014/main" id="{BC88F109-0A75-4C9A-AC7E-1E62B57713E9}"/>
              </a:ext>
            </a:extLst>
          </p:cNvPr>
          <p:cNvSpPr/>
          <p:nvPr/>
        </p:nvSpPr>
        <p:spPr bwMode="auto">
          <a:xfrm>
            <a:off x="14969241" y="-635126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Knowledge articles</a:t>
            </a:r>
          </a:p>
        </p:txBody>
      </p:sp>
      <p:sp>
        <p:nvSpPr>
          <p:cNvPr id="98" name="Rectangle 97">
            <a:extLst>
              <a:ext uri="{FF2B5EF4-FFF2-40B4-BE49-F238E27FC236}">
                <a16:creationId xmlns:a16="http://schemas.microsoft.com/office/drawing/2014/main" id="{9E941482-DED9-4B97-A388-9999B4261933}"/>
              </a:ext>
            </a:extLst>
          </p:cNvPr>
          <p:cNvSpPr/>
          <p:nvPr/>
        </p:nvSpPr>
        <p:spPr bwMode="auto">
          <a:xfrm>
            <a:off x="17120660" y="-635126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Contractor Management</a:t>
            </a:r>
          </a:p>
        </p:txBody>
      </p:sp>
      <p:sp>
        <p:nvSpPr>
          <p:cNvPr id="99" name="Rectangle 98">
            <a:extLst>
              <a:ext uri="{FF2B5EF4-FFF2-40B4-BE49-F238E27FC236}">
                <a16:creationId xmlns:a16="http://schemas.microsoft.com/office/drawing/2014/main" id="{88712ED3-B84B-4354-B432-00F6C534F975}"/>
              </a:ext>
            </a:extLst>
          </p:cNvPr>
          <p:cNvSpPr/>
          <p:nvPr/>
        </p:nvSpPr>
        <p:spPr bwMode="auto">
          <a:xfrm>
            <a:off x="14969241" y="-575251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Remote Assist</a:t>
            </a:r>
          </a:p>
        </p:txBody>
      </p:sp>
      <p:sp>
        <p:nvSpPr>
          <p:cNvPr id="100" name="Rectangle 99">
            <a:extLst>
              <a:ext uri="{FF2B5EF4-FFF2-40B4-BE49-F238E27FC236}">
                <a16:creationId xmlns:a16="http://schemas.microsoft.com/office/drawing/2014/main" id="{902908BA-6645-4E47-B86F-6588E33AEEC8}"/>
              </a:ext>
            </a:extLst>
          </p:cNvPr>
          <p:cNvSpPr/>
          <p:nvPr/>
        </p:nvSpPr>
        <p:spPr bwMode="auto">
          <a:xfrm>
            <a:off x="17120660" y="-695356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Geofencing</a:t>
            </a:r>
          </a:p>
        </p:txBody>
      </p:sp>
      <p:sp>
        <p:nvSpPr>
          <p:cNvPr id="101" name="Rectangle 100">
            <a:extLst>
              <a:ext uri="{FF2B5EF4-FFF2-40B4-BE49-F238E27FC236}">
                <a16:creationId xmlns:a16="http://schemas.microsoft.com/office/drawing/2014/main" id="{BCC47F2E-DE51-497F-BC01-297243ED0374}"/>
              </a:ext>
            </a:extLst>
          </p:cNvPr>
          <p:cNvSpPr/>
          <p:nvPr/>
        </p:nvSpPr>
        <p:spPr bwMode="auto">
          <a:xfrm>
            <a:off x="17120660" y="-754875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Order Notes</a:t>
            </a:r>
          </a:p>
        </p:txBody>
      </p:sp>
      <p:sp>
        <p:nvSpPr>
          <p:cNvPr id="102" name="Rectangle 101">
            <a:extLst>
              <a:ext uri="{FF2B5EF4-FFF2-40B4-BE49-F238E27FC236}">
                <a16:creationId xmlns:a16="http://schemas.microsoft.com/office/drawing/2014/main" id="{8BF28F2B-1265-4C28-A1CE-702C81940D10}"/>
              </a:ext>
            </a:extLst>
          </p:cNvPr>
          <p:cNvSpPr/>
          <p:nvPr/>
        </p:nvSpPr>
        <p:spPr bwMode="auto">
          <a:xfrm>
            <a:off x="17120660" y="-575251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Walkthrough Notes</a:t>
            </a:r>
          </a:p>
        </p:txBody>
      </p:sp>
      <p:sp>
        <p:nvSpPr>
          <p:cNvPr id="103" name="Rectangle 102">
            <a:extLst>
              <a:ext uri="{FF2B5EF4-FFF2-40B4-BE49-F238E27FC236}">
                <a16:creationId xmlns:a16="http://schemas.microsoft.com/office/drawing/2014/main" id="{55F79C5A-09D2-43DB-9FC4-762E057BE46D}"/>
              </a:ext>
            </a:extLst>
          </p:cNvPr>
          <p:cNvSpPr/>
          <p:nvPr/>
        </p:nvSpPr>
        <p:spPr bwMode="auto">
          <a:xfrm>
            <a:off x="17120660" y="-515376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Mixed Reality Guides</a:t>
            </a:r>
          </a:p>
        </p:txBody>
      </p:sp>
      <p:sp>
        <p:nvSpPr>
          <p:cNvPr id="104" name="Rectangle 103">
            <a:extLst>
              <a:ext uri="{FF2B5EF4-FFF2-40B4-BE49-F238E27FC236}">
                <a16:creationId xmlns:a16="http://schemas.microsoft.com/office/drawing/2014/main" id="{4BB12B09-EF10-4BD1-B189-437CE6E3B1B9}"/>
              </a:ext>
            </a:extLst>
          </p:cNvPr>
          <p:cNvSpPr/>
          <p:nvPr/>
        </p:nvSpPr>
        <p:spPr bwMode="auto">
          <a:xfrm>
            <a:off x="17120660" y="-814750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Connected Service (IOT Insights)</a:t>
            </a:r>
          </a:p>
        </p:txBody>
      </p:sp>
      <p:sp>
        <p:nvSpPr>
          <p:cNvPr id="105" name="Rectangle 104">
            <a:extLst>
              <a:ext uri="{FF2B5EF4-FFF2-40B4-BE49-F238E27FC236}">
                <a16:creationId xmlns:a16="http://schemas.microsoft.com/office/drawing/2014/main" id="{D0130ACC-0EF1-4BCE-AA70-77ABD67E50DB}"/>
              </a:ext>
            </a:extLst>
          </p:cNvPr>
          <p:cNvSpPr/>
          <p:nvPr/>
        </p:nvSpPr>
        <p:spPr>
          <a:xfrm>
            <a:off x="-68544" y="-14150176"/>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INVENTORY</a:t>
            </a:r>
          </a:p>
        </p:txBody>
      </p:sp>
      <p:sp>
        <p:nvSpPr>
          <p:cNvPr id="106" name="Rectangle 105">
            <a:extLst>
              <a:ext uri="{FF2B5EF4-FFF2-40B4-BE49-F238E27FC236}">
                <a16:creationId xmlns:a16="http://schemas.microsoft.com/office/drawing/2014/main" id="{9F369571-9F8E-452A-92A9-F27FF1223F02}"/>
              </a:ext>
            </a:extLst>
          </p:cNvPr>
          <p:cNvSpPr/>
          <p:nvPr/>
        </p:nvSpPr>
        <p:spPr bwMode="auto">
          <a:xfrm>
            <a:off x="-68544" y="-135514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Item Master</a:t>
            </a:r>
          </a:p>
        </p:txBody>
      </p:sp>
      <p:sp>
        <p:nvSpPr>
          <p:cNvPr id="107" name="Rectangle 106">
            <a:extLst>
              <a:ext uri="{FF2B5EF4-FFF2-40B4-BE49-F238E27FC236}">
                <a16:creationId xmlns:a16="http://schemas.microsoft.com/office/drawing/2014/main" id="{D25B2E50-7CBE-4BA5-B19C-659B14D38809}"/>
              </a:ext>
            </a:extLst>
          </p:cNvPr>
          <p:cNvSpPr/>
          <p:nvPr/>
        </p:nvSpPr>
        <p:spPr bwMode="auto">
          <a:xfrm>
            <a:off x="-68544" y="-129526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Service Items</a:t>
            </a:r>
          </a:p>
        </p:txBody>
      </p:sp>
      <p:sp>
        <p:nvSpPr>
          <p:cNvPr id="108" name="Rectangle 107">
            <a:extLst>
              <a:ext uri="{FF2B5EF4-FFF2-40B4-BE49-F238E27FC236}">
                <a16:creationId xmlns:a16="http://schemas.microsoft.com/office/drawing/2014/main" id="{1958100A-2D29-447C-A839-A76ACCA2DB61}"/>
              </a:ext>
            </a:extLst>
          </p:cNvPr>
          <p:cNvSpPr/>
          <p:nvPr/>
        </p:nvSpPr>
        <p:spPr bwMode="auto">
          <a:xfrm>
            <a:off x="-68544" y="-123539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Serialized Items</a:t>
            </a:r>
          </a:p>
        </p:txBody>
      </p:sp>
      <p:sp>
        <p:nvSpPr>
          <p:cNvPr id="109" name="Rectangle 108">
            <a:extLst>
              <a:ext uri="{FF2B5EF4-FFF2-40B4-BE49-F238E27FC236}">
                <a16:creationId xmlns:a16="http://schemas.microsoft.com/office/drawing/2014/main" id="{29CA4107-D193-4870-97C3-2E7A3CB395E9}"/>
              </a:ext>
            </a:extLst>
          </p:cNvPr>
          <p:cNvSpPr/>
          <p:nvPr/>
        </p:nvSpPr>
        <p:spPr bwMode="auto">
          <a:xfrm>
            <a:off x="-68544" y="-117551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Inventory Costing (LIFO/FIFO/MAC/WAC)</a:t>
            </a:r>
          </a:p>
        </p:txBody>
      </p:sp>
      <p:sp>
        <p:nvSpPr>
          <p:cNvPr id="110" name="Rectangle 109">
            <a:extLst>
              <a:ext uri="{FF2B5EF4-FFF2-40B4-BE49-F238E27FC236}">
                <a16:creationId xmlns:a16="http://schemas.microsoft.com/office/drawing/2014/main" id="{0846BD0D-1407-4C14-9C4A-D81CE5E64E33}"/>
              </a:ext>
            </a:extLst>
          </p:cNvPr>
          <p:cNvSpPr/>
          <p:nvPr/>
        </p:nvSpPr>
        <p:spPr bwMode="auto">
          <a:xfrm>
            <a:off x="-68544" y="-111564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Consigned Inventory</a:t>
            </a:r>
          </a:p>
        </p:txBody>
      </p:sp>
      <p:sp>
        <p:nvSpPr>
          <p:cNvPr id="111" name="Rectangle 110">
            <a:extLst>
              <a:ext uri="{FF2B5EF4-FFF2-40B4-BE49-F238E27FC236}">
                <a16:creationId xmlns:a16="http://schemas.microsoft.com/office/drawing/2014/main" id="{F4500675-A022-42C1-9E77-EF6A1C44FA7E}"/>
              </a:ext>
            </a:extLst>
          </p:cNvPr>
          <p:cNvSpPr/>
          <p:nvPr/>
        </p:nvSpPr>
        <p:spPr bwMode="auto">
          <a:xfrm>
            <a:off x="-68544" y="-1055768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Storeroom Management</a:t>
            </a:r>
          </a:p>
        </p:txBody>
      </p:sp>
      <p:sp>
        <p:nvSpPr>
          <p:cNvPr id="112" name="Rectangle 111">
            <a:extLst>
              <a:ext uri="{FF2B5EF4-FFF2-40B4-BE49-F238E27FC236}">
                <a16:creationId xmlns:a16="http://schemas.microsoft.com/office/drawing/2014/main" id="{0E131389-3B6F-4E66-94FC-35DD0EB17A68}"/>
              </a:ext>
            </a:extLst>
          </p:cNvPr>
          <p:cNvSpPr/>
          <p:nvPr/>
        </p:nvSpPr>
        <p:spPr bwMode="auto">
          <a:xfrm>
            <a:off x="-68544" y="-99589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Inventory Zones</a:t>
            </a:r>
          </a:p>
        </p:txBody>
      </p:sp>
      <p:sp>
        <p:nvSpPr>
          <p:cNvPr id="113" name="Rectangle 112">
            <a:extLst>
              <a:ext uri="{FF2B5EF4-FFF2-40B4-BE49-F238E27FC236}">
                <a16:creationId xmlns:a16="http://schemas.microsoft.com/office/drawing/2014/main" id="{5C2F2350-9EEA-418E-ABB7-CC590AC4F620}"/>
              </a:ext>
            </a:extLst>
          </p:cNvPr>
          <p:cNvSpPr/>
          <p:nvPr/>
        </p:nvSpPr>
        <p:spPr bwMode="auto">
          <a:xfrm>
            <a:off x="-68544" y="-93601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Inventory Transfers</a:t>
            </a:r>
          </a:p>
        </p:txBody>
      </p:sp>
      <p:sp>
        <p:nvSpPr>
          <p:cNvPr id="114" name="Rectangle 113">
            <a:extLst>
              <a:ext uri="{FF2B5EF4-FFF2-40B4-BE49-F238E27FC236}">
                <a16:creationId xmlns:a16="http://schemas.microsoft.com/office/drawing/2014/main" id="{FCD1B1FD-40EF-40BD-8281-2DCDEB4476AD}"/>
              </a:ext>
            </a:extLst>
          </p:cNvPr>
          <p:cNvSpPr/>
          <p:nvPr/>
        </p:nvSpPr>
        <p:spPr bwMode="auto">
          <a:xfrm>
            <a:off x="-68544" y="-876500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Inventory Reservations</a:t>
            </a:r>
          </a:p>
        </p:txBody>
      </p:sp>
      <p:sp>
        <p:nvSpPr>
          <p:cNvPr id="115" name="Rectangle 114">
            <a:extLst>
              <a:ext uri="{FF2B5EF4-FFF2-40B4-BE49-F238E27FC236}">
                <a16:creationId xmlns:a16="http://schemas.microsoft.com/office/drawing/2014/main" id="{0757777B-00DC-4398-BEA9-46D1CCD9E405}"/>
              </a:ext>
            </a:extLst>
          </p:cNvPr>
          <p:cNvSpPr/>
          <p:nvPr/>
        </p:nvSpPr>
        <p:spPr bwMode="auto">
          <a:xfrm>
            <a:off x="-8483169"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Budget &amp; cost control</a:t>
            </a:r>
          </a:p>
        </p:txBody>
      </p:sp>
      <p:sp>
        <p:nvSpPr>
          <p:cNvPr id="116" name="Rectangle 115">
            <a:extLst>
              <a:ext uri="{FF2B5EF4-FFF2-40B4-BE49-F238E27FC236}">
                <a16:creationId xmlns:a16="http://schemas.microsoft.com/office/drawing/2014/main" id="{97E7A78B-65E6-4129-BA86-61EC684D9569}"/>
              </a:ext>
            </a:extLst>
          </p:cNvPr>
          <p:cNvSpPr/>
          <p:nvPr/>
        </p:nvSpPr>
        <p:spPr bwMode="auto">
          <a:xfrm>
            <a:off x="-8483169"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Installation Project Management</a:t>
            </a:r>
          </a:p>
        </p:txBody>
      </p:sp>
      <p:sp>
        <p:nvSpPr>
          <p:cNvPr id="117" name="Rectangle 116">
            <a:extLst>
              <a:ext uri="{FF2B5EF4-FFF2-40B4-BE49-F238E27FC236}">
                <a16:creationId xmlns:a16="http://schemas.microsoft.com/office/drawing/2014/main" id="{1A1A46CA-DA41-46C3-9D31-182D947364E7}"/>
              </a:ext>
            </a:extLst>
          </p:cNvPr>
          <p:cNvSpPr/>
          <p:nvPr/>
        </p:nvSpPr>
        <p:spPr>
          <a:xfrm>
            <a:off x="-8483169" y="-14148567"/>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PROJECTS</a:t>
            </a:r>
          </a:p>
        </p:txBody>
      </p:sp>
      <p:sp>
        <p:nvSpPr>
          <p:cNvPr id="118" name="Rectangle 117">
            <a:extLst>
              <a:ext uri="{FF2B5EF4-FFF2-40B4-BE49-F238E27FC236}">
                <a16:creationId xmlns:a16="http://schemas.microsoft.com/office/drawing/2014/main" id="{2DC2ED84-194E-4947-BA43-4CDC2B1E1597}"/>
              </a:ext>
            </a:extLst>
          </p:cNvPr>
          <p:cNvSpPr/>
          <p:nvPr/>
        </p:nvSpPr>
        <p:spPr bwMode="auto">
          <a:xfrm>
            <a:off x="-8483169" y="-123523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Breakdown Structures</a:t>
            </a:r>
          </a:p>
        </p:txBody>
      </p:sp>
      <p:sp>
        <p:nvSpPr>
          <p:cNvPr id="119" name="Rectangle 118">
            <a:extLst>
              <a:ext uri="{FF2B5EF4-FFF2-40B4-BE49-F238E27FC236}">
                <a16:creationId xmlns:a16="http://schemas.microsoft.com/office/drawing/2014/main" id="{9F0C4647-2A4A-41EC-A57D-CCC42359C2E0}"/>
              </a:ext>
            </a:extLst>
          </p:cNvPr>
          <p:cNvSpPr/>
          <p:nvPr/>
        </p:nvSpPr>
        <p:spPr bwMode="auto">
          <a:xfrm>
            <a:off x="-8483169" y="-117535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Project Forecasts</a:t>
            </a:r>
          </a:p>
        </p:txBody>
      </p:sp>
      <p:sp>
        <p:nvSpPr>
          <p:cNvPr id="120" name="Rectangle 119">
            <a:extLst>
              <a:ext uri="{FF2B5EF4-FFF2-40B4-BE49-F238E27FC236}">
                <a16:creationId xmlns:a16="http://schemas.microsoft.com/office/drawing/2014/main" id="{B0DDD47F-B26B-42C9-BC9C-E762C93A99B9}"/>
              </a:ext>
            </a:extLst>
          </p:cNvPr>
          <p:cNvSpPr/>
          <p:nvPr/>
        </p:nvSpPr>
        <p:spPr bwMode="auto">
          <a:xfrm>
            <a:off x="-8483169" y="-111548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Capital Projects</a:t>
            </a:r>
          </a:p>
        </p:txBody>
      </p:sp>
      <p:sp>
        <p:nvSpPr>
          <p:cNvPr id="121" name="Rectangle 120">
            <a:extLst>
              <a:ext uri="{FF2B5EF4-FFF2-40B4-BE49-F238E27FC236}">
                <a16:creationId xmlns:a16="http://schemas.microsoft.com/office/drawing/2014/main" id="{A2CEE08F-A8FE-494C-BCF5-A88E08C4480D}"/>
              </a:ext>
            </a:extLst>
          </p:cNvPr>
          <p:cNvSpPr/>
          <p:nvPr/>
        </p:nvSpPr>
        <p:spPr bwMode="auto">
          <a:xfrm>
            <a:off x="-8483169" y="-105560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Time &amp; Material  Projects</a:t>
            </a:r>
          </a:p>
        </p:txBody>
      </p:sp>
      <p:sp>
        <p:nvSpPr>
          <p:cNvPr id="122" name="Rectangle 121">
            <a:extLst>
              <a:ext uri="{FF2B5EF4-FFF2-40B4-BE49-F238E27FC236}">
                <a16:creationId xmlns:a16="http://schemas.microsoft.com/office/drawing/2014/main" id="{90F8881D-515C-4676-903F-C0C9CA09DAFF}"/>
              </a:ext>
            </a:extLst>
          </p:cNvPr>
          <p:cNvSpPr/>
          <p:nvPr/>
        </p:nvSpPr>
        <p:spPr>
          <a:xfrm>
            <a:off x="-10587474" y="-14148567"/>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0698">
              <a:defRPr/>
            </a:pPr>
            <a:r>
              <a:rPr lang="en-US" sz="1200" b="1" kern="0">
                <a:solidFill>
                  <a:srgbClr val="1A1A1A"/>
                </a:solidFill>
                <a:latin typeface="Segoe UI"/>
              </a:rPr>
              <a:t>CUSTOMER SERVICE</a:t>
            </a:r>
          </a:p>
        </p:txBody>
      </p:sp>
      <p:sp>
        <p:nvSpPr>
          <p:cNvPr id="123" name="Rectangle 122">
            <a:extLst>
              <a:ext uri="{FF2B5EF4-FFF2-40B4-BE49-F238E27FC236}">
                <a16:creationId xmlns:a16="http://schemas.microsoft.com/office/drawing/2014/main" id="{44388073-41C3-4666-AE90-3B41F32A256F}"/>
              </a:ext>
            </a:extLst>
          </p:cNvPr>
          <p:cNvSpPr/>
          <p:nvPr/>
        </p:nvSpPr>
        <p:spPr bwMode="auto">
          <a:xfrm>
            <a:off x="-10587474"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Quotations</a:t>
            </a:r>
          </a:p>
        </p:txBody>
      </p:sp>
      <p:sp>
        <p:nvSpPr>
          <p:cNvPr id="124" name="Rectangle 123">
            <a:extLst>
              <a:ext uri="{FF2B5EF4-FFF2-40B4-BE49-F238E27FC236}">
                <a16:creationId xmlns:a16="http://schemas.microsoft.com/office/drawing/2014/main" id="{6B79FE28-309D-4681-8E0A-09ABA1C2E3A5}"/>
              </a:ext>
            </a:extLst>
          </p:cNvPr>
          <p:cNvSpPr/>
          <p:nvPr/>
        </p:nvSpPr>
        <p:spPr bwMode="auto">
          <a:xfrm>
            <a:off x="-10587474"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Opportunity Management</a:t>
            </a:r>
          </a:p>
        </p:txBody>
      </p:sp>
      <p:sp>
        <p:nvSpPr>
          <p:cNvPr id="125" name="Rectangle 124">
            <a:extLst>
              <a:ext uri="{FF2B5EF4-FFF2-40B4-BE49-F238E27FC236}">
                <a16:creationId xmlns:a16="http://schemas.microsoft.com/office/drawing/2014/main" id="{1EF1CB35-8523-4D6E-9468-7C7DECE6944A}"/>
              </a:ext>
            </a:extLst>
          </p:cNvPr>
          <p:cNvSpPr/>
          <p:nvPr/>
        </p:nvSpPr>
        <p:spPr>
          <a:xfrm>
            <a:off x="-2152951" y="-14150176"/>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PURCHASING</a:t>
            </a:r>
          </a:p>
        </p:txBody>
      </p:sp>
      <p:sp>
        <p:nvSpPr>
          <p:cNvPr id="126" name="Rectangle 125">
            <a:extLst>
              <a:ext uri="{FF2B5EF4-FFF2-40B4-BE49-F238E27FC236}">
                <a16:creationId xmlns:a16="http://schemas.microsoft.com/office/drawing/2014/main" id="{4E9F6C8B-336D-4C8D-A814-8A0618F352EA}"/>
              </a:ext>
            </a:extLst>
          </p:cNvPr>
          <p:cNvSpPr/>
          <p:nvPr/>
        </p:nvSpPr>
        <p:spPr bwMode="auto">
          <a:xfrm>
            <a:off x="-2152951" y="-135514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Master Planning</a:t>
            </a:r>
          </a:p>
        </p:txBody>
      </p:sp>
      <p:sp>
        <p:nvSpPr>
          <p:cNvPr id="127" name="Rectangle 126">
            <a:extLst>
              <a:ext uri="{FF2B5EF4-FFF2-40B4-BE49-F238E27FC236}">
                <a16:creationId xmlns:a16="http://schemas.microsoft.com/office/drawing/2014/main" id="{D427156C-480E-4882-819B-1A469D0480C1}"/>
              </a:ext>
            </a:extLst>
          </p:cNvPr>
          <p:cNvSpPr/>
          <p:nvPr/>
        </p:nvSpPr>
        <p:spPr bwMode="auto">
          <a:xfrm>
            <a:off x="-2152951" y="-129526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Purchase Requisitions</a:t>
            </a:r>
          </a:p>
        </p:txBody>
      </p:sp>
      <p:sp>
        <p:nvSpPr>
          <p:cNvPr id="128" name="Rectangle 127">
            <a:extLst>
              <a:ext uri="{FF2B5EF4-FFF2-40B4-BE49-F238E27FC236}">
                <a16:creationId xmlns:a16="http://schemas.microsoft.com/office/drawing/2014/main" id="{7A913046-DD7E-47F1-887B-392471012B9A}"/>
              </a:ext>
            </a:extLst>
          </p:cNvPr>
          <p:cNvSpPr/>
          <p:nvPr/>
        </p:nvSpPr>
        <p:spPr bwMode="auto">
          <a:xfrm>
            <a:off x="-2152951" y="-123539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Purchase Orders</a:t>
            </a:r>
          </a:p>
        </p:txBody>
      </p:sp>
      <p:sp>
        <p:nvSpPr>
          <p:cNvPr id="129" name="Rectangle 128">
            <a:extLst>
              <a:ext uri="{FF2B5EF4-FFF2-40B4-BE49-F238E27FC236}">
                <a16:creationId xmlns:a16="http://schemas.microsoft.com/office/drawing/2014/main" id="{2618DC6B-88B0-4A11-8627-6E627970F43C}"/>
              </a:ext>
            </a:extLst>
          </p:cNvPr>
          <p:cNvSpPr/>
          <p:nvPr/>
        </p:nvSpPr>
        <p:spPr bwMode="auto">
          <a:xfrm>
            <a:off x="-2152951" y="-117551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Management</a:t>
            </a:r>
          </a:p>
        </p:txBody>
      </p:sp>
      <p:sp>
        <p:nvSpPr>
          <p:cNvPr id="130" name="Rectangle 129">
            <a:extLst>
              <a:ext uri="{FF2B5EF4-FFF2-40B4-BE49-F238E27FC236}">
                <a16:creationId xmlns:a16="http://schemas.microsoft.com/office/drawing/2014/main" id="{728D6BB9-7B32-40AC-BC6D-DB54ECC8EF26}"/>
              </a:ext>
            </a:extLst>
          </p:cNvPr>
          <p:cNvSpPr/>
          <p:nvPr/>
        </p:nvSpPr>
        <p:spPr bwMode="auto">
          <a:xfrm>
            <a:off x="-2152951" y="-111564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Agreements</a:t>
            </a:r>
          </a:p>
        </p:txBody>
      </p:sp>
      <p:sp>
        <p:nvSpPr>
          <p:cNvPr id="131" name="Rectangle 130">
            <a:extLst>
              <a:ext uri="{FF2B5EF4-FFF2-40B4-BE49-F238E27FC236}">
                <a16:creationId xmlns:a16="http://schemas.microsoft.com/office/drawing/2014/main" id="{0F96F73A-CEC5-4008-9A80-29B3C36EF069}"/>
              </a:ext>
            </a:extLst>
          </p:cNvPr>
          <p:cNvSpPr/>
          <p:nvPr/>
        </p:nvSpPr>
        <p:spPr bwMode="auto">
          <a:xfrm>
            <a:off x="-2152951" y="-99589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Evaluation</a:t>
            </a:r>
          </a:p>
        </p:txBody>
      </p:sp>
      <p:sp>
        <p:nvSpPr>
          <p:cNvPr id="132" name="Rectangle 131">
            <a:extLst>
              <a:ext uri="{FF2B5EF4-FFF2-40B4-BE49-F238E27FC236}">
                <a16:creationId xmlns:a16="http://schemas.microsoft.com/office/drawing/2014/main" id="{702E435D-8EE4-4270-948F-A313A2D35F26}"/>
              </a:ext>
            </a:extLst>
          </p:cNvPr>
          <p:cNvSpPr/>
          <p:nvPr/>
        </p:nvSpPr>
        <p:spPr bwMode="auto">
          <a:xfrm>
            <a:off x="-2152951" y="-93601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Collaboration</a:t>
            </a:r>
          </a:p>
        </p:txBody>
      </p:sp>
      <p:sp>
        <p:nvSpPr>
          <p:cNvPr id="133" name="Rectangle 132">
            <a:extLst>
              <a:ext uri="{FF2B5EF4-FFF2-40B4-BE49-F238E27FC236}">
                <a16:creationId xmlns:a16="http://schemas.microsoft.com/office/drawing/2014/main" id="{7B14F2F8-1FF1-4CC1-982B-37179A891932}"/>
              </a:ext>
            </a:extLst>
          </p:cNvPr>
          <p:cNvSpPr/>
          <p:nvPr/>
        </p:nvSpPr>
        <p:spPr bwMode="auto">
          <a:xfrm>
            <a:off x="-2152951" y="-876500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Portal</a:t>
            </a:r>
          </a:p>
        </p:txBody>
      </p:sp>
      <p:sp>
        <p:nvSpPr>
          <p:cNvPr id="134" name="Rectangle 133">
            <a:extLst>
              <a:ext uri="{FF2B5EF4-FFF2-40B4-BE49-F238E27FC236}">
                <a16:creationId xmlns:a16="http://schemas.microsoft.com/office/drawing/2014/main" id="{29FDCA0D-CDB8-4667-8FAC-16FBAACF7409}"/>
              </a:ext>
            </a:extLst>
          </p:cNvPr>
          <p:cNvSpPr/>
          <p:nvPr/>
        </p:nvSpPr>
        <p:spPr bwMode="auto">
          <a:xfrm>
            <a:off x="-2152951" y="-81626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Receipts</a:t>
            </a:r>
          </a:p>
        </p:txBody>
      </p:sp>
      <p:sp>
        <p:nvSpPr>
          <p:cNvPr id="135" name="Rectangle 134">
            <a:extLst>
              <a:ext uri="{FF2B5EF4-FFF2-40B4-BE49-F238E27FC236}">
                <a16:creationId xmlns:a16="http://schemas.microsoft.com/office/drawing/2014/main" id="{DFC7455D-4123-4599-B241-8CB5E0886E47}"/>
              </a:ext>
            </a:extLst>
          </p:cNvPr>
          <p:cNvSpPr/>
          <p:nvPr/>
        </p:nvSpPr>
        <p:spPr bwMode="auto">
          <a:xfrm>
            <a:off x="-2152951" y="-75639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Three Way Matching</a:t>
            </a:r>
          </a:p>
        </p:txBody>
      </p:sp>
      <p:sp>
        <p:nvSpPr>
          <p:cNvPr id="136" name="Rectangle 135">
            <a:extLst>
              <a:ext uri="{FF2B5EF4-FFF2-40B4-BE49-F238E27FC236}">
                <a16:creationId xmlns:a16="http://schemas.microsoft.com/office/drawing/2014/main" id="{47588295-176E-4E4C-93BD-D25223AFAE01}"/>
              </a:ext>
            </a:extLst>
          </p:cNvPr>
          <p:cNvSpPr/>
          <p:nvPr/>
        </p:nvSpPr>
        <p:spPr bwMode="auto">
          <a:xfrm>
            <a:off x="-2152951" y="-1055768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Contract Management</a:t>
            </a:r>
          </a:p>
        </p:txBody>
      </p:sp>
      <p:sp>
        <p:nvSpPr>
          <p:cNvPr id="137" name="Rectangle 136">
            <a:extLst>
              <a:ext uri="{FF2B5EF4-FFF2-40B4-BE49-F238E27FC236}">
                <a16:creationId xmlns:a16="http://schemas.microsoft.com/office/drawing/2014/main" id="{FBD5B01B-EEAD-487C-8213-3DC9A5CA331D}"/>
              </a:ext>
            </a:extLst>
          </p:cNvPr>
          <p:cNvSpPr/>
          <p:nvPr/>
        </p:nvSpPr>
        <p:spPr bwMode="auto">
          <a:xfrm>
            <a:off x="2055640"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Worker Management</a:t>
            </a:r>
          </a:p>
        </p:txBody>
      </p:sp>
      <p:sp>
        <p:nvSpPr>
          <p:cNvPr id="138" name="Rectangle 137">
            <a:extLst>
              <a:ext uri="{FF2B5EF4-FFF2-40B4-BE49-F238E27FC236}">
                <a16:creationId xmlns:a16="http://schemas.microsoft.com/office/drawing/2014/main" id="{E1F7AAC8-6C4C-45FB-BB5E-F26D3E7FB478}"/>
              </a:ext>
            </a:extLst>
          </p:cNvPr>
          <p:cNvSpPr/>
          <p:nvPr/>
        </p:nvSpPr>
        <p:spPr>
          <a:xfrm>
            <a:off x="2055640"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RESOURCES</a:t>
            </a:r>
          </a:p>
        </p:txBody>
      </p:sp>
      <p:sp>
        <p:nvSpPr>
          <p:cNvPr id="139" name="Rectangle 138">
            <a:extLst>
              <a:ext uri="{FF2B5EF4-FFF2-40B4-BE49-F238E27FC236}">
                <a16:creationId xmlns:a16="http://schemas.microsoft.com/office/drawing/2014/main" id="{695D66D3-88BE-4775-A2DD-45A4C946AF77}"/>
              </a:ext>
            </a:extLst>
          </p:cNvPr>
          <p:cNvSpPr/>
          <p:nvPr/>
        </p:nvSpPr>
        <p:spPr bwMode="auto">
          <a:xfrm>
            <a:off x="2055640"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Worker Skills and Certifications</a:t>
            </a:r>
          </a:p>
        </p:txBody>
      </p:sp>
      <p:sp>
        <p:nvSpPr>
          <p:cNvPr id="140" name="Rectangle 139">
            <a:extLst>
              <a:ext uri="{FF2B5EF4-FFF2-40B4-BE49-F238E27FC236}">
                <a16:creationId xmlns:a16="http://schemas.microsoft.com/office/drawing/2014/main" id="{EF3C60C1-16DD-4E78-ABF8-77225601D06E}"/>
              </a:ext>
            </a:extLst>
          </p:cNvPr>
          <p:cNvSpPr/>
          <p:nvPr/>
        </p:nvSpPr>
        <p:spPr bwMode="auto">
          <a:xfrm>
            <a:off x="2055640"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Resource Calendars</a:t>
            </a:r>
          </a:p>
        </p:txBody>
      </p:sp>
      <p:sp>
        <p:nvSpPr>
          <p:cNvPr id="141" name="Rectangle 140">
            <a:extLst>
              <a:ext uri="{FF2B5EF4-FFF2-40B4-BE49-F238E27FC236}">
                <a16:creationId xmlns:a16="http://schemas.microsoft.com/office/drawing/2014/main" id="{5C0E7BFA-1429-44A7-897C-BB0A9E899794}"/>
              </a:ext>
            </a:extLst>
          </p:cNvPr>
          <p:cNvSpPr/>
          <p:nvPr/>
        </p:nvSpPr>
        <p:spPr bwMode="auto">
          <a:xfrm>
            <a:off x="2055640"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Capacity Management</a:t>
            </a:r>
          </a:p>
        </p:txBody>
      </p:sp>
      <p:sp>
        <p:nvSpPr>
          <p:cNvPr id="142" name="Rectangle 141">
            <a:extLst>
              <a:ext uri="{FF2B5EF4-FFF2-40B4-BE49-F238E27FC236}">
                <a16:creationId xmlns:a16="http://schemas.microsoft.com/office/drawing/2014/main" id="{F9FAE6C2-6704-43F1-AC50-58EABCD82D1E}"/>
              </a:ext>
            </a:extLst>
          </p:cNvPr>
          <p:cNvSpPr/>
          <p:nvPr/>
        </p:nvSpPr>
        <p:spPr bwMode="auto">
          <a:xfrm>
            <a:off x="-2152951" y="-696519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Asset Relationships</a:t>
            </a:r>
          </a:p>
        </p:txBody>
      </p:sp>
      <p:sp>
        <p:nvSpPr>
          <p:cNvPr id="143" name="Rectangle 142">
            <a:extLst>
              <a:ext uri="{FF2B5EF4-FFF2-40B4-BE49-F238E27FC236}">
                <a16:creationId xmlns:a16="http://schemas.microsoft.com/office/drawing/2014/main" id="{5E4A043D-4AAA-4D67-9C61-ADDA8214A4AA}"/>
              </a:ext>
            </a:extLst>
          </p:cNvPr>
          <p:cNvSpPr/>
          <p:nvPr/>
        </p:nvSpPr>
        <p:spPr bwMode="auto">
          <a:xfrm>
            <a:off x="2055640"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Worker Proficiency</a:t>
            </a:r>
          </a:p>
        </p:txBody>
      </p:sp>
      <p:sp>
        <p:nvSpPr>
          <p:cNvPr id="144" name="Rectangle 143">
            <a:extLst>
              <a:ext uri="{FF2B5EF4-FFF2-40B4-BE49-F238E27FC236}">
                <a16:creationId xmlns:a16="http://schemas.microsoft.com/office/drawing/2014/main" id="{BBF1E082-CCB6-47E6-BD43-C6FA9EA29F81}"/>
              </a:ext>
            </a:extLst>
          </p:cNvPr>
          <p:cNvSpPr/>
          <p:nvPr/>
        </p:nvSpPr>
        <p:spPr>
          <a:xfrm>
            <a:off x="21202117"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BILLING</a:t>
            </a:r>
          </a:p>
        </p:txBody>
      </p:sp>
      <p:sp>
        <p:nvSpPr>
          <p:cNvPr id="145" name="Rectangle 144">
            <a:extLst>
              <a:ext uri="{FF2B5EF4-FFF2-40B4-BE49-F238E27FC236}">
                <a16:creationId xmlns:a16="http://schemas.microsoft.com/office/drawing/2014/main" id="{135D35E4-1A9A-4331-B666-47D717C9F851}"/>
              </a:ext>
            </a:extLst>
          </p:cNvPr>
          <p:cNvSpPr/>
          <p:nvPr/>
        </p:nvSpPr>
        <p:spPr bwMode="auto">
          <a:xfrm>
            <a:off x="21202117"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Invoicing</a:t>
            </a:r>
          </a:p>
        </p:txBody>
      </p:sp>
      <p:sp>
        <p:nvSpPr>
          <p:cNvPr id="146" name="Rectangle 145">
            <a:extLst>
              <a:ext uri="{FF2B5EF4-FFF2-40B4-BE49-F238E27FC236}">
                <a16:creationId xmlns:a16="http://schemas.microsoft.com/office/drawing/2014/main" id="{BEA0600F-FD05-4ED7-A88D-B21D22934B42}"/>
              </a:ext>
            </a:extLst>
          </p:cNvPr>
          <p:cNvSpPr/>
          <p:nvPr/>
        </p:nvSpPr>
        <p:spPr bwMode="auto">
          <a:xfrm>
            <a:off x="21202117"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Credit and Collections</a:t>
            </a:r>
          </a:p>
        </p:txBody>
      </p:sp>
      <p:sp>
        <p:nvSpPr>
          <p:cNvPr id="147" name="Rectangle 146">
            <a:extLst>
              <a:ext uri="{FF2B5EF4-FFF2-40B4-BE49-F238E27FC236}">
                <a16:creationId xmlns:a16="http://schemas.microsoft.com/office/drawing/2014/main" id="{37224341-60E6-4E95-B02B-EA269E37307A}"/>
              </a:ext>
            </a:extLst>
          </p:cNvPr>
          <p:cNvSpPr/>
          <p:nvPr/>
        </p:nvSpPr>
        <p:spPr bwMode="auto">
          <a:xfrm>
            <a:off x="21202117"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Revenue Recognition</a:t>
            </a:r>
          </a:p>
        </p:txBody>
      </p:sp>
      <p:sp>
        <p:nvSpPr>
          <p:cNvPr id="148" name="Rectangle 147">
            <a:extLst>
              <a:ext uri="{FF2B5EF4-FFF2-40B4-BE49-F238E27FC236}">
                <a16:creationId xmlns:a16="http://schemas.microsoft.com/office/drawing/2014/main" id="{5AC477CD-4068-4C62-BBB7-3792188D6FB3}"/>
              </a:ext>
            </a:extLst>
          </p:cNvPr>
          <p:cNvSpPr/>
          <p:nvPr/>
        </p:nvSpPr>
        <p:spPr bwMode="auto">
          <a:xfrm>
            <a:off x="21202117"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Payment Terms</a:t>
            </a:r>
          </a:p>
        </p:txBody>
      </p:sp>
      <p:sp>
        <p:nvSpPr>
          <p:cNvPr id="149" name="Rectangle 148">
            <a:extLst>
              <a:ext uri="{FF2B5EF4-FFF2-40B4-BE49-F238E27FC236}">
                <a16:creationId xmlns:a16="http://schemas.microsoft.com/office/drawing/2014/main" id="{DCAC4D85-AA5C-4605-B588-A31DD0412D31}"/>
              </a:ext>
            </a:extLst>
          </p:cNvPr>
          <p:cNvSpPr/>
          <p:nvPr/>
        </p:nvSpPr>
        <p:spPr bwMode="auto">
          <a:xfrm>
            <a:off x="21202117"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Payment Schedules</a:t>
            </a:r>
          </a:p>
        </p:txBody>
      </p:sp>
      <p:sp>
        <p:nvSpPr>
          <p:cNvPr id="150" name="Rectangle 149">
            <a:extLst>
              <a:ext uri="{FF2B5EF4-FFF2-40B4-BE49-F238E27FC236}">
                <a16:creationId xmlns:a16="http://schemas.microsoft.com/office/drawing/2014/main" id="{2DE3086C-4302-4CA2-B4F7-A8FFBF2544E4}"/>
              </a:ext>
            </a:extLst>
          </p:cNvPr>
          <p:cNvSpPr/>
          <p:nvPr/>
        </p:nvSpPr>
        <p:spPr bwMode="auto">
          <a:xfrm>
            <a:off x="-14819795" y="-696714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Azure Digital Twins</a:t>
            </a:r>
          </a:p>
        </p:txBody>
      </p:sp>
      <p:sp>
        <p:nvSpPr>
          <p:cNvPr id="151" name="Rectangle 150">
            <a:extLst>
              <a:ext uri="{FF2B5EF4-FFF2-40B4-BE49-F238E27FC236}">
                <a16:creationId xmlns:a16="http://schemas.microsoft.com/office/drawing/2014/main" id="{9582ACE9-16C7-4978-970B-18A00C12FAB4}"/>
              </a:ext>
            </a:extLst>
          </p:cNvPr>
          <p:cNvSpPr/>
          <p:nvPr/>
        </p:nvSpPr>
        <p:spPr bwMode="auto">
          <a:xfrm>
            <a:off x="-12685580" y="-756234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IoT Central</a:t>
            </a:r>
          </a:p>
        </p:txBody>
      </p:sp>
      <p:sp>
        <p:nvSpPr>
          <p:cNvPr id="152" name="Rectangle 151">
            <a:extLst>
              <a:ext uri="{FF2B5EF4-FFF2-40B4-BE49-F238E27FC236}">
                <a16:creationId xmlns:a16="http://schemas.microsoft.com/office/drawing/2014/main" id="{A92F8AFE-CD9D-4E54-A780-649F18F4FC6D}"/>
              </a:ext>
            </a:extLst>
          </p:cNvPr>
          <p:cNvSpPr/>
          <p:nvPr/>
        </p:nvSpPr>
        <p:spPr bwMode="auto">
          <a:xfrm>
            <a:off x="23306421"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Azure Data Explorer</a:t>
            </a:r>
          </a:p>
        </p:txBody>
      </p:sp>
      <p:sp>
        <p:nvSpPr>
          <p:cNvPr id="159" name="Rectangle 158">
            <a:extLst>
              <a:ext uri="{FF2B5EF4-FFF2-40B4-BE49-F238E27FC236}">
                <a16:creationId xmlns:a16="http://schemas.microsoft.com/office/drawing/2014/main" id="{C2640357-201F-4027-9BF7-EEEED774E845}"/>
              </a:ext>
            </a:extLst>
          </p:cNvPr>
          <p:cNvSpPr/>
          <p:nvPr/>
        </p:nvSpPr>
        <p:spPr bwMode="auto">
          <a:xfrm>
            <a:off x="-14819795" y="-117535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Attributes</a:t>
            </a:r>
          </a:p>
        </p:txBody>
      </p:sp>
      <p:sp>
        <p:nvSpPr>
          <p:cNvPr id="160" name="Rectangle 159">
            <a:extLst>
              <a:ext uri="{FF2B5EF4-FFF2-40B4-BE49-F238E27FC236}">
                <a16:creationId xmlns:a16="http://schemas.microsoft.com/office/drawing/2014/main" id="{D4CC8A6B-1DFA-4260-A322-D75A332A8A83}"/>
              </a:ext>
            </a:extLst>
          </p:cNvPr>
          <p:cNvSpPr/>
          <p:nvPr/>
        </p:nvSpPr>
        <p:spPr bwMode="auto">
          <a:xfrm>
            <a:off x="-12685580"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Multi-level Location structure</a:t>
            </a:r>
          </a:p>
        </p:txBody>
      </p:sp>
      <p:sp>
        <p:nvSpPr>
          <p:cNvPr id="161" name="Rectangle 160">
            <a:extLst>
              <a:ext uri="{FF2B5EF4-FFF2-40B4-BE49-F238E27FC236}">
                <a16:creationId xmlns:a16="http://schemas.microsoft.com/office/drawing/2014/main" id="{D28B02FA-AC27-426E-81D4-4BD371FEE187}"/>
              </a:ext>
            </a:extLst>
          </p:cNvPr>
          <p:cNvSpPr/>
          <p:nvPr/>
        </p:nvSpPr>
        <p:spPr bwMode="auto">
          <a:xfrm>
            <a:off x="2055640"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Resource Geolocation</a:t>
            </a:r>
          </a:p>
        </p:txBody>
      </p:sp>
      <p:sp>
        <p:nvSpPr>
          <p:cNvPr id="162" name="Rectangle 161">
            <a:extLst>
              <a:ext uri="{FF2B5EF4-FFF2-40B4-BE49-F238E27FC236}">
                <a16:creationId xmlns:a16="http://schemas.microsoft.com/office/drawing/2014/main" id="{E81DBA87-AAA1-4B15-B7CF-4475D3C3FB66}"/>
              </a:ext>
            </a:extLst>
          </p:cNvPr>
          <p:cNvSpPr/>
          <p:nvPr/>
        </p:nvSpPr>
        <p:spPr bwMode="auto">
          <a:xfrm>
            <a:off x="-14820073" y="-87598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and Location Geocoding</a:t>
            </a:r>
          </a:p>
        </p:txBody>
      </p:sp>
      <p:sp>
        <p:nvSpPr>
          <p:cNvPr id="163" name="Rectangle 162">
            <a:extLst>
              <a:ext uri="{FF2B5EF4-FFF2-40B4-BE49-F238E27FC236}">
                <a16:creationId xmlns:a16="http://schemas.microsoft.com/office/drawing/2014/main" id="{3B9FC089-B4F0-44E4-9B7F-66F2C989EF5B}"/>
              </a:ext>
            </a:extLst>
          </p:cNvPr>
          <p:cNvSpPr/>
          <p:nvPr/>
        </p:nvSpPr>
        <p:spPr bwMode="auto">
          <a:xfrm>
            <a:off x="-6378586" y="-93585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Master Planning Reservation</a:t>
            </a:r>
          </a:p>
        </p:txBody>
      </p:sp>
      <p:sp>
        <p:nvSpPr>
          <p:cNvPr id="165" name="Rectangle 164">
            <a:extLst>
              <a:ext uri="{FF2B5EF4-FFF2-40B4-BE49-F238E27FC236}">
                <a16:creationId xmlns:a16="http://schemas.microsoft.com/office/drawing/2014/main" id="{72BBBF63-DB6A-46E9-8DF6-7AE1F5AEC5A4}"/>
              </a:ext>
            </a:extLst>
          </p:cNvPr>
          <p:cNvSpPr/>
          <p:nvPr/>
        </p:nvSpPr>
        <p:spPr>
          <a:xfrm>
            <a:off x="29561728"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INTEGRATION</a:t>
            </a:r>
          </a:p>
        </p:txBody>
      </p:sp>
      <p:sp>
        <p:nvSpPr>
          <p:cNvPr id="166" name="Rectangle 165">
            <a:extLst>
              <a:ext uri="{FF2B5EF4-FFF2-40B4-BE49-F238E27FC236}">
                <a16:creationId xmlns:a16="http://schemas.microsoft.com/office/drawing/2014/main" id="{596628AC-6C23-4EB4-83B9-64336DB36793}"/>
              </a:ext>
            </a:extLst>
          </p:cNvPr>
          <p:cNvSpPr/>
          <p:nvPr/>
        </p:nvSpPr>
        <p:spPr bwMode="auto">
          <a:xfrm>
            <a:off x="29561728"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AM+FS Connect</a:t>
            </a:r>
          </a:p>
        </p:txBody>
      </p:sp>
      <p:sp>
        <p:nvSpPr>
          <p:cNvPr id="168" name="Rectangle 167">
            <a:extLst>
              <a:ext uri="{FF2B5EF4-FFF2-40B4-BE49-F238E27FC236}">
                <a16:creationId xmlns:a16="http://schemas.microsoft.com/office/drawing/2014/main" id="{EC55990F-3CD9-498A-8649-02E60CA90BD6}"/>
              </a:ext>
            </a:extLst>
          </p:cNvPr>
          <p:cNvSpPr/>
          <p:nvPr/>
        </p:nvSpPr>
        <p:spPr bwMode="auto">
          <a:xfrm>
            <a:off x="-12687392" y="-695356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Digital Twin Visualization and Alerts</a:t>
            </a:r>
          </a:p>
        </p:txBody>
      </p:sp>
      <p:sp>
        <p:nvSpPr>
          <p:cNvPr id="169" name="Rectangle 168">
            <a:extLst>
              <a:ext uri="{FF2B5EF4-FFF2-40B4-BE49-F238E27FC236}">
                <a16:creationId xmlns:a16="http://schemas.microsoft.com/office/drawing/2014/main" id="{F0858C67-3C20-4FFC-BC5D-04023E782682}"/>
              </a:ext>
            </a:extLst>
          </p:cNvPr>
          <p:cNvSpPr/>
          <p:nvPr/>
        </p:nvSpPr>
        <p:spPr bwMode="auto">
          <a:xfrm>
            <a:off x="14955659" y="-1172867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Inbound Asset Tracking</a:t>
            </a:r>
          </a:p>
        </p:txBody>
      </p:sp>
      <p:sp>
        <p:nvSpPr>
          <p:cNvPr id="170" name="Rectangle 169">
            <a:extLst>
              <a:ext uri="{FF2B5EF4-FFF2-40B4-BE49-F238E27FC236}">
                <a16:creationId xmlns:a16="http://schemas.microsoft.com/office/drawing/2014/main" id="{140C2520-C73A-463E-BE07-67E8F45FF3D7}"/>
              </a:ext>
            </a:extLst>
          </p:cNvPr>
          <p:cNvSpPr/>
          <p:nvPr/>
        </p:nvSpPr>
        <p:spPr bwMode="auto">
          <a:xfrm>
            <a:off x="14955659" y="-1112992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Loaned Assets</a:t>
            </a:r>
          </a:p>
        </p:txBody>
      </p:sp>
      <p:sp>
        <p:nvSpPr>
          <p:cNvPr id="171" name="Rectangle 170">
            <a:extLst>
              <a:ext uri="{FF2B5EF4-FFF2-40B4-BE49-F238E27FC236}">
                <a16:creationId xmlns:a16="http://schemas.microsoft.com/office/drawing/2014/main" id="{39D37BA3-6406-4741-B7E9-1577D58392BE}"/>
              </a:ext>
            </a:extLst>
          </p:cNvPr>
          <p:cNvSpPr/>
          <p:nvPr/>
        </p:nvSpPr>
        <p:spPr bwMode="auto">
          <a:xfrm>
            <a:off x="17107078" y="-1112992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Depot Repair</a:t>
            </a:r>
          </a:p>
        </p:txBody>
      </p:sp>
      <p:sp>
        <p:nvSpPr>
          <p:cNvPr id="172" name="Rectangle 171">
            <a:extLst>
              <a:ext uri="{FF2B5EF4-FFF2-40B4-BE49-F238E27FC236}">
                <a16:creationId xmlns:a16="http://schemas.microsoft.com/office/drawing/2014/main" id="{0E9F32BA-E6BF-4A81-9F7A-213B277CC03D}"/>
              </a:ext>
            </a:extLst>
          </p:cNvPr>
          <p:cNvSpPr/>
          <p:nvPr/>
        </p:nvSpPr>
        <p:spPr bwMode="auto">
          <a:xfrm>
            <a:off x="17107078" y="-1172867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Outbound Asset Tracking</a:t>
            </a:r>
          </a:p>
        </p:txBody>
      </p:sp>
      <p:sp>
        <p:nvSpPr>
          <p:cNvPr id="173" name="Rectangle 172">
            <a:extLst>
              <a:ext uri="{FF2B5EF4-FFF2-40B4-BE49-F238E27FC236}">
                <a16:creationId xmlns:a16="http://schemas.microsoft.com/office/drawing/2014/main" id="{F8227D66-27F2-4054-B389-4D0E5597744C}"/>
              </a:ext>
            </a:extLst>
          </p:cNvPr>
          <p:cNvSpPr/>
          <p:nvPr/>
        </p:nvSpPr>
        <p:spPr bwMode="auto">
          <a:xfrm>
            <a:off x="21188536" y="-1053004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Revenue Recognition</a:t>
            </a:r>
          </a:p>
        </p:txBody>
      </p:sp>
      <p:sp>
        <p:nvSpPr>
          <p:cNvPr id="174" name="Rectangle 173">
            <a:extLst>
              <a:ext uri="{FF2B5EF4-FFF2-40B4-BE49-F238E27FC236}">
                <a16:creationId xmlns:a16="http://schemas.microsoft.com/office/drawing/2014/main" id="{6BCD7607-93BE-491D-9313-7D2E581E3849}"/>
              </a:ext>
            </a:extLst>
          </p:cNvPr>
          <p:cNvSpPr/>
          <p:nvPr/>
        </p:nvSpPr>
        <p:spPr bwMode="auto">
          <a:xfrm>
            <a:off x="21202118" y="-994601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Subscription Billing</a:t>
            </a:r>
          </a:p>
        </p:txBody>
      </p:sp>
      <p:sp>
        <p:nvSpPr>
          <p:cNvPr id="175" name="Rectangle 174">
            <a:extLst>
              <a:ext uri="{FF2B5EF4-FFF2-40B4-BE49-F238E27FC236}">
                <a16:creationId xmlns:a16="http://schemas.microsoft.com/office/drawing/2014/main" id="{5427D9A7-596B-49F1-8BD2-BA8F253CA146}"/>
              </a:ext>
            </a:extLst>
          </p:cNvPr>
          <p:cNvSpPr/>
          <p:nvPr/>
        </p:nvSpPr>
        <p:spPr bwMode="auto">
          <a:xfrm>
            <a:off x="14969241" y="-874980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Mobile Asset Management Client</a:t>
            </a:r>
          </a:p>
        </p:txBody>
      </p:sp>
      <p:sp>
        <p:nvSpPr>
          <p:cNvPr id="176" name="Rectangle 175">
            <a:extLst>
              <a:ext uri="{FF2B5EF4-FFF2-40B4-BE49-F238E27FC236}">
                <a16:creationId xmlns:a16="http://schemas.microsoft.com/office/drawing/2014/main" id="{0ABE0490-D43A-4954-A576-8F8AB9993AD6}"/>
              </a:ext>
            </a:extLst>
          </p:cNvPr>
          <p:cNvSpPr/>
          <p:nvPr/>
        </p:nvSpPr>
        <p:spPr bwMode="auto">
          <a:xfrm>
            <a:off x="17120660" y="-874980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Work Order Kitting</a:t>
            </a:r>
          </a:p>
        </p:txBody>
      </p:sp>
      <p:sp>
        <p:nvSpPr>
          <p:cNvPr id="177" name="Rectangle 176">
            <a:extLst>
              <a:ext uri="{FF2B5EF4-FFF2-40B4-BE49-F238E27FC236}">
                <a16:creationId xmlns:a16="http://schemas.microsoft.com/office/drawing/2014/main" id="{904E82DD-B170-4E37-85ED-96865F7412BA}"/>
              </a:ext>
            </a:extLst>
          </p:cNvPr>
          <p:cNvSpPr/>
          <p:nvPr/>
        </p:nvSpPr>
        <p:spPr bwMode="auto">
          <a:xfrm>
            <a:off x="-8469587" y="-994488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Collaboration Workspaces</a:t>
            </a:r>
          </a:p>
        </p:txBody>
      </p:sp>
      <p:sp>
        <p:nvSpPr>
          <p:cNvPr id="178" name="Rectangle 177">
            <a:extLst>
              <a:ext uri="{FF2B5EF4-FFF2-40B4-BE49-F238E27FC236}">
                <a16:creationId xmlns:a16="http://schemas.microsoft.com/office/drawing/2014/main" id="{148757DB-8F9E-4F89-BF2F-EE50F7C09815}"/>
              </a:ext>
            </a:extLst>
          </p:cNvPr>
          <p:cNvSpPr/>
          <p:nvPr/>
        </p:nvSpPr>
        <p:spPr bwMode="auto">
          <a:xfrm>
            <a:off x="10749096" y="-934500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Power Roster</a:t>
            </a:r>
          </a:p>
        </p:txBody>
      </p:sp>
      <p:grpSp>
        <p:nvGrpSpPr>
          <p:cNvPr id="180" name="Group 179">
            <a:extLst>
              <a:ext uri="{FF2B5EF4-FFF2-40B4-BE49-F238E27FC236}">
                <a16:creationId xmlns:a16="http://schemas.microsoft.com/office/drawing/2014/main" id="{DC2BF517-3A79-402A-BA23-1E503638BEAC}"/>
              </a:ext>
            </a:extLst>
          </p:cNvPr>
          <p:cNvGrpSpPr/>
          <p:nvPr/>
        </p:nvGrpSpPr>
        <p:grpSpPr>
          <a:xfrm>
            <a:off x="19478125" y="-16288304"/>
            <a:ext cx="1344637" cy="2055912"/>
            <a:chOff x="510293" y="11170"/>
            <a:chExt cx="1371600" cy="2097137"/>
          </a:xfrm>
        </p:grpSpPr>
        <p:sp>
          <p:nvSpPr>
            <p:cNvPr id="181" name="Rectangle 180">
              <a:extLst>
                <a:ext uri="{FF2B5EF4-FFF2-40B4-BE49-F238E27FC236}">
                  <a16:creationId xmlns:a16="http://schemas.microsoft.com/office/drawing/2014/main" id="{1C87B2BD-42FD-47F2-A837-77B099F76E07}"/>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APRIL</a:t>
              </a:r>
            </a:p>
          </p:txBody>
        </p:sp>
        <p:sp>
          <p:nvSpPr>
            <p:cNvPr id="182" name="TextBox 181">
              <a:extLst>
                <a:ext uri="{FF2B5EF4-FFF2-40B4-BE49-F238E27FC236}">
                  <a16:creationId xmlns:a16="http://schemas.microsoft.com/office/drawing/2014/main" id="{F8999E22-625A-4569-BAEF-218FD5D6EDC8}"/>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Fixed Asset Manager</a:t>
              </a:r>
            </a:p>
          </p:txBody>
        </p:sp>
        <p:grpSp>
          <p:nvGrpSpPr>
            <p:cNvPr id="183" name="Group 182">
              <a:extLst>
                <a:ext uri="{FF2B5EF4-FFF2-40B4-BE49-F238E27FC236}">
                  <a16:creationId xmlns:a16="http://schemas.microsoft.com/office/drawing/2014/main" id="{ED0D40B7-74E4-4957-8F13-38339E39E1F5}"/>
                </a:ext>
              </a:extLst>
            </p:cNvPr>
            <p:cNvGrpSpPr/>
            <p:nvPr userDrawn="1"/>
          </p:nvGrpSpPr>
          <p:grpSpPr>
            <a:xfrm>
              <a:off x="510293" y="11170"/>
              <a:ext cx="1371600" cy="1371600"/>
              <a:chOff x="510293" y="11170"/>
              <a:chExt cx="1371600" cy="1371600"/>
            </a:xfrm>
          </p:grpSpPr>
          <p:sp>
            <p:nvSpPr>
              <p:cNvPr id="184" name="Oval 183">
                <a:extLst>
                  <a:ext uri="{FF2B5EF4-FFF2-40B4-BE49-F238E27FC236}">
                    <a16:creationId xmlns:a16="http://schemas.microsoft.com/office/drawing/2014/main" id="{5157A62B-86A4-4075-863A-FD47BD7C5E9B}"/>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185" name="Picture 184">
                <a:extLst>
                  <a:ext uri="{FF2B5EF4-FFF2-40B4-BE49-F238E27FC236}">
                    <a16:creationId xmlns:a16="http://schemas.microsoft.com/office/drawing/2014/main" id="{67185F5E-C136-4C78-9AAF-91782B5FF1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186" name="Group 185">
            <a:extLst>
              <a:ext uri="{FF2B5EF4-FFF2-40B4-BE49-F238E27FC236}">
                <a16:creationId xmlns:a16="http://schemas.microsoft.com/office/drawing/2014/main" id="{8238C625-BD34-43EB-AE09-0CA061BD04D2}"/>
              </a:ext>
            </a:extLst>
          </p:cNvPr>
          <p:cNvGrpSpPr/>
          <p:nvPr/>
        </p:nvGrpSpPr>
        <p:grpSpPr>
          <a:xfrm>
            <a:off x="-13532172" y="-16288304"/>
            <a:ext cx="1344637" cy="1897506"/>
            <a:chOff x="510293" y="11170"/>
            <a:chExt cx="1371600" cy="1935555"/>
          </a:xfrm>
        </p:grpSpPr>
        <p:sp>
          <p:nvSpPr>
            <p:cNvPr id="187" name="Rectangle 186">
              <a:extLst>
                <a:ext uri="{FF2B5EF4-FFF2-40B4-BE49-F238E27FC236}">
                  <a16:creationId xmlns:a16="http://schemas.microsoft.com/office/drawing/2014/main" id="{F592FB7A-EF1C-4DBD-9228-7F3CEA0E2240}"/>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RICARDO</a:t>
              </a:r>
            </a:p>
          </p:txBody>
        </p:sp>
        <p:sp>
          <p:nvSpPr>
            <p:cNvPr id="188" name="TextBox 187">
              <a:extLst>
                <a:ext uri="{FF2B5EF4-FFF2-40B4-BE49-F238E27FC236}">
                  <a16:creationId xmlns:a16="http://schemas.microsoft.com/office/drawing/2014/main" id="{9209CAAA-C892-44BC-9966-4B701618DC83}"/>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Asset Manager</a:t>
              </a:r>
            </a:p>
          </p:txBody>
        </p:sp>
        <p:grpSp>
          <p:nvGrpSpPr>
            <p:cNvPr id="189" name="Group 188">
              <a:extLst>
                <a:ext uri="{FF2B5EF4-FFF2-40B4-BE49-F238E27FC236}">
                  <a16:creationId xmlns:a16="http://schemas.microsoft.com/office/drawing/2014/main" id="{8B484559-9260-40BE-9F8F-9CCCC04A6190}"/>
                </a:ext>
              </a:extLst>
            </p:cNvPr>
            <p:cNvGrpSpPr/>
            <p:nvPr userDrawn="1"/>
          </p:nvGrpSpPr>
          <p:grpSpPr>
            <a:xfrm>
              <a:off x="510293" y="11170"/>
              <a:ext cx="1371600" cy="1371600"/>
              <a:chOff x="510293" y="11170"/>
              <a:chExt cx="1371600" cy="1371600"/>
            </a:xfrm>
          </p:grpSpPr>
          <p:sp>
            <p:nvSpPr>
              <p:cNvPr id="190" name="Oval 189">
                <a:extLst>
                  <a:ext uri="{FF2B5EF4-FFF2-40B4-BE49-F238E27FC236}">
                    <a16:creationId xmlns:a16="http://schemas.microsoft.com/office/drawing/2014/main" id="{46181ADB-C812-401D-BE32-15F17F4ABB17}"/>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191" name="Picture 190">
                <a:extLst>
                  <a:ext uri="{FF2B5EF4-FFF2-40B4-BE49-F238E27FC236}">
                    <a16:creationId xmlns:a16="http://schemas.microsoft.com/office/drawing/2014/main" id="{F50596D3-791B-4F5F-AC97-FA7C17A0BDB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192" name="Group 191">
            <a:extLst>
              <a:ext uri="{FF2B5EF4-FFF2-40B4-BE49-F238E27FC236}">
                <a16:creationId xmlns:a16="http://schemas.microsoft.com/office/drawing/2014/main" id="{B5AF262B-7170-4359-AB85-94C06182EF9A}"/>
              </a:ext>
            </a:extLst>
          </p:cNvPr>
          <p:cNvGrpSpPr/>
          <p:nvPr/>
        </p:nvGrpSpPr>
        <p:grpSpPr>
          <a:xfrm>
            <a:off x="-10284886" y="-16308855"/>
            <a:ext cx="1344637" cy="2055912"/>
            <a:chOff x="510293" y="11170"/>
            <a:chExt cx="1371600" cy="2097137"/>
          </a:xfrm>
        </p:grpSpPr>
        <p:sp>
          <p:nvSpPr>
            <p:cNvPr id="193" name="Rectangle 192">
              <a:extLst>
                <a:ext uri="{FF2B5EF4-FFF2-40B4-BE49-F238E27FC236}">
                  <a16:creationId xmlns:a16="http://schemas.microsoft.com/office/drawing/2014/main" id="{3CBBF44F-CAE4-41E5-A1EB-DF9EBCFF1845}"/>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CASSIE</a:t>
              </a:r>
            </a:p>
          </p:txBody>
        </p:sp>
        <p:sp>
          <p:nvSpPr>
            <p:cNvPr id="194" name="TextBox 193">
              <a:extLst>
                <a:ext uri="{FF2B5EF4-FFF2-40B4-BE49-F238E27FC236}">
                  <a16:creationId xmlns:a16="http://schemas.microsoft.com/office/drawing/2014/main" id="{1098C4B5-A299-4824-8261-751B1E79D337}"/>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Customer Service Manager</a:t>
              </a:r>
            </a:p>
          </p:txBody>
        </p:sp>
        <p:grpSp>
          <p:nvGrpSpPr>
            <p:cNvPr id="195" name="Group 194">
              <a:extLst>
                <a:ext uri="{FF2B5EF4-FFF2-40B4-BE49-F238E27FC236}">
                  <a16:creationId xmlns:a16="http://schemas.microsoft.com/office/drawing/2014/main" id="{24C6B4D2-C43C-4CAD-AB1F-C5E34E70ADA8}"/>
                </a:ext>
              </a:extLst>
            </p:cNvPr>
            <p:cNvGrpSpPr/>
            <p:nvPr userDrawn="1"/>
          </p:nvGrpSpPr>
          <p:grpSpPr>
            <a:xfrm>
              <a:off x="510293" y="11170"/>
              <a:ext cx="1371600" cy="1371600"/>
              <a:chOff x="510293" y="11170"/>
              <a:chExt cx="1371600" cy="1371600"/>
            </a:xfrm>
          </p:grpSpPr>
          <p:sp>
            <p:nvSpPr>
              <p:cNvPr id="196" name="Oval 195">
                <a:extLst>
                  <a:ext uri="{FF2B5EF4-FFF2-40B4-BE49-F238E27FC236}">
                    <a16:creationId xmlns:a16="http://schemas.microsoft.com/office/drawing/2014/main" id="{0F0438A5-BCE0-44F3-AF09-45230DCBDD32}"/>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197" name="Picture 196">
                <a:extLst>
                  <a:ext uri="{FF2B5EF4-FFF2-40B4-BE49-F238E27FC236}">
                    <a16:creationId xmlns:a16="http://schemas.microsoft.com/office/drawing/2014/main" id="{4985089D-56DD-45AC-BD1C-33A83703170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198" name="Group 197">
            <a:extLst>
              <a:ext uri="{FF2B5EF4-FFF2-40B4-BE49-F238E27FC236}">
                <a16:creationId xmlns:a16="http://schemas.microsoft.com/office/drawing/2014/main" id="{01C11FCE-ED00-44AE-B9B8-51BD198858E0}"/>
              </a:ext>
            </a:extLst>
          </p:cNvPr>
          <p:cNvGrpSpPr/>
          <p:nvPr/>
        </p:nvGrpSpPr>
        <p:grpSpPr>
          <a:xfrm>
            <a:off x="-8169420" y="-16288304"/>
            <a:ext cx="1344637" cy="1897506"/>
            <a:chOff x="510293" y="11170"/>
            <a:chExt cx="1371600" cy="1935555"/>
          </a:xfrm>
        </p:grpSpPr>
        <p:sp>
          <p:nvSpPr>
            <p:cNvPr id="199" name="Rectangle 198">
              <a:extLst>
                <a:ext uri="{FF2B5EF4-FFF2-40B4-BE49-F238E27FC236}">
                  <a16:creationId xmlns:a16="http://schemas.microsoft.com/office/drawing/2014/main" id="{81E4ECD4-4EDC-4516-8A5B-A7E87EA0EF54}"/>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OSCAR</a:t>
              </a:r>
            </a:p>
          </p:txBody>
        </p:sp>
        <p:sp>
          <p:nvSpPr>
            <p:cNvPr id="200" name="TextBox 199">
              <a:extLst>
                <a:ext uri="{FF2B5EF4-FFF2-40B4-BE49-F238E27FC236}">
                  <a16:creationId xmlns:a16="http://schemas.microsoft.com/office/drawing/2014/main" id="{D40A0E70-E570-45FC-95C2-8C0539D3C8AB}"/>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Project Planner</a:t>
              </a:r>
            </a:p>
          </p:txBody>
        </p:sp>
        <p:grpSp>
          <p:nvGrpSpPr>
            <p:cNvPr id="201" name="Group 200">
              <a:extLst>
                <a:ext uri="{FF2B5EF4-FFF2-40B4-BE49-F238E27FC236}">
                  <a16:creationId xmlns:a16="http://schemas.microsoft.com/office/drawing/2014/main" id="{EA501BAC-94C0-4D54-A778-7AF6BD29B1C2}"/>
                </a:ext>
              </a:extLst>
            </p:cNvPr>
            <p:cNvGrpSpPr/>
            <p:nvPr userDrawn="1"/>
          </p:nvGrpSpPr>
          <p:grpSpPr>
            <a:xfrm>
              <a:off x="510293" y="11170"/>
              <a:ext cx="1371600" cy="1371600"/>
              <a:chOff x="510293" y="11170"/>
              <a:chExt cx="1371600" cy="1371600"/>
            </a:xfrm>
          </p:grpSpPr>
          <p:sp>
            <p:nvSpPr>
              <p:cNvPr id="202" name="Oval 201">
                <a:extLst>
                  <a:ext uri="{FF2B5EF4-FFF2-40B4-BE49-F238E27FC236}">
                    <a16:creationId xmlns:a16="http://schemas.microsoft.com/office/drawing/2014/main" id="{8F97D1C3-02C4-4480-B6CF-924F5C3908D0}"/>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03" name="Picture 202">
                <a:extLst>
                  <a:ext uri="{FF2B5EF4-FFF2-40B4-BE49-F238E27FC236}">
                    <a16:creationId xmlns:a16="http://schemas.microsoft.com/office/drawing/2014/main" id="{7728E73F-6F79-4798-B053-C348EE7571A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04" name="Group 203">
            <a:extLst>
              <a:ext uri="{FF2B5EF4-FFF2-40B4-BE49-F238E27FC236}">
                <a16:creationId xmlns:a16="http://schemas.microsoft.com/office/drawing/2014/main" id="{8C93E870-C935-4D4D-9798-79EA30455303}"/>
              </a:ext>
            </a:extLst>
          </p:cNvPr>
          <p:cNvGrpSpPr/>
          <p:nvPr/>
        </p:nvGrpSpPr>
        <p:grpSpPr>
          <a:xfrm>
            <a:off x="-5078770" y="-16308855"/>
            <a:ext cx="1344637" cy="2055912"/>
            <a:chOff x="510293" y="11170"/>
            <a:chExt cx="1371600" cy="2097137"/>
          </a:xfrm>
        </p:grpSpPr>
        <p:sp>
          <p:nvSpPr>
            <p:cNvPr id="205" name="Rectangle 204">
              <a:extLst>
                <a:ext uri="{FF2B5EF4-FFF2-40B4-BE49-F238E27FC236}">
                  <a16:creationId xmlns:a16="http://schemas.microsoft.com/office/drawing/2014/main" id="{32A8D9C1-C32F-49E5-82A7-66429A3C73EE}"/>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EDUARDO</a:t>
              </a:r>
            </a:p>
          </p:txBody>
        </p:sp>
        <p:sp>
          <p:nvSpPr>
            <p:cNvPr id="206" name="TextBox 205">
              <a:extLst>
                <a:ext uri="{FF2B5EF4-FFF2-40B4-BE49-F238E27FC236}">
                  <a16:creationId xmlns:a16="http://schemas.microsoft.com/office/drawing/2014/main" id="{FDBF545B-B8B0-4CA1-9FDC-732440600C91}"/>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Maintenance Planner</a:t>
              </a:r>
            </a:p>
          </p:txBody>
        </p:sp>
        <p:grpSp>
          <p:nvGrpSpPr>
            <p:cNvPr id="207" name="Group 206">
              <a:extLst>
                <a:ext uri="{FF2B5EF4-FFF2-40B4-BE49-F238E27FC236}">
                  <a16:creationId xmlns:a16="http://schemas.microsoft.com/office/drawing/2014/main" id="{231600C8-80B0-4696-B09F-59DBEDC40767}"/>
                </a:ext>
              </a:extLst>
            </p:cNvPr>
            <p:cNvGrpSpPr/>
            <p:nvPr userDrawn="1"/>
          </p:nvGrpSpPr>
          <p:grpSpPr>
            <a:xfrm>
              <a:off x="510293" y="11170"/>
              <a:ext cx="1371600" cy="1371600"/>
              <a:chOff x="510293" y="11170"/>
              <a:chExt cx="1371600" cy="1371600"/>
            </a:xfrm>
          </p:grpSpPr>
          <p:sp>
            <p:nvSpPr>
              <p:cNvPr id="208" name="Oval 207">
                <a:extLst>
                  <a:ext uri="{FF2B5EF4-FFF2-40B4-BE49-F238E27FC236}">
                    <a16:creationId xmlns:a16="http://schemas.microsoft.com/office/drawing/2014/main" id="{32553C1B-B81B-4800-A7A8-98AB7CBF7F98}"/>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09" name="Picture 208">
                <a:extLst>
                  <a:ext uri="{FF2B5EF4-FFF2-40B4-BE49-F238E27FC236}">
                    <a16:creationId xmlns:a16="http://schemas.microsoft.com/office/drawing/2014/main" id="{781EF6A2-BD4D-49A8-92DD-51DDEE2502C9}"/>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10" name="Group 209">
            <a:extLst>
              <a:ext uri="{FF2B5EF4-FFF2-40B4-BE49-F238E27FC236}">
                <a16:creationId xmlns:a16="http://schemas.microsoft.com/office/drawing/2014/main" id="{03620CF2-4846-4F23-8BCD-5B30E5007722}"/>
              </a:ext>
            </a:extLst>
          </p:cNvPr>
          <p:cNvGrpSpPr/>
          <p:nvPr/>
        </p:nvGrpSpPr>
        <p:grpSpPr>
          <a:xfrm>
            <a:off x="233637" y="-16310463"/>
            <a:ext cx="1344637" cy="1897506"/>
            <a:chOff x="510293" y="11170"/>
            <a:chExt cx="1371600" cy="1935555"/>
          </a:xfrm>
        </p:grpSpPr>
        <p:sp>
          <p:nvSpPr>
            <p:cNvPr id="211" name="Rectangle 210">
              <a:extLst>
                <a:ext uri="{FF2B5EF4-FFF2-40B4-BE49-F238E27FC236}">
                  <a16:creationId xmlns:a16="http://schemas.microsoft.com/office/drawing/2014/main" id="{B35DAB54-774B-4FF1-8416-C033332867F0}"/>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JOHN</a:t>
              </a:r>
            </a:p>
          </p:txBody>
        </p:sp>
        <p:sp>
          <p:nvSpPr>
            <p:cNvPr id="212" name="TextBox 211">
              <a:extLst>
                <a:ext uri="{FF2B5EF4-FFF2-40B4-BE49-F238E27FC236}">
                  <a16:creationId xmlns:a16="http://schemas.microsoft.com/office/drawing/2014/main" id="{05871164-A1F0-4A22-9B29-CE7C2F77AC43}"/>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Inventory Manager</a:t>
              </a:r>
            </a:p>
          </p:txBody>
        </p:sp>
        <p:grpSp>
          <p:nvGrpSpPr>
            <p:cNvPr id="213" name="Group 212">
              <a:extLst>
                <a:ext uri="{FF2B5EF4-FFF2-40B4-BE49-F238E27FC236}">
                  <a16:creationId xmlns:a16="http://schemas.microsoft.com/office/drawing/2014/main" id="{F9FB26FE-1927-4A6B-B697-231ED0069F18}"/>
                </a:ext>
              </a:extLst>
            </p:cNvPr>
            <p:cNvGrpSpPr/>
            <p:nvPr userDrawn="1"/>
          </p:nvGrpSpPr>
          <p:grpSpPr>
            <a:xfrm>
              <a:off x="510293" y="11170"/>
              <a:ext cx="1371600" cy="1371600"/>
              <a:chOff x="510293" y="11170"/>
              <a:chExt cx="1371600" cy="1371600"/>
            </a:xfrm>
          </p:grpSpPr>
          <p:sp>
            <p:nvSpPr>
              <p:cNvPr id="214" name="Oval 213">
                <a:extLst>
                  <a:ext uri="{FF2B5EF4-FFF2-40B4-BE49-F238E27FC236}">
                    <a16:creationId xmlns:a16="http://schemas.microsoft.com/office/drawing/2014/main" id="{F0008E7A-8FCD-4EBA-9659-B33715EF1D14}"/>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15" name="Picture 214">
                <a:extLst>
                  <a:ext uri="{FF2B5EF4-FFF2-40B4-BE49-F238E27FC236}">
                    <a16:creationId xmlns:a16="http://schemas.microsoft.com/office/drawing/2014/main" id="{BCD0C306-6618-4498-8BA4-ABDD428E810D}"/>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16" name="Group 215">
            <a:extLst>
              <a:ext uri="{FF2B5EF4-FFF2-40B4-BE49-F238E27FC236}">
                <a16:creationId xmlns:a16="http://schemas.microsoft.com/office/drawing/2014/main" id="{BC325595-F7CA-4240-9AE8-9AE490316726}"/>
              </a:ext>
            </a:extLst>
          </p:cNvPr>
          <p:cNvGrpSpPr/>
          <p:nvPr/>
        </p:nvGrpSpPr>
        <p:grpSpPr>
          <a:xfrm>
            <a:off x="-1839202" y="-16310464"/>
            <a:ext cx="1344637" cy="2055912"/>
            <a:chOff x="510293" y="11170"/>
            <a:chExt cx="1371600" cy="2097137"/>
          </a:xfrm>
        </p:grpSpPr>
        <p:sp>
          <p:nvSpPr>
            <p:cNvPr id="217" name="Rectangle 216">
              <a:extLst>
                <a:ext uri="{FF2B5EF4-FFF2-40B4-BE49-F238E27FC236}">
                  <a16:creationId xmlns:a16="http://schemas.microsoft.com/office/drawing/2014/main" id="{3344F9B5-90D1-4678-970E-65ED526BDB61}"/>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MANISH</a:t>
              </a:r>
            </a:p>
          </p:txBody>
        </p:sp>
        <p:sp>
          <p:nvSpPr>
            <p:cNvPr id="218" name="TextBox 217">
              <a:extLst>
                <a:ext uri="{FF2B5EF4-FFF2-40B4-BE49-F238E27FC236}">
                  <a16:creationId xmlns:a16="http://schemas.microsoft.com/office/drawing/2014/main" id="{79CA3481-C464-4BCC-98D7-53AE5D5DE37F}"/>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Procurement Manager</a:t>
              </a:r>
            </a:p>
          </p:txBody>
        </p:sp>
        <p:grpSp>
          <p:nvGrpSpPr>
            <p:cNvPr id="219" name="Group 218">
              <a:extLst>
                <a:ext uri="{FF2B5EF4-FFF2-40B4-BE49-F238E27FC236}">
                  <a16:creationId xmlns:a16="http://schemas.microsoft.com/office/drawing/2014/main" id="{362D517B-D917-438E-B1B2-AA16C6771C6B}"/>
                </a:ext>
              </a:extLst>
            </p:cNvPr>
            <p:cNvGrpSpPr/>
            <p:nvPr userDrawn="1"/>
          </p:nvGrpSpPr>
          <p:grpSpPr>
            <a:xfrm>
              <a:off x="510293" y="11170"/>
              <a:ext cx="1371600" cy="1371600"/>
              <a:chOff x="510293" y="11170"/>
              <a:chExt cx="1371600" cy="1371600"/>
            </a:xfrm>
          </p:grpSpPr>
          <p:sp>
            <p:nvSpPr>
              <p:cNvPr id="220" name="Oval 219">
                <a:extLst>
                  <a:ext uri="{FF2B5EF4-FFF2-40B4-BE49-F238E27FC236}">
                    <a16:creationId xmlns:a16="http://schemas.microsoft.com/office/drawing/2014/main" id="{7C094C65-BE54-45B2-8B84-75EDD4804C33}"/>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21" name="Picture 220">
                <a:extLst>
                  <a:ext uri="{FF2B5EF4-FFF2-40B4-BE49-F238E27FC236}">
                    <a16:creationId xmlns:a16="http://schemas.microsoft.com/office/drawing/2014/main" id="{98DEFBEE-589F-4118-94EB-85B413783057}"/>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22" name="Group 221">
            <a:extLst>
              <a:ext uri="{FF2B5EF4-FFF2-40B4-BE49-F238E27FC236}">
                <a16:creationId xmlns:a16="http://schemas.microsoft.com/office/drawing/2014/main" id="{F4DB4BBD-0994-4F1E-B57B-A36F00B5BEC7}"/>
              </a:ext>
            </a:extLst>
          </p:cNvPr>
          <p:cNvGrpSpPr/>
          <p:nvPr/>
        </p:nvGrpSpPr>
        <p:grpSpPr>
          <a:xfrm>
            <a:off x="2369111" y="-16296881"/>
            <a:ext cx="1344637" cy="2055912"/>
            <a:chOff x="510293" y="11170"/>
            <a:chExt cx="1371600" cy="2097137"/>
          </a:xfrm>
        </p:grpSpPr>
        <p:sp>
          <p:nvSpPr>
            <p:cNvPr id="223" name="Rectangle 222">
              <a:extLst>
                <a:ext uri="{FF2B5EF4-FFF2-40B4-BE49-F238E27FC236}">
                  <a16:creationId xmlns:a16="http://schemas.microsoft.com/office/drawing/2014/main" id="{B28A7FAC-0A57-4E45-AB8D-C31716AE13D7}"/>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MIA</a:t>
              </a:r>
            </a:p>
          </p:txBody>
        </p:sp>
        <p:sp>
          <p:nvSpPr>
            <p:cNvPr id="224" name="TextBox 223">
              <a:extLst>
                <a:ext uri="{FF2B5EF4-FFF2-40B4-BE49-F238E27FC236}">
                  <a16:creationId xmlns:a16="http://schemas.microsoft.com/office/drawing/2014/main" id="{165B3AC2-A8E2-4DE0-9D35-AE42960BB81E}"/>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Human Resource Manager</a:t>
              </a:r>
            </a:p>
          </p:txBody>
        </p:sp>
        <p:grpSp>
          <p:nvGrpSpPr>
            <p:cNvPr id="225" name="Group 224">
              <a:extLst>
                <a:ext uri="{FF2B5EF4-FFF2-40B4-BE49-F238E27FC236}">
                  <a16:creationId xmlns:a16="http://schemas.microsoft.com/office/drawing/2014/main" id="{01DF64F2-8A67-48B8-8E1C-6C7A17FCBD60}"/>
                </a:ext>
              </a:extLst>
            </p:cNvPr>
            <p:cNvGrpSpPr/>
            <p:nvPr userDrawn="1"/>
          </p:nvGrpSpPr>
          <p:grpSpPr>
            <a:xfrm>
              <a:off x="510293" y="11170"/>
              <a:ext cx="1371600" cy="1371600"/>
              <a:chOff x="510293" y="11170"/>
              <a:chExt cx="1371600" cy="1371600"/>
            </a:xfrm>
          </p:grpSpPr>
          <p:sp>
            <p:nvSpPr>
              <p:cNvPr id="226" name="Oval 225">
                <a:extLst>
                  <a:ext uri="{FF2B5EF4-FFF2-40B4-BE49-F238E27FC236}">
                    <a16:creationId xmlns:a16="http://schemas.microsoft.com/office/drawing/2014/main" id="{D776D4DF-5E3F-4EDF-B773-41CEBFF773A8}"/>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27" name="Picture 226">
                <a:extLst>
                  <a:ext uri="{FF2B5EF4-FFF2-40B4-BE49-F238E27FC236}">
                    <a16:creationId xmlns:a16="http://schemas.microsoft.com/office/drawing/2014/main" id="{09BB9190-3BE0-408A-ADAF-816DCB154FBF}"/>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28" name="Group 227">
            <a:extLst>
              <a:ext uri="{FF2B5EF4-FFF2-40B4-BE49-F238E27FC236}">
                <a16:creationId xmlns:a16="http://schemas.microsoft.com/office/drawing/2014/main" id="{5E8EF36A-8C65-4F92-B584-24FE78EBB129}"/>
              </a:ext>
            </a:extLst>
          </p:cNvPr>
          <p:cNvGrpSpPr/>
          <p:nvPr/>
        </p:nvGrpSpPr>
        <p:grpSpPr>
          <a:xfrm>
            <a:off x="12048912" y="-16274721"/>
            <a:ext cx="1344637" cy="1897506"/>
            <a:chOff x="510293" y="11170"/>
            <a:chExt cx="1371600" cy="1935555"/>
          </a:xfrm>
        </p:grpSpPr>
        <p:sp>
          <p:nvSpPr>
            <p:cNvPr id="229" name="Rectangle 228">
              <a:extLst>
                <a:ext uri="{FF2B5EF4-FFF2-40B4-BE49-F238E27FC236}">
                  <a16:creationId xmlns:a16="http://schemas.microsoft.com/office/drawing/2014/main" id="{5683C10B-7CAF-4638-B548-BD9890F44434}"/>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LISA</a:t>
              </a:r>
            </a:p>
          </p:txBody>
        </p:sp>
        <p:sp>
          <p:nvSpPr>
            <p:cNvPr id="230" name="TextBox 229">
              <a:extLst>
                <a:ext uri="{FF2B5EF4-FFF2-40B4-BE49-F238E27FC236}">
                  <a16:creationId xmlns:a16="http://schemas.microsoft.com/office/drawing/2014/main" id="{2BFF23CA-2E99-4919-A773-589A9EFA39B2}"/>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Service Scheduler</a:t>
              </a:r>
            </a:p>
          </p:txBody>
        </p:sp>
        <p:grpSp>
          <p:nvGrpSpPr>
            <p:cNvPr id="231" name="Group 230">
              <a:extLst>
                <a:ext uri="{FF2B5EF4-FFF2-40B4-BE49-F238E27FC236}">
                  <a16:creationId xmlns:a16="http://schemas.microsoft.com/office/drawing/2014/main" id="{4F345B94-1A23-4806-9F1D-272543B0C7EB}"/>
                </a:ext>
              </a:extLst>
            </p:cNvPr>
            <p:cNvGrpSpPr/>
            <p:nvPr userDrawn="1"/>
          </p:nvGrpSpPr>
          <p:grpSpPr>
            <a:xfrm>
              <a:off x="510293" y="11170"/>
              <a:ext cx="1371600" cy="1371600"/>
              <a:chOff x="510293" y="11170"/>
              <a:chExt cx="1371600" cy="1371600"/>
            </a:xfrm>
          </p:grpSpPr>
          <p:sp>
            <p:nvSpPr>
              <p:cNvPr id="232" name="Oval 231">
                <a:extLst>
                  <a:ext uri="{FF2B5EF4-FFF2-40B4-BE49-F238E27FC236}">
                    <a16:creationId xmlns:a16="http://schemas.microsoft.com/office/drawing/2014/main" id="{0C74117C-CE4D-4D77-8F24-BF8FA2CE1AA4}"/>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33" name="Picture 232">
                <a:extLst>
                  <a:ext uri="{FF2B5EF4-FFF2-40B4-BE49-F238E27FC236}">
                    <a16:creationId xmlns:a16="http://schemas.microsoft.com/office/drawing/2014/main" id="{86B085E6-FBED-4396-B814-401B9C1FD169}"/>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34" name="Group 233">
            <a:extLst>
              <a:ext uri="{FF2B5EF4-FFF2-40B4-BE49-F238E27FC236}">
                <a16:creationId xmlns:a16="http://schemas.microsoft.com/office/drawing/2014/main" id="{9FF057B9-4713-4B12-AE2A-45536024D594}"/>
              </a:ext>
            </a:extLst>
          </p:cNvPr>
          <p:cNvGrpSpPr/>
          <p:nvPr/>
        </p:nvGrpSpPr>
        <p:grpSpPr>
          <a:xfrm>
            <a:off x="16358699" y="-16295272"/>
            <a:ext cx="1344637" cy="1897506"/>
            <a:chOff x="510293" y="11170"/>
            <a:chExt cx="1371600" cy="1935555"/>
          </a:xfrm>
        </p:grpSpPr>
        <p:sp>
          <p:nvSpPr>
            <p:cNvPr id="235" name="Rectangle 234">
              <a:extLst>
                <a:ext uri="{FF2B5EF4-FFF2-40B4-BE49-F238E27FC236}">
                  <a16:creationId xmlns:a16="http://schemas.microsoft.com/office/drawing/2014/main" id="{317C4A24-2FFF-48A6-BDC0-69BBE6287CFC}"/>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PIERRE</a:t>
              </a:r>
            </a:p>
          </p:txBody>
        </p:sp>
        <p:sp>
          <p:nvSpPr>
            <p:cNvPr id="236" name="TextBox 235">
              <a:extLst>
                <a:ext uri="{FF2B5EF4-FFF2-40B4-BE49-F238E27FC236}">
                  <a16:creationId xmlns:a16="http://schemas.microsoft.com/office/drawing/2014/main" id="{6552CA7A-C5F6-4018-8ADC-F1D00E986F1D}"/>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Field Engineer</a:t>
              </a:r>
            </a:p>
          </p:txBody>
        </p:sp>
        <p:grpSp>
          <p:nvGrpSpPr>
            <p:cNvPr id="237" name="Group 236">
              <a:extLst>
                <a:ext uri="{FF2B5EF4-FFF2-40B4-BE49-F238E27FC236}">
                  <a16:creationId xmlns:a16="http://schemas.microsoft.com/office/drawing/2014/main" id="{D3D6BD09-B826-41C5-AD7E-B490ACE80E01}"/>
                </a:ext>
              </a:extLst>
            </p:cNvPr>
            <p:cNvGrpSpPr/>
            <p:nvPr userDrawn="1"/>
          </p:nvGrpSpPr>
          <p:grpSpPr>
            <a:xfrm>
              <a:off x="510293" y="11170"/>
              <a:ext cx="1371600" cy="1371600"/>
              <a:chOff x="510293" y="11170"/>
              <a:chExt cx="1371600" cy="1371600"/>
            </a:xfrm>
          </p:grpSpPr>
          <p:sp>
            <p:nvSpPr>
              <p:cNvPr id="238" name="Oval 237">
                <a:extLst>
                  <a:ext uri="{FF2B5EF4-FFF2-40B4-BE49-F238E27FC236}">
                    <a16:creationId xmlns:a16="http://schemas.microsoft.com/office/drawing/2014/main" id="{028E2B59-EF1E-4CBC-8E60-B81F2A277612}"/>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39" name="Picture 238">
                <a:extLst>
                  <a:ext uri="{FF2B5EF4-FFF2-40B4-BE49-F238E27FC236}">
                    <a16:creationId xmlns:a16="http://schemas.microsoft.com/office/drawing/2014/main" id="{00CA52A1-075C-4AEF-90EA-9B19E9D8D8B6}"/>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40" name="Group 239">
            <a:extLst>
              <a:ext uri="{FF2B5EF4-FFF2-40B4-BE49-F238E27FC236}">
                <a16:creationId xmlns:a16="http://schemas.microsoft.com/office/drawing/2014/main" id="{F785A32D-6AE6-45D0-931C-3BB7FBA2558D}"/>
              </a:ext>
            </a:extLst>
          </p:cNvPr>
          <p:cNvGrpSpPr/>
          <p:nvPr/>
        </p:nvGrpSpPr>
        <p:grpSpPr>
          <a:xfrm>
            <a:off x="21502284" y="-16274721"/>
            <a:ext cx="1344637" cy="1897506"/>
            <a:chOff x="510293" y="11170"/>
            <a:chExt cx="1371600" cy="1935555"/>
          </a:xfrm>
        </p:grpSpPr>
        <p:sp>
          <p:nvSpPr>
            <p:cNvPr id="241" name="Rectangle 240">
              <a:extLst>
                <a:ext uri="{FF2B5EF4-FFF2-40B4-BE49-F238E27FC236}">
                  <a16:creationId xmlns:a16="http://schemas.microsoft.com/office/drawing/2014/main" id="{4A81769A-DEFD-4DB1-800A-55C4C3E68DD5}"/>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CHRIS</a:t>
              </a:r>
            </a:p>
          </p:txBody>
        </p:sp>
        <p:sp>
          <p:nvSpPr>
            <p:cNvPr id="242" name="TextBox 241">
              <a:extLst>
                <a:ext uri="{FF2B5EF4-FFF2-40B4-BE49-F238E27FC236}">
                  <a16:creationId xmlns:a16="http://schemas.microsoft.com/office/drawing/2014/main" id="{5DE0CFA4-3808-41A0-B975-55FAAA692E0D}"/>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Billing Manager</a:t>
              </a:r>
            </a:p>
          </p:txBody>
        </p:sp>
        <p:grpSp>
          <p:nvGrpSpPr>
            <p:cNvPr id="243" name="Group 242">
              <a:extLst>
                <a:ext uri="{FF2B5EF4-FFF2-40B4-BE49-F238E27FC236}">
                  <a16:creationId xmlns:a16="http://schemas.microsoft.com/office/drawing/2014/main" id="{EFBED629-4649-4AAA-ADA5-B2B67637BFEB}"/>
                </a:ext>
              </a:extLst>
            </p:cNvPr>
            <p:cNvGrpSpPr/>
            <p:nvPr userDrawn="1"/>
          </p:nvGrpSpPr>
          <p:grpSpPr>
            <a:xfrm>
              <a:off x="510293" y="11170"/>
              <a:ext cx="1371600" cy="1371600"/>
              <a:chOff x="510293" y="11170"/>
              <a:chExt cx="1371600" cy="1371600"/>
            </a:xfrm>
          </p:grpSpPr>
          <p:sp>
            <p:nvSpPr>
              <p:cNvPr id="244" name="Oval 243">
                <a:extLst>
                  <a:ext uri="{FF2B5EF4-FFF2-40B4-BE49-F238E27FC236}">
                    <a16:creationId xmlns:a16="http://schemas.microsoft.com/office/drawing/2014/main" id="{5234E9B7-1A26-426F-9D5D-A76BCA44F023}"/>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45" name="Picture 244">
                <a:extLst>
                  <a:ext uri="{FF2B5EF4-FFF2-40B4-BE49-F238E27FC236}">
                    <a16:creationId xmlns:a16="http://schemas.microsoft.com/office/drawing/2014/main" id="{B09FF076-6FFE-4C49-A65B-32000DE67E4E}"/>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46" name="Group 245">
            <a:extLst>
              <a:ext uri="{FF2B5EF4-FFF2-40B4-BE49-F238E27FC236}">
                <a16:creationId xmlns:a16="http://schemas.microsoft.com/office/drawing/2014/main" id="{DC8BB3FD-75B7-4327-B03D-43CBDB7CE8C8}"/>
              </a:ext>
            </a:extLst>
          </p:cNvPr>
          <p:cNvGrpSpPr/>
          <p:nvPr/>
        </p:nvGrpSpPr>
        <p:grpSpPr>
          <a:xfrm>
            <a:off x="23620169" y="-16274721"/>
            <a:ext cx="1344637" cy="2055912"/>
            <a:chOff x="510293" y="11170"/>
            <a:chExt cx="1371600" cy="2097137"/>
          </a:xfrm>
        </p:grpSpPr>
        <p:sp>
          <p:nvSpPr>
            <p:cNvPr id="247" name="Rectangle 246">
              <a:extLst>
                <a:ext uri="{FF2B5EF4-FFF2-40B4-BE49-F238E27FC236}">
                  <a16:creationId xmlns:a16="http://schemas.microsoft.com/office/drawing/2014/main" id="{7D6D2577-6852-49BD-8DF2-A393A4ADC647}"/>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ALICIA</a:t>
              </a:r>
            </a:p>
          </p:txBody>
        </p:sp>
        <p:sp>
          <p:nvSpPr>
            <p:cNvPr id="248" name="TextBox 247">
              <a:extLst>
                <a:ext uri="{FF2B5EF4-FFF2-40B4-BE49-F238E27FC236}">
                  <a16:creationId xmlns:a16="http://schemas.microsoft.com/office/drawing/2014/main" id="{177D0E6A-E4D9-4876-8AB0-68714647CE96}"/>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Maintenance Planner</a:t>
              </a:r>
            </a:p>
          </p:txBody>
        </p:sp>
        <p:grpSp>
          <p:nvGrpSpPr>
            <p:cNvPr id="249" name="Group 248">
              <a:extLst>
                <a:ext uri="{FF2B5EF4-FFF2-40B4-BE49-F238E27FC236}">
                  <a16:creationId xmlns:a16="http://schemas.microsoft.com/office/drawing/2014/main" id="{5E642E1A-D233-4FBE-B276-266E2ABADD1E}"/>
                </a:ext>
              </a:extLst>
            </p:cNvPr>
            <p:cNvGrpSpPr/>
            <p:nvPr userDrawn="1"/>
          </p:nvGrpSpPr>
          <p:grpSpPr>
            <a:xfrm>
              <a:off x="510293" y="11170"/>
              <a:ext cx="1371600" cy="1371600"/>
              <a:chOff x="510293" y="11170"/>
              <a:chExt cx="1371600" cy="1371600"/>
            </a:xfrm>
          </p:grpSpPr>
          <p:sp>
            <p:nvSpPr>
              <p:cNvPr id="250" name="Oval 249">
                <a:extLst>
                  <a:ext uri="{FF2B5EF4-FFF2-40B4-BE49-F238E27FC236}">
                    <a16:creationId xmlns:a16="http://schemas.microsoft.com/office/drawing/2014/main" id="{FDCF52A6-A1F0-40A1-9AA1-4CA2A30B5217}"/>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51" name="Picture 250">
                <a:extLst>
                  <a:ext uri="{FF2B5EF4-FFF2-40B4-BE49-F238E27FC236}">
                    <a16:creationId xmlns:a16="http://schemas.microsoft.com/office/drawing/2014/main" id="{23812CE2-C867-4494-89DA-95B3B3425774}"/>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52" name="Group 251">
            <a:extLst>
              <a:ext uri="{FF2B5EF4-FFF2-40B4-BE49-F238E27FC236}">
                <a16:creationId xmlns:a16="http://schemas.microsoft.com/office/drawing/2014/main" id="{EDF9C662-BF3F-48CF-909A-426B4E6BA547}"/>
              </a:ext>
            </a:extLst>
          </p:cNvPr>
          <p:cNvGrpSpPr/>
          <p:nvPr/>
        </p:nvGrpSpPr>
        <p:grpSpPr>
          <a:xfrm>
            <a:off x="25724473" y="-16295272"/>
            <a:ext cx="1344637" cy="1897506"/>
            <a:chOff x="510293" y="11170"/>
            <a:chExt cx="1371600" cy="1935555"/>
          </a:xfrm>
        </p:grpSpPr>
        <p:sp>
          <p:nvSpPr>
            <p:cNvPr id="253" name="Rectangle 252">
              <a:extLst>
                <a:ext uri="{FF2B5EF4-FFF2-40B4-BE49-F238E27FC236}">
                  <a16:creationId xmlns:a16="http://schemas.microsoft.com/office/drawing/2014/main" id="{4A49566C-DDDA-4053-94B9-9F5EE0122905}"/>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CLAIRE</a:t>
              </a:r>
            </a:p>
          </p:txBody>
        </p:sp>
        <p:sp>
          <p:nvSpPr>
            <p:cNvPr id="254" name="TextBox 253">
              <a:extLst>
                <a:ext uri="{FF2B5EF4-FFF2-40B4-BE49-F238E27FC236}">
                  <a16:creationId xmlns:a16="http://schemas.microsoft.com/office/drawing/2014/main" id="{4F265835-B259-41FF-95E4-879CFE0F193B}"/>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Accountant</a:t>
              </a:r>
            </a:p>
          </p:txBody>
        </p:sp>
        <p:grpSp>
          <p:nvGrpSpPr>
            <p:cNvPr id="255" name="Group 254">
              <a:extLst>
                <a:ext uri="{FF2B5EF4-FFF2-40B4-BE49-F238E27FC236}">
                  <a16:creationId xmlns:a16="http://schemas.microsoft.com/office/drawing/2014/main" id="{ECF4E876-4198-4B3F-B086-12D3C306E36A}"/>
                </a:ext>
              </a:extLst>
            </p:cNvPr>
            <p:cNvGrpSpPr/>
            <p:nvPr userDrawn="1"/>
          </p:nvGrpSpPr>
          <p:grpSpPr>
            <a:xfrm>
              <a:off x="510293" y="11170"/>
              <a:ext cx="1371600" cy="1371600"/>
              <a:chOff x="510293" y="11170"/>
              <a:chExt cx="1371600" cy="1371600"/>
            </a:xfrm>
          </p:grpSpPr>
          <p:sp>
            <p:nvSpPr>
              <p:cNvPr id="256" name="Oval 255">
                <a:extLst>
                  <a:ext uri="{FF2B5EF4-FFF2-40B4-BE49-F238E27FC236}">
                    <a16:creationId xmlns:a16="http://schemas.microsoft.com/office/drawing/2014/main" id="{495CD4F7-1290-4BB6-B58E-CF4BE17E2DB6}"/>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57" name="Picture 256">
                <a:extLst>
                  <a:ext uri="{FF2B5EF4-FFF2-40B4-BE49-F238E27FC236}">
                    <a16:creationId xmlns:a16="http://schemas.microsoft.com/office/drawing/2014/main" id="{095ED5C9-564C-4C56-949A-6AB244FE41DE}"/>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58" name="Group 257">
            <a:extLst>
              <a:ext uri="{FF2B5EF4-FFF2-40B4-BE49-F238E27FC236}">
                <a16:creationId xmlns:a16="http://schemas.microsoft.com/office/drawing/2014/main" id="{346855C6-1F09-40E3-8E6A-24C7B6E0F2DA}"/>
              </a:ext>
            </a:extLst>
          </p:cNvPr>
          <p:cNvGrpSpPr/>
          <p:nvPr/>
        </p:nvGrpSpPr>
        <p:grpSpPr>
          <a:xfrm>
            <a:off x="27840692" y="-16296881"/>
            <a:ext cx="1344637" cy="1897506"/>
            <a:chOff x="510293" y="11170"/>
            <a:chExt cx="1371600" cy="1935555"/>
          </a:xfrm>
        </p:grpSpPr>
        <p:sp>
          <p:nvSpPr>
            <p:cNvPr id="259" name="Rectangle 258">
              <a:extLst>
                <a:ext uri="{FF2B5EF4-FFF2-40B4-BE49-F238E27FC236}">
                  <a16:creationId xmlns:a16="http://schemas.microsoft.com/office/drawing/2014/main" id="{CEE42E9C-203D-4A02-B123-D5997083D613}"/>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APRIL</a:t>
              </a:r>
            </a:p>
          </p:txBody>
        </p:sp>
        <p:sp>
          <p:nvSpPr>
            <p:cNvPr id="260" name="TextBox 259">
              <a:extLst>
                <a:ext uri="{FF2B5EF4-FFF2-40B4-BE49-F238E27FC236}">
                  <a16:creationId xmlns:a16="http://schemas.microsoft.com/office/drawing/2014/main" id="{C511D6A6-A42F-4061-B9A8-A9DC03AE68B8}"/>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Asset Manager</a:t>
              </a:r>
            </a:p>
          </p:txBody>
        </p:sp>
        <p:grpSp>
          <p:nvGrpSpPr>
            <p:cNvPr id="261" name="Group 260">
              <a:extLst>
                <a:ext uri="{FF2B5EF4-FFF2-40B4-BE49-F238E27FC236}">
                  <a16:creationId xmlns:a16="http://schemas.microsoft.com/office/drawing/2014/main" id="{C501367D-B3DC-4E9C-8E96-AD7AC40E5686}"/>
                </a:ext>
              </a:extLst>
            </p:cNvPr>
            <p:cNvGrpSpPr/>
            <p:nvPr userDrawn="1"/>
          </p:nvGrpSpPr>
          <p:grpSpPr>
            <a:xfrm>
              <a:off x="510293" y="11170"/>
              <a:ext cx="1371600" cy="1371600"/>
              <a:chOff x="510293" y="11170"/>
              <a:chExt cx="1371600" cy="1371600"/>
            </a:xfrm>
          </p:grpSpPr>
          <p:sp>
            <p:nvSpPr>
              <p:cNvPr id="262" name="Oval 261">
                <a:extLst>
                  <a:ext uri="{FF2B5EF4-FFF2-40B4-BE49-F238E27FC236}">
                    <a16:creationId xmlns:a16="http://schemas.microsoft.com/office/drawing/2014/main" id="{C58CDBCE-AAC8-4949-B090-E37943DB094C}"/>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63" name="Picture 262">
                <a:extLst>
                  <a:ext uri="{FF2B5EF4-FFF2-40B4-BE49-F238E27FC236}">
                    <a16:creationId xmlns:a16="http://schemas.microsoft.com/office/drawing/2014/main" id="{692CC147-A67E-4547-828C-FF1E795BDEA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64" name="Group 263">
            <a:extLst>
              <a:ext uri="{FF2B5EF4-FFF2-40B4-BE49-F238E27FC236}">
                <a16:creationId xmlns:a16="http://schemas.microsoft.com/office/drawing/2014/main" id="{42C4AD4A-DCEB-428E-B623-55E3B2E8552A}"/>
              </a:ext>
            </a:extLst>
          </p:cNvPr>
          <p:cNvGrpSpPr/>
          <p:nvPr/>
        </p:nvGrpSpPr>
        <p:grpSpPr>
          <a:xfrm>
            <a:off x="29875476" y="-16296881"/>
            <a:ext cx="1344637" cy="1897506"/>
            <a:chOff x="510293" y="11170"/>
            <a:chExt cx="1371600" cy="1935555"/>
          </a:xfrm>
        </p:grpSpPr>
        <p:sp>
          <p:nvSpPr>
            <p:cNvPr id="265" name="Rectangle 264">
              <a:extLst>
                <a:ext uri="{FF2B5EF4-FFF2-40B4-BE49-F238E27FC236}">
                  <a16:creationId xmlns:a16="http://schemas.microsoft.com/office/drawing/2014/main" id="{6BA07685-E301-4780-8587-46377308B402}"/>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PRAKASH</a:t>
              </a:r>
            </a:p>
          </p:txBody>
        </p:sp>
        <p:sp>
          <p:nvSpPr>
            <p:cNvPr id="266" name="TextBox 265">
              <a:extLst>
                <a:ext uri="{FF2B5EF4-FFF2-40B4-BE49-F238E27FC236}">
                  <a16:creationId xmlns:a16="http://schemas.microsoft.com/office/drawing/2014/main" id="{DA2202E9-3399-4026-B426-BB2DCE84843E}"/>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IT Manager</a:t>
              </a:r>
            </a:p>
          </p:txBody>
        </p:sp>
        <p:grpSp>
          <p:nvGrpSpPr>
            <p:cNvPr id="267" name="Group 266">
              <a:extLst>
                <a:ext uri="{FF2B5EF4-FFF2-40B4-BE49-F238E27FC236}">
                  <a16:creationId xmlns:a16="http://schemas.microsoft.com/office/drawing/2014/main" id="{98194974-A490-4921-A23E-1A4AE9F6E797}"/>
                </a:ext>
              </a:extLst>
            </p:cNvPr>
            <p:cNvGrpSpPr/>
            <p:nvPr userDrawn="1"/>
          </p:nvGrpSpPr>
          <p:grpSpPr>
            <a:xfrm>
              <a:off x="510293" y="11170"/>
              <a:ext cx="1371600" cy="1371600"/>
              <a:chOff x="510293" y="11170"/>
              <a:chExt cx="1371600" cy="1371600"/>
            </a:xfrm>
          </p:grpSpPr>
          <p:sp>
            <p:nvSpPr>
              <p:cNvPr id="268" name="Oval 267">
                <a:extLst>
                  <a:ext uri="{FF2B5EF4-FFF2-40B4-BE49-F238E27FC236}">
                    <a16:creationId xmlns:a16="http://schemas.microsoft.com/office/drawing/2014/main" id="{55F43B97-2B9E-446C-A706-2FF5492E9B72}"/>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69" name="Picture 268">
                <a:extLst>
                  <a:ext uri="{FF2B5EF4-FFF2-40B4-BE49-F238E27FC236}">
                    <a16:creationId xmlns:a16="http://schemas.microsoft.com/office/drawing/2014/main" id="{E5F73252-EDA3-41B7-9BBC-461FFEAF3066}"/>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sp>
        <p:nvSpPr>
          <p:cNvPr id="275" name="Rectangle 274">
            <a:extLst>
              <a:ext uri="{FF2B5EF4-FFF2-40B4-BE49-F238E27FC236}">
                <a16:creationId xmlns:a16="http://schemas.microsoft.com/office/drawing/2014/main" id="{5DEEE392-2910-4A44-9CA2-9E190A978EFC}"/>
              </a:ext>
            </a:extLst>
          </p:cNvPr>
          <p:cNvSpPr/>
          <p:nvPr/>
        </p:nvSpPr>
        <p:spPr bwMode="auto">
          <a:xfrm>
            <a:off x="19162223"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Create/Link  Maintenance Asset from Fixed Asset</a:t>
            </a:r>
          </a:p>
        </p:txBody>
      </p:sp>
      <p:pic>
        <p:nvPicPr>
          <p:cNvPr id="281" name="Picture 280">
            <a:extLst>
              <a:ext uri="{FF2B5EF4-FFF2-40B4-BE49-F238E27FC236}">
                <a16:creationId xmlns:a16="http://schemas.microsoft.com/office/drawing/2014/main" id="{E435668C-C3D2-4713-91B9-D6914547AD26}"/>
              </a:ext>
            </a:extLst>
          </p:cNvPr>
          <p:cNvPicPr>
            <a:picLocks noChangeAspect="1"/>
          </p:cNvPicPr>
          <p:nvPr/>
        </p:nvPicPr>
        <p:blipFill>
          <a:blip r:embed="rId16"/>
          <a:stretch>
            <a:fillRect/>
          </a:stretch>
        </p:blipFill>
        <p:spPr>
          <a:xfrm>
            <a:off x="1578274" y="1008966"/>
            <a:ext cx="21394039" cy="5397466"/>
          </a:xfrm>
          <a:prstGeom prst="rect">
            <a:avLst/>
          </a:prstGeom>
        </p:spPr>
      </p:pic>
      <p:sp>
        <p:nvSpPr>
          <p:cNvPr id="270" name="Title 11">
            <a:extLst>
              <a:ext uri="{FF2B5EF4-FFF2-40B4-BE49-F238E27FC236}">
                <a16:creationId xmlns:a16="http://schemas.microsoft.com/office/drawing/2014/main" id="{BDE93E5E-DD0D-4763-98A6-162A451F8E67}"/>
              </a:ext>
            </a:extLst>
          </p:cNvPr>
          <p:cNvSpPr>
            <a:spLocks noGrp="1"/>
          </p:cNvSpPr>
          <p:nvPr/>
        </p:nvSpPr>
        <p:spPr>
          <a:xfrm>
            <a:off x="354649" y="202646"/>
            <a:ext cx="11601647" cy="823504"/>
          </a:xfrm>
          <a:prstGeom prst="rect">
            <a:avLst/>
          </a:prstGeom>
        </p:spPr>
        <p:txBody>
          <a:bodyPr vert="horz" wrap="square" lIns="0" tIns="0" rIns="0" bIns="0" rtlCol="0" anchor="t">
            <a:normAutofit fontScale="90000" lnSpcReduction="10000"/>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dirty="0">
                <a:solidFill>
                  <a:srgbClr val="0A1B45"/>
                </a:solidFill>
                <a:latin typeface="Segoe UI Semibold" panose="020B0702040204020203" pitchFamily="34" charset="0"/>
                <a:cs typeface="Segoe UI Semibold" panose="020B0702040204020203" pitchFamily="34" charset="0"/>
              </a:rPr>
              <a:t>Enterprise Field Asset Maintenance Lifecycle</a:t>
            </a:r>
            <a:br>
              <a:rPr lang="en-US" dirty="0">
                <a:solidFill>
                  <a:srgbClr val="44546A"/>
                </a:solidFill>
                <a:latin typeface="Calibri Light" panose="020F0302020204030204"/>
              </a:rPr>
            </a:br>
            <a:r>
              <a:rPr lang="en-US" sz="2700" dirty="0">
                <a:solidFill>
                  <a:srgbClr val="0078D4"/>
                </a:solidFill>
                <a:latin typeface="Segoe UI Semibold" panose="020B0702040204020203" pitchFamily="34" charset="0"/>
                <a:cs typeface="Segoe UI Semibold" panose="020B0702040204020203" pitchFamily="34" charset="0"/>
              </a:rPr>
              <a:t>Key Personas Capabilities</a:t>
            </a:r>
          </a:p>
        </p:txBody>
      </p:sp>
    </p:spTree>
    <p:extLst>
      <p:ext uri="{BB962C8B-B14F-4D97-AF65-F5344CB8AC3E}">
        <p14:creationId xmlns:p14="http://schemas.microsoft.com/office/powerpoint/2010/main" val="3290795898"/>
      </p:ext>
    </p:extLst>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C9EF33-EF6A-4736-BA98-E13CBE1EDA70}"/>
              </a:ext>
            </a:extLst>
          </p:cNvPr>
          <p:cNvSpPr/>
          <p:nvPr/>
        </p:nvSpPr>
        <p:spPr bwMode="auto">
          <a:xfrm>
            <a:off x="17120660" y="-99437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Intercompany Work Orders</a:t>
            </a:r>
          </a:p>
        </p:txBody>
      </p:sp>
      <p:sp>
        <p:nvSpPr>
          <p:cNvPr id="4" name="Rectangle 3">
            <a:extLst>
              <a:ext uri="{FF2B5EF4-FFF2-40B4-BE49-F238E27FC236}">
                <a16:creationId xmlns:a16="http://schemas.microsoft.com/office/drawing/2014/main" id="{FE2120BC-3C55-4BEB-9516-1A73C44A898A}"/>
              </a:ext>
            </a:extLst>
          </p:cNvPr>
          <p:cNvSpPr/>
          <p:nvPr/>
        </p:nvSpPr>
        <p:spPr bwMode="auto">
          <a:xfrm>
            <a:off x="-6378586" y="-876339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Work Order Planners</a:t>
            </a:r>
          </a:p>
        </p:txBody>
      </p:sp>
      <p:sp>
        <p:nvSpPr>
          <p:cNvPr id="5" name="Rectangle 4">
            <a:extLst>
              <a:ext uri="{FF2B5EF4-FFF2-40B4-BE49-F238E27FC236}">
                <a16:creationId xmlns:a16="http://schemas.microsoft.com/office/drawing/2014/main" id="{CDF8BEE5-0CB7-4A63-B89C-52AB9FC1FBCE}"/>
              </a:ext>
            </a:extLst>
          </p:cNvPr>
          <p:cNvSpPr/>
          <p:nvPr/>
        </p:nvSpPr>
        <p:spPr bwMode="auto">
          <a:xfrm>
            <a:off x="-4227167" y="-876339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Project Work Orders</a:t>
            </a:r>
          </a:p>
        </p:txBody>
      </p:sp>
      <p:sp>
        <p:nvSpPr>
          <p:cNvPr id="6" name="Rectangle 5">
            <a:extLst>
              <a:ext uri="{FF2B5EF4-FFF2-40B4-BE49-F238E27FC236}">
                <a16:creationId xmlns:a16="http://schemas.microsoft.com/office/drawing/2014/main" id="{E05EF009-4BFE-430F-AAB4-324A7D6606D7}"/>
              </a:ext>
            </a:extLst>
          </p:cNvPr>
          <p:cNvSpPr/>
          <p:nvPr/>
        </p:nvSpPr>
        <p:spPr bwMode="auto">
          <a:xfrm>
            <a:off x="-4227167" y="-756234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Maintenance Procurement</a:t>
            </a:r>
          </a:p>
        </p:txBody>
      </p:sp>
      <p:sp>
        <p:nvSpPr>
          <p:cNvPr id="7" name="Rectangle 6">
            <a:extLst>
              <a:ext uri="{FF2B5EF4-FFF2-40B4-BE49-F238E27FC236}">
                <a16:creationId xmlns:a16="http://schemas.microsoft.com/office/drawing/2014/main" id="{FEF5F0D2-F05C-4EE3-A6D1-41B3D340D1F5}"/>
              </a:ext>
            </a:extLst>
          </p:cNvPr>
          <p:cNvSpPr/>
          <p:nvPr/>
        </p:nvSpPr>
        <p:spPr bwMode="auto">
          <a:xfrm>
            <a:off x="-4227167" y="-93585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Planning Board</a:t>
            </a:r>
          </a:p>
        </p:txBody>
      </p:sp>
      <p:sp>
        <p:nvSpPr>
          <p:cNvPr id="8" name="Rectangle 7">
            <a:extLst>
              <a:ext uri="{FF2B5EF4-FFF2-40B4-BE49-F238E27FC236}">
                <a16:creationId xmlns:a16="http://schemas.microsoft.com/office/drawing/2014/main" id="{05732FE5-BB3C-4E4A-9B27-D113F085E693}"/>
              </a:ext>
            </a:extLst>
          </p:cNvPr>
          <p:cNvSpPr/>
          <p:nvPr/>
        </p:nvSpPr>
        <p:spPr bwMode="auto">
          <a:xfrm>
            <a:off x="14969241" y="-934500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Safe Work</a:t>
            </a:r>
          </a:p>
        </p:txBody>
      </p:sp>
      <p:sp>
        <p:nvSpPr>
          <p:cNvPr id="9" name="Rectangle 8">
            <a:extLst>
              <a:ext uri="{FF2B5EF4-FFF2-40B4-BE49-F238E27FC236}">
                <a16:creationId xmlns:a16="http://schemas.microsoft.com/office/drawing/2014/main" id="{DED707EC-09B5-4B1C-BCF5-988A231B0809}"/>
              </a:ext>
            </a:extLst>
          </p:cNvPr>
          <p:cNvSpPr/>
          <p:nvPr/>
        </p:nvSpPr>
        <p:spPr bwMode="auto">
          <a:xfrm>
            <a:off x="17120660"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Lock In / Tag Out</a:t>
            </a:r>
          </a:p>
        </p:txBody>
      </p:sp>
      <p:sp>
        <p:nvSpPr>
          <p:cNvPr id="10" name="Rectangle 9">
            <a:extLst>
              <a:ext uri="{FF2B5EF4-FFF2-40B4-BE49-F238E27FC236}">
                <a16:creationId xmlns:a16="http://schemas.microsoft.com/office/drawing/2014/main" id="{11439D31-34B7-4912-B634-EB08602358F6}"/>
              </a:ext>
            </a:extLst>
          </p:cNvPr>
          <p:cNvSpPr/>
          <p:nvPr/>
        </p:nvSpPr>
        <p:spPr bwMode="auto">
          <a:xfrm>
            <a:off x="17120660" y="-934500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Checklist Actions</a:t>
            </a:r>
          </a:p>
        </p:txBody>
      </p:sp>
      <p:sp>
        <p:nvSpPr>
          <p:cNvPr id="11" name="Rectangle 10">
            <a:extLst>
              <a:ext uri="{FF2B5EF4-FFF2-40B4-BE49-F238E27FC236}">
                <a16:creationId xmlns:a16="http://schemas.microsoft.com/office/drawing/2014/main" id="{B8559223-87FF-4565-A2D2-6F263C3456AA}"/>
              </a:ext>
            </a:extLst>
          </p:cNvPr>
          <p:cNvSpPr/>
          <p:nvPr/>
        </p:nvSpPr>
        <p:spPr bwMode="auto">
          <a:xfrm>
            <a:off x="14969241"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Electronic Signatures</a:t>
            </a:r>
          </a:p>
        </p:txBody>
      </p:sp>
      <p:sp>
        <p:nvSpPr>
          <p:cNvPr id="12" name="Rectangle 11">
            <a:extLst>
              <a:ext uri="{FF2B5EF4-FFF2-40B4-BE49-F238E27FC236}">
                <a16:creationId xmlns:a16="http://schemas.microsoft.com/office/drawing/2014/main" id="{4949B32E-8DC5-444D-B74F-274074F8C505}"/>
              </a:ext>
            </a:extLst>
          </p:cNvPr>
          <p:cNvSpPr/>
          <p:nvPr/>
        </p:nvSpPr>
        <p:spPr bwMode="auto">
          <a:xfrm>
            <a:off x="14969241" y="-99437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Intercompany Asset Transfers</a:t>
            </a:r>
          </a:p>
        </p:txBody>
      </p:sp>
      <p:sp>
        <p:nvSpPr>
          <p:cNvPr id="13" name="Rectangle 12">
            <a:extLst>
              <a:ext uri="{FF2B5EF4-FFF2-40B4-BE49-F238E27FC236}">
                <a16:creationId xmlns:a16="http://schemas.microsoft.com/office/drawing/2014/main" id="{88A6F833-FDFF-4274-A1F8-CB684E6E3AE8}"/>
              </a:ext>
            </a:extLst>
          </p:cNvPr>
          <p:cNvSpPr/>
          <p:nvPr/>
        </p:nvSpPr>
        <p:spPr bwMode="auto">
          <a:xfrm>
            <a:off x="12900515"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Permit to Work</a:t>
            </a:r>
          </a:p>
        </p:txBody>
      </p:sp>
      <p:sp>
        <p:nvSpPr>
          <p:cNvPr id="14" name="Rectangle 13">
            <a:extLst>
              <a:ext uri="{FF2B5EF4-FFF2-40B4-BE49-F238E27FC236}">
                <a16:creationId xmlns:a16="http://schemas.microsoft.com/office/drawing/2014/main" id="{B462F01E-1B2A-49F4-B73C-FA046727FC91}"/>
              </a:ext>
            </a:extLst>
          </p:cNvPr>
          <p:cNvSpPr/>
          <p:nvPr/>
        </p:nvSpPr>
        <p:spPr bwMode="auto">
          <a:xfrm>
            <a:off x="-6378586" y="-816819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Shutdown, Turnaround &amp; Outage</a:t>
            </a:r>
          </a:p>
        </p:txBody>
      </p:sp>
      <p:sp>
        <p:nvSpPr>
          <p:cNvPr id="15" name="Rectangle 14">
            <a:extLst>
              <a:ext uri="{FF2B5EF4-FFF2-40B4-BE49-F238E27FC236}">
                <a16:creationId xmlns:a16="http://schemas.microsoft.com/office/drawing/2014/main" id="{09D5BC80-9384-4B1C-9955-26A1C996B05C}"/>
              </a:ext>
            </a:extLst>
          </p:cNvPr>
          <p:cNvSpPr/>
          <p:nvPr/>
        </p:nvSpPr>
        <p:spPr bwMode="auto">
          <a:xfrm>
            <a:off x="-6378586" y="-696714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Lifecycle Status Permissions</a:t>
            </a:r>
          </a:p>
        </p:txBody>
      </p:sp>
      <p:sp>
        <p:nvSpPr>
          <p:cNvPr id="16" name="Rectangle 15">
            <a:extLst>
              <a:ext uri="{FF2B5EF4-FFF2-40B4-BE49-F238E27FC236}">
                <a16:creationId xmlns:a16="http://schemas.microsoft.com/office/drawing/2014/main" id="{0D3A5BCF-6E06-4119-98D0-60C5436583CB}"/>
              </a:ext>
            </a:extLst>
          </p:cNvPr>
          <p:cNvSpPr/>
          <p:nvPr/>
        </p:nvSpPr>
        <p:spPr bwMode="auto">
          <a:xfrm>
            <a:off x="19168179" y="-1352926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Acquire Fixed assets</a:t>
            </a:r>
          </a:p>
        </p:txBody>
      </p:sp>
      <p:sp>
        <p:nvSpPr>
          <p:cNvPr id="17" name="Rectangle 16">
            <a:extLst>
              <a:ext uri="{FF2B5EF4-FFF2-40B4-BE49-F238E27FC236}">
                <a16:creationId xmlns:a16="http://schemas.microsoft.com/office/drawing/2014/main" id="{96B1949C-FCD6-433C-B971-8BF0CBDBFCFC}"/>
              </a:ext>
            </a:extLst>
          </p:cNvPr>
          <p:cNvSpPr/>
          <p:nvPr/>
        </p:nvSpPr>
        <p:spPr bwMode="auto">
          <a:xfrm>
            <a:off x="19168179" y="-1293052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Capitalize Fixed Assets</a:t>
            </a:r>
          </a:p>
        </p:txBody>
      </p:sp>
      <p:sp>
        <p:nvSpPr>
          <p:cNvPr id="18" name="Rectangle 17">
            <a:extLst>
              <a:ext uri="{FF2B5EF4-FFF2-40B4-BE49-F238E27FC236}">
                <a16:creationId xmlns:a16="http://schemas.microsoft.com/office/drawing/2014/main" id="{10C69C79-9915-4E03-91E3-EF9AB4562D1A}"/>
              </a:ext>
            </a:extLst>
          </p:cNvPr>
          <p:cNvSpPr/>
          <p:nvPr/>
        </p:nvSpPr>
        <p:spPr bwMode="auto">
          <a:xfrm>
            <a:off x="19168179" y="-1233177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Derived Books</a:t>
            </a:r>
          </a:p>
        </p:txBody>
      </p:sp>
      <p:sp>
        <p:nvSpPr>
          <p:cNvPr id="19" name="Rectangle 18">
            <a:extLst>
              <a:ext uri="{FF2B5EF4-FFF2-40B4-BE49-F238E27FC236}">
                <a16:creationId xmlns:a16="http://schemas.microsoft.com/office/drawing/2014/main" id="{2EB71A79-66F4-4978-9E7A-33A004344BF7}"/>
              </a:ext>
            </a:extLst>
          </p:cNvPr>
          <p:cNvSpPr/>
          <p:nvPr/>
        </p:nvSpPr>
        <p:spPr>
          <a:xfrm>
            <a:off x="19168179" y="-14128016"/>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0698">
              <a:defRPr/>
            </a:pPr>
            <a:r>
              <a:rPr lang="en-US" sz="1200" b="1" kern="0">
                <a:solidFill>
                  <a:srgbClr val="1A1A1A"/>
                </a:solidFill>
                <a:latin typeface="Segoe UI"/>
              </a:rPr>
              <a:t>ACQUIRE</a:t>
            </a:r>
          </a:p>
        </p:txBody>
      </p:sp>
      <p:sp>
        <p:nvSpPr>
          <p:cNvPr id="20" name="Rectangle 19">
            <a:extLst>
              <a:ext uri="{FF2B5EF4-FFF2-40B4-BE49-F238E27FC236}">
                <a16:creationId xmlns:a16="http://schemas.microsoft.com/office/drawing/2014/main" id="{75695FCC-2566-4E45-9CFE-486FC0DDA1BE}"/>
              </a:ext>
            </a:extLst>
          </p:cNvPr>
          <p:cNvSpPr/>
          <p:nvPr/>
        </p:nvSpPr>
        <p:spPr bwMode="auto">
          <a:xfrm>
            <a:off x="19168179" y="-1173302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Customer Asset Acquisition</a:t>
            </a:r>
          </a:p>
        </p:txBody>
      </p:sp>
      <p:sp>
        <p:nvSpPr>
          <p:cNvPr id="21" name="Rectangle 20">
            <a:extLst>
              <a:ext uri="{FF2B5EF4-FFF2-40B4-BE49-F238E27FC236}">
                <a16:creationId xmlns:a16="http://schemas.microsoft.com/office/drawing/2014/main" id="{77910013-6692-4339-8A62-4C9C4DEA72D6}"/>
              </a:ext>
            </a:extLst>
          </p:cNvPr>
          <p:cNvSpPr/>
          <p:nvPr/>
        </p:nvSpPr>
        <p:spPr bwMode="auto">
          <a:xfrm>
            <a:off x="25410724" y="-111564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Tax Books</a:t>
            </a:r>
          </a:p>
        </p:txBody>
      </p:sp>
      <p:sp>
        <p:nvSpPr>
          <p:cNvPr id="22" name="Rectangle 21">
            <a:extLst>
              <a:ext uri="{FF2B5EF4-FFF2-40B4-BE49-F238E27FC236}">
                <a16:creationId xmlns:a16="http://schemas.microsoft.com/office/drawing/2014/main" id="{9D8EF68D-D359-4E73-9F17-47158EBEB20E}"/>
              </a:ext>
            </a:extLst>
          </p:cNvPr>
          <p:cNvSpPr/>
          <p:nvPr/>
        </p:nvSpPr>
        <p:spPr bwMode="auto">
          <a:xfrm>
            <a:off x="-14819795"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Functional locations</a:t>
            </a:r>
          </a:p>
        </p:txBody>
      </p:sp>
      <p:sp>
        <p:nvSpPr>
          <p:cNvPr id="23" name="Rectangle 22">
            <a:extLst>
              <a:ext uri="{FF2B5EF4-FFF2-40B4-BE49-F238E27FC236}">
                <a16:creationId xmlns:a16="http://schemas.microsoft.com/office/drawing/2014/main" id="{BA0E6045-E1B6-41F9-BDDF-197551FBA91A}"/>
              </a:ext>
            </a:extLst>
          </p:cNvPr>
          <p:cNvSpPr/>
          <p:nvPr/>
        </p:nvSpPr>
        <p:spPr bwMode="auto">
          <a:xfrm>
            <a:off x="-14819795"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Multi-Level Asset structure</a:t>
            </a:r>
          </a:p>
        </p:txBody>
      </p:sp>
      <p:sp>
        <p:nvSpPr>
          <p:cNvPr id="24" name="Rectangle 23">
            <a:extLst>
              <a:ext uri="{FF2B5EF4-FFF2-40B4-BE49-F238E27FC236}">
                <a16:creationId xmlns:a16="http://schemas.microsoft.com/office/drawing/2014/main" id="{33FD976B-29B4-4B5F-9E32-4C450CD21B1B}"/>
              </a:ext>
            </a:extLst>
          </p:cNvPr>
          <p:cNvSpPr/>
          <p:nvPr/>
        </p:nvSpPr>
        <p:spPr bwMode="auto">
          <a:xfrm>
            <a:off x="-14819795" y="-123523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register</a:t>
            </a:r>
          </a:p>
        </p:txBody>
      </p:sp>
      <p:sp>
        <p:nvSpPr>
          <p:cNvPr id="25" name="Rectangle 24">
            <a:extLst>
              <a:ext uri="{FF2B5EF4-FFF2-40B4-BE49-F238E27FC236}">
                <a16:creationId xmlns:a16="http://schemas.microsoft.com/office/drawing/2014/main" id="{FACFD8C6-BA13-4ACF-9226-03270A68CEF5}"/>
              </a:ext>
            </a:extLst>
          </p:cNvPr>
          <p:cNvSpPr/>
          <p:nvPr/>
        </p:nvSpPr>
        <p:spPr bwMode="auto">
          <a:xfrm>
            <a:off x="-14819795" y="-111548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Spare parts control</a:t>
            </a:r>
          </a:p>
        </p:txBody>
      </p:sp>
      <p:sp>
        <p:nvSpPr>
          <p:cNvPr id="26" name="Rectangle 25">
            <a:extLst>
              <a:ext uri="{FF2B5EF4-FFF2-40B4-BE49-F238E27FC236}">
                <a16:creationId xmlns:a16="http://schemas.microsoft.com/office/drawing/2014/main" id="{4E140975-769C-4804-A0B0-8E45B520B70D}"/>
              </a:ext>
            </a:extLst>
          </p:cNvPr>
          <p:cNvSpPr/>
          <p:nvPr/>
        </p:nvSpPr>
        <p:spPr>
          <a:xfrm>
            <a:off x="-14819794" y="-14148567"/>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MANAGEMENT</a:t>
            </a:r>
          </a:p>
        </p:txBody>
      </p:sp>
      <p:sp>
        <p:nvSpPr>
          <p:cNvPr id="27" name="Rectangle 26">
            <a:extLst>
              <a:ext uri="{FF2B5EF4-FFF2-40B4-BE49-F238E27FC236}">
                <a16:creationId xmlns:a16="http://schemas.microsoft.com/office/drawing/2014/main" id="{D9CCE5AA-120D-4BA2-925A-FE27B6A0307A}"/>
              </a:ext>
            </a:extLst>
          </p:cNvPr>
          <p:cNvSpPr/>
          <p:nvPr/>
        </p:nvSpPr>
        <p:spPr bwMode="auto">
          <a:xfrm>
            <a:off x="-14819795" y="-105560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BOM</a:t>
            </a:r>
          </a:p>
        </p:txBody>
      </p:sp>
      <p:sp>
        <p:nvSpPr>
          <p:cNvPr id="28" name="Rectangle 27">
            <a:extLst>
              <a:ext uri="{FF2B5EF4-FFF2-40B4-BE49-F238E27FC236}">
                <a16:creationId xmlns:a16="http://schemas.microsoft.com/office/drawing/2014/main" id="{3A2C3814-81CC-4704-9A87-35C5747F9372}"/>
              </a:ext>
            </a:extLst>
          </p:cNvPr>
          <p:cNvSpPr/>
          <p:nvPr/>
        </p:nvSpPr>
        <p:spPr bwMode="auto">
          <a:xfrm>
            <a:off x="-12685580"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Lifecycle Management</a:t>
            </a:r>
          </a:p>
        </p:txBody>
      </p:sp>
      <p:sp>
        <p:nvSpPr>
          <p:cNvPr id="29" name="Rectangle 28">
            <a:extLst>
              <a:ext uri="{FF2B5EF4-FFF2-40B4-BE49-F238E27FC236}">
                <a16:creationId xmlns:a16="http://schemas.microsoft.com/office/drawing/2014/main" id="{DC29EB21-D339-4DBE-BDE9-A1565F87FDEF}"/>
              </a:ext>
            </a:extLst>
          </p:cNvPr>
          <p:cNvSpPr/>
          <p:nvPr/>
        </p:nvSpPr>
        <p:spPr bwMode="auto">
          <a:xfrm>
            <a:off x="-12685580" y="-123523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Counters</a:t>
            </a:r>
          </a:p>
        </p:txBody>
      </p:sp>
      <p:sp>
        <p:nvSpPr>
          <p:cNvPr id="30" name="Rectangle 29">
            <a:extLst>
              <a:ext uri="{FF2B5EF4-FFF2-40B4-BE49-F238E27FC236}">
                <a16:creationId xmlns:a16="http://schemas.microsoft.com/office/drawing/2014/main" id="{4428B655-3DF5-44C1-AB18-5FA9E45C2B8A}"/>
              </a:ext>
            </a:extLst>
          </p:cNvPr>
          <p:cNvSpPr/>
          <p:nvPr/>
        </p:nvSpPr>
        <p:spPr bwMode="auto">
          <a:xfrm>
            <a:off x="-12685580" y="-117535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Codes</a:t>
            </a:r>
          </a:p>
        </p:txBody>
      </p:sp>
      <p:sp>
        <p:nvSpPr>
          <p:cNvPr id="31" name="Rectangle 30">
            <a:extLst>
              <a:ext uri="{FF2B5EF4-FFF2-40B4-BE49-F238E27FC236}">
                <a16:creationId xmlns:a16="http://schemas.microsoft.com/office/drawing/2014/main" id="{4636F5C7-EE1C-44E8-8199-16B074B4E204}"/>
              </a:ext>
            </a:extLst>
          </p:cNvPr>
          <p:cNvSpPr/>
          <p:nvPr/>
        </p:nvSpPr>
        <p:spPr bwMode="auto">
          <a:xfrm>
            <a:off x="-14819795" y="-816464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Tools Crib</a:t>
            </a:r>
          </a:p>
        </p:txBody>
      </p:sp>
      <p:sp>
        <p:nvSpPr>
          <p:cNvPr id="32" name="Rectangle 31">
            <a:extLst>
              <a:ext uri="{FF2B5EF4-FFF2-40B4-BE49-F238E27FC236}">
                <a16:creationId xmlns:a16="http://schemas.microsoft.com/office/drawing/2014/main" id="{389E5DBC-29FA-428B-B5FA-2CEDEC33AE2D}"/>
              </a:ext>
            </a:extLst>
          </p:cNvPr>
          <p:cNvSpPr/>
          <p:nvPr/>
        </p:nvSpPr>
        <p:spPr bwMode="auto">
          <a:xfrm>
            <a:off x="-12685580" y="-87598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IOT Device Management</a:t>
            </a:r>
          </a:p>
        </p:txBody>
      </p:sp>
      <p:sp>
        <p:nvSpPr>
          <p:cNvPr id="33" name="Rectangle 32">
            <a:extLst>
              <a:ext uri="{FF2B5EF4-FFF2-40B4-BE49-F238E27FC236}">
                <a16:creationId xmlns:a16="http://schemas.microsoft.com/office/drawing/2014/main" id="{69AFC666-64E5-43B0-A02F-B80848C6EA19}"/>
              </a:ext>
            </a:extLst>
          </p:cNvPr>
          <p:cNvSpPr/>
          <p:nvPr/>
        </p:nvSpPr>
        <p:spPr bwMode="auto">
          <a:xfrm>
            <a:off x="-14819795" y="-99573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Job Templates</a:t>
            </a:r>
          </a:p>
        </p:txBody>
      </p:sp>
      <p:sp>
        <p:nvSpPr>
          <p:cNvPr id="34" name="Rectangle 33">
            <a:extLst>
              <a:ext uri="{FF2B5EF4-FFF2-40B4-BE49-F238E27FC236}">
                <a16:creationId xmlns:a16="http://schemas.microsoft.com/office/drawing/2014/main" id="{DCF3D90B-ED99-45FE-9648-CBDFAD9CC230}"/>
              </a:ext>
            </a:extLst>
          </p:cNvPr>
          <p:cNvSpPr/>
          <p:nvPr/>
        </p:nvSpPr>
        <p:spPr bwMode="auto">
          <a:xfrm>
            <a:off x="-14819795" y="-756945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Linear Assets</a:t>
            </a:r>
          </a:p>
        </p:txBody>
      </p:sp>
      <p:sp>
        <p:nvSpPr>
          <p:cNvPr id="35" name="Rectangle 34">
            <a:extLst>
              <a:ext uri="{FF2B5EF4-FFF2-40B4-BE49-F238E27FC236}">
                <a16:creationId xmlns:a16="http://schemas.microsoft.com/office/drawing/2014/main" id="{98D28FBC-CE5A-4478-9444-8F4BF1917432}"/>
              </a:ext>
            </a:extLst>
          </p:cNvPr>
          <p:cNvSpPr/>
          <p:nvPr/>
        </p:nvSpPr>
        <p:spPr bwMode="auto">
          <a:xfrm>
            <a:off x="-12685580" y="-99573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Defaults</a:t>
            </a:r>
          </a:p>
        </p:txBody>
      </p:sp>
      <p:sp>
        <p:nvSpPr>
          <p:cNvPr id="36" name="Rectangle 35">
            <a:extLst>
              <a:ext uri="{FF2B5EF4-FFF2-40B4-BE49-F238E27FC236}">
                <a16:creationId xmlns:a16="http://schemas.microsoft.com/office/drawing/2014/main" id="{511C831B-9459-4FEE-B9DE-AB789CA1A30F}"/>
              </a:ext>
            </a:extLst>
          </p:cNvPr>
          <p:cNvSpPr/>
          <p:nvPr/>
        </p:nvSpPr>
        <p:spPr bwMode="auto">
          <a:xfrm>
            <a:off x="-12685580" y="-93585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Default Labor Rates</a:t>
            </a:r>
          </a:p>
        </p:txBody>
      </p:sp>
      <p:sp>
        <p:nvSpPr>
          <p:cNvPr id="37" name="Rectangle 36">
            <a:extLst>
              <a:ext uri="{FF2B5EF4-FFF2-40B4-BE49-F238E27FC236}">
                <a16:creationId xmlns:a16="http://schemas.microsoft.com/office/drawing/2014/main" id="{7F831BCE-5935-4E5F-8F49-A8EF32A18437}"/>
              </a:ext>
            </a:extLst>
          </p:cNvPr>
          <p:cNvSpPr/>
          <p:nvPr/>
        </p:nvSpPr>
        <p:spPr bwMode="auto">
          <a:xfrm>
            <a:off x="-12685580" y="-111548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Service Level Agreements</a:t>
            </a:r>
          </a:p>
        </p:txBody>
      </p:sp>
      <p:sp>
        <p:nvSpPr>
          <p:cNvPr id="38" name="Rectangle 37">
            <a:extLst>
              <a:ext uri="{FF2B5EF4-FFF2-40B4-BE49-F238E27FC236}">
                <a16:creationId xmlns:a16="http://schemas.microsoft.com/office/drawing/2014/main" id="{07E0107D-BA86-4CCF-B5E1-6D4722B5C46F}"/>
              </a:ext>
            </a:extLst>
          </p:cNvPr>
          <p:cNvSpPr/>
          <p:nvPr/>
        </p:nvSpPr>
        <p:spPr bwMode="auto">
          <a:xfrm>
            <a:off x="-12685580" y="-105560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Warranties</a:t>
            </a:r>
          </a:p>
        </p:txBody>
      </p:sp>
      <p:sp>
        <p:nvSpPr>
          <p:cNvPr id="39" name="Rectangle 38">
            <a:extLst>
              <a:ext uri="{FF2B5EF4-FFF2-40B4-BE49-F238E27FC236}">
                <a16:creationId xmlns:a16="http://schemas.microsoft.com/office/drawing/2014/main" id="{BAC7117A-89CE-4ED4-B808-2B4DC0015E38}"/>
              </a:ext>
            </a:extLst>
          </p:cNvPr>
          <p:cNvSpPr/>
          <p:nvPr/>
        </p:nvSpPr>
        <p:spPr bwMode="auto">
          <a:xfrm>
            <a:off x="-14819795" y="-93585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Meter Assets</a:t>
            </a:r>
          </a:p>
        </p:txBody>
      </p:sp>
      <p:sp>
        <p:nvSpPr>
          <p:cNvPr id="40" name="Rectangle 39">
            <a:extLst>
              <a:ext uri="{FF2B5EF4-FFF2-40B4-BE49-F238E27FC236}">
                <a16:creationId xmlns:a16="http://schemas.microsoft.com/office/drawing/2014/main" id="{934C59BA-5D94-44F5-91C2-5014C24F0BAB}"/>
              </a:ext>
            </a:extLst>
          </p:cNvPr>
          <p:cNvSpPr/>
          <p:nvPr/>
        </p:nvSpPr>
        <p:spPr bwMode="auto">
          <a:xfrm>
            <a:off x="-12685580" y="-816464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Fleet Management*</a:t>
            </a:r>
          </a:p>
        </p:txBody>
      </p:sp>
      <p:sp>
        <p:nvSpPr>
          <p:cNvPr id="41" name="Rectangle 40">
            <a:extLst>
              <a:ext uri="{FF2B5EF4-FFF2-40B4-BE49-F238E27FC236}">
                <a16:creationId xmlns:a16="http://schemas.microsoft.com/office/drawing/2014/main" id="{CE10F433-186B-4FAD-B417-F7DE1D001692}"/>
              </a:ext>
            </a:extLst>
          </p:cNvPr>
          <p:cNvSpPr/>
          <p:nvPr/>
        </p:nvSpPr>
        <p:spPr bwMode="auto">
          <a:xfrm>
            <a:off x="-6378586" y="-111548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schedules</a:t>
            </a:r>
          </a:p>
        </p:txBody>
      </p:sp>
      <p:sp>
        <p:nvSpPr>
          <p:cNvPr id="42" name="Rectangle 41">
            <a:extLst>
              <a:ext uri="{FF2B5EF4-FFF2-40B4-BE49-F238E27FC236}">
                <a16:creationId xmlns:a16="http://schemas.microsoft.com/office/drawing/2014/main" id="{836ED171-CA63-40D4-8CDC-1C4894A05DEE}"/>
              </a:ext>
            </a:extLst>
          </p:cNvPr>
          <p:cNvSpPr/>
          <p:nvPr/>
        </p:nvSpPr>
        <p:spPr bwMode="auto">
          <a:xfrm>
            <a:off x="-4227167" y="-123523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rounds</a:t>
            </a:r>
          </a:p>
        </p:txBody>
      </p:sp>
      <p:sp>
        <p:nvSpPr>
          <p:cNvPr id="43" name="Rectangle 42">
            <a:extLst>
              <a:ext uri="{FF2B5EF4-FFF2-40B4-BE49-F238E27FC236}">
                <a16:creationId xmlns:a16="http://schemas.microsoft.com/office/drawing/2014/main" id="{DA655441-B1AE-4CF8-BF8C-B74ABA732875}"/>
              </a:ext>
            </a:extLst>
          </p:cNvPr>
          <p:cNvSpPr/>
          <p:nvPr/>
        </p:nvSpPr>
        <p:spPr bwMode="auto">
          <a:xfrm>
            <a:off x="-6378586"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Breakdown maintenance</a:t>
            </a:r>
          </a:p>
        </p:txBody>
      </p:sp>
      <p:sp>
        <p:nvSpPr>
          <p:cNvPr id="44" name="Rectangle 43">
            <a:extLst>
              <a:ext uri="{FF2B5EF4-FFF2-40B4-BE49-F238E27FC236}">
                <a16:creationId xmlns:a16="http://schemas.microsoft.com/office/drawing/2014/main" id="{7BEDE7D9-8980-4DCF-9D2C-9339E85D4DA5}"/>
              </a:ext>
            </a:extLst>
          </p:cNvPr>
          <p:cNvSpPr/>
          <p:nvPr/>
        </p:nvSpPr>
        <p:spPr bwMode="auto">
          <a:xfrm>
            <a:off x="-6378586"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Preventive maintenance</a:t>
            </a:r>
          </a:p>
        </p:txBody>
      </p:sp>
      <p:sp>
        <p:nvSpPr>
          <p:cNvPr id="45" name="Rectangle 44">
            <a:extLst>
              <a:ext uri="{FF2B5EF4-FFF2-40B4-BE49-F238E27FC236}">
                <a16:creationId xmlns:a16="http://schemas.microsoft.com/office/drawing/2014/main" id="{1568F307-A627-4C97-A554-CC99A0CF6112}"/>
              </a:ext>
            </a:extLst>
          </p:cNvPr>
          <p:cNvSpPr/>
          <p:nvPr/>
        </p:nvSpPr>
        <p:spPr>
          <a:xfrm>
            <a:off x="-6378586" y="-14148567"/>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PLANNING</a:t>
            </a:r>
          </a:p>
        </p:txBody>
      </p:sp>
      <p:sp>
        <p:nvSpPr>
          <p:cNvPr id="46" name="Rectangle 45">
            <a:extLst>
              <a:ext uri="{FF2B5EF4-FFF2-40B4-BE49-F238E27FC236}">
                <a16:creationId xmlns:a16="http://schemas.microsoft.com/office/drawing/2014/main" id="{E6567BF5-F349-4418-BD9F-4C1B414C2C60}"/>
              </a:ext>
            </a:extLst>
          </p:cNvPr>
          <p:cNvSpPr/>
          <p:nvPr/>
        </p:nvSpPr>
        <p:spPr bwMode="auto">
          <a:xfrm>
            <a:off x="-6378586" y="-123523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Predictive maintenance ML models*</a:t>
            </a:r>
          </a:p>
        </p:txBody>
      </p:sp>
      <p:sp>
        <p:nvSpPr>
          <p:cNvPr id="47" name="Rectangle 46">
            <a:extLst>
              <a:ext uri="{FF2B5EF4-FFF2-40B4-BE49-F238E27FC236}">
                <a16:creationId xmlns:a16="http://schemas.microsoft.com/office/drawing/2014/main" id="{9E87395E-66E6-4797-8845-577E41080C3E}"/>
              </a:ext>
            </a:extLst>
          </p:cNvPr>
          <p:cNvSpPr/>
          <p:nvPr/>
        </p:nvSpPr>
        <p:spPr bwMode="auto">
          <a:xfrm>
            <a:off x="-6378586" y="-117535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Cognitive maintenance*</a:t>
            </a:r>
          </a:p>
        </p:txBody>
      </p:sp>
      <p:sp>
        <p:nvSpPr>
          <p:cNvPr id="48" name="Rectangle 47">
            <a:extLst>
              <a:ext uri="{FF2B5EF4-FFF2-40B4-BE49-F238E27FC236}">
                <a16:creationId xmlns:a16="http://schemas.microsoft.com/office/drawing/2014/main" id="{820936E9-0486-4F6C-A246-AB4C0B8AEA15}"/>
              </a:ext>
            </a:extLst>
          </p:cNvPr>
          <p:cNvSpPr/>
          <p:nvPr/>
        </p:nvSpPr>
        <p:spPr bwMode="auto">
          <a:xfrm>
            <a:off x="-4227167" y="-117535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Order Release</a:t>
            </a:r>
          </a:p>
        </p:txBody>
      </p:sp>
      <p:sp>
        <p:nvSpPr>
          <p:cNvPr id="49" name="Rectangle 48">
            <a:extLst>
              <a:ext uri="{FF2B5EF4-FFF2-40B4-BE49-F238E27FC236}">
                <a16:creationId xmlns:a16="http://schemas.microsoft.com/office/drawing/2014/main" id="{B429E2BC-78BA-4C27-8C47-964F8AD74C8D}"/>
              </a:ext>
            </a:extLst>
          </p:cNvPr>
          <p:cNvSpPr/>
          <p:nvPr/>
        </p:nvSpPr>
        <p:spPr bwMode="auto">
          <a:xfrm>
            <a:off x="-4227167"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Downtime Reporting</a:t>
            </a:r>
          </a:p>
        </p:txBody>
      </p:sp>
      <p:sp>
        <p:nvSpPr>
          <p:cNvPr id="50" name="Rectangle 49">
            <a:extLst>
              <a:ext uri="{FF2B5EF4-FFF2-40B4-BE49-F238E27FC236}">
                <a16:creationId xmlns:a16="http://schemas.microsoft.com/office/drawing/2014/main" id="{7576592A-4E69-410F-8361-9808F85D997F}"/>
              </a:ext>
            </a:extLst>
          </p:cNvPr>
          <p:cNvSpPr/>
          <p:nvPr/>
        </p:nvSpPr>
        <p:spPr bwMode="auto">
          <a:xfrm>
            <a:off x="-4227167" y="-816108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Lock-Out &amp; Tag Outs</a:t>
            </a:r>
          </a:p>
        </p:txBody>
      </p:sp>
      <p:sp>
        <p:nvSpPr>
          <p:cNvPr id="51" name="Rectangle 50">
            <a:extLst>
              <a:ext uri="{FF2B5EF4-FFF2-40B4-BE49-F238E27FC236}">
                <a16:creationId xmlns:a16="http://schemas.microsoft.com/office/drawing/2014/main" id="{ABCC3D3E-EA97-4F8E-BE97-FDC636B515B3}"/>
              </a:ext>
            </a:extLst>
          </p:cNvPr>
          <p:cNvSpPr/>
          <p:nvPr/>
        </p:nvSpPr>
        <p:spPr bwMode="auto">
          <a:xfrm>
            <a:off x="-4227167"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Condition Based Maintenance</a:t>
            </a:r>
          </a:p>
        </p:txBody>
      </p:sp>
      <p:sp>
        <p:nvSpPr>
          <p:cNvPr id="52" name="Rectangle 51">
            <a:extLst>
              <a:ext uri="{FF2B5EF4-FFF2-40B4-BE49-F238E27FC236}">
                <a16:creationId xmlns:a16="http://schemas.microsoft.com/office/drawing/2014/main" id="{A775E60C-9FAB-439D-929D-4FACEC7AE866}"/>
              </a:ext>
            </a:extLst>
          </p:cNvPr>
          <p:cNvSpPr/>
          <p:nvPr/>
        </p:nvSpPr>
        <p:spPr bwMode="auto">
          <a:xfrm>
            <a:off x="-6378586" y="-105560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Forecasts</a:t>
            </a:r>
          </a:p>
        </p:txBody>
      </p:sp>
      <p:sp>
        <p:nvSpPr>
          <p:cNvPr id="53" name="Rectangle 52">
            <a:extLst>
              <a:ext uri="{FF2B5EF4-FFF2-40B4-BE49-F238E27FC236}">
                <a16:creationId xmlns:a16="http://schemas.microsoft.com/office/drawing/2014/main" id="{00DC560F-9EDD-42CB-A136-2E29C61B61F4}"/>
              </a:ext>
            </a:extLst>
          </p:cNvPr>
          <p:cNvSpPr/>
          <p:nvPr/>
        </p:nvSpPr>
        <p:spPr bwMode="auto">
          <a:xfrm>
            <a:off x="-6378586" y="-756589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Risk &amp; Criticality Management</a:t>
            </a:r>
          </a:p>
        </p:txBody>
      </p:sp>
      <p:sp>
        <p:nvSpPr>
          <p:cNvPr id="54" name="Rectangle 53">
            <a:extLst>
              <a:ext uri="{FF2B5EF4-FFF2-40B4-BE49-F238E27FC236}">
                <a16:creationId xmlns:a16="http://schemas.microsoft.com/office/drawing/2014/main" id="{3F6BDB17-F137-4925-AAE6-17C7CB0D2268}"/>
              </a:ext>
            </a:extLst>
          </p:cNvPr>
          <p:cNvSpPr/>
          <p:nvPr/>
        </p:nvSpPr>
        <p:spPr bwMode="auto">
          <a:xfrm>
            <a:off x="-6378586" y="-99573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Requests</a:t>
            </a:r>
          </a:p>
        </p:txBody>
      </p:sp>
      <p:sp>
        <p:nvSpPr>
          <p:cNvPr id="55" name="Rectangle 54">
            <a:extLst>
              <a:ext uri="{FF2B5EF4-FFF2-40B4-BE49-F238E27FC236}">
                <a16:creationId xmlns:a16="http://schemas.microsoft.com/office/drawing/2014/main" id="{6C914035-C192-4727-B4ED-D790B2024482}"/>
              </a:ext>
            </a:extLst>
          </p:cNvPr>
          <p:cNvSpPr/>
          <p:nvPr/>
        </p:nvSpPr>
        <p:spPr bwMode="auto">
          <a:xfrm>
            <a:off x="-4227167" y="-105560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Workplace Safety &amp; Permits</a:t>
            </a:r>
          </a:p>
        </p:txBody>
      </p:sp>
      <p:sp>
        <p:nvSpPr>
          <p:cNvPr id="56" name="Rectangle 55">
            <a:extLst>
              <a:ext uri="{FF2B5EF4-FFF2-40B4-BE49-F238E27FC236}">
                <a16:creationId xmlns:a16="http://schemas.microsoft.com/office/drawing/2014/main" id="{603ABFB6-4728-4CE3-A18C-B9275AC537D4}"/>
              </a:ext>
            </a:extLst>
          </p:cNvPr>
          <p:cNvSpPr/>
          <p:nvPr/>
        </p:nvSpPr>
        <p:spPr bwMode="auto">
          <a:xfrm>
            <a:off x="-4227167" y="-99573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Maintenance Forecast</a:t>
            </a:r>
          </a:p>
        </p:txBody>
      </p:sp>
      <p:sp>
        <p:nvSpPr>
          <p:cNvPr id="57" name="Rectangle 56">
            <a:extLst>
              <a:ext uri="{FF2B5EF4-FFF2-40B4-BE49-F238E27FC236}">
                <a16:creationId xmlns:a16="http://schemas.microsoft.com/office/drawing/2014/main" id="{682F314A-F33F-4F43-A8E8-42620145FBE9}"/>
              </a:ext>
            </a:extLst>
          </p:cNvPr>
          <p:cNvSpPr/>
          <p:nvPr/>
        </p:nvSpPr>
        <p:spPr bwMode="auto">
          <a:xfrm>
            <a:off x="-4227167" y="-111548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Inspections and Audits</a:t>
            </a:r>
          </a:p>
        </p:txBody>
      </p:sp>
      <p:sp>
        <p:nvSpPr>
          <p:cNvPr id="58" name="Rectangle 57">
            <a:extLst>
              <a:ext uri="{FF2B5EF4-FFF2-40B4-BE49-F238E27FC236}">
                <a16:creationId xmlns:a16="http://schemas.microsoft.com/office/drawing/2014/main" id="{79597CA1-DC88-4C39-9DC9-441EE5CC218B}"/>
              </a:ext>
            </a:extLst>
          </p:cNvPr>
          <p:cNvSpPr/>
          <p:nvPr/>
        </p:nvSpPr>
        <p:spPr bwMode="auto">
          <a:xfrm>
            <a:off x="25410724"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Transfer, revalue, split Fixed assets</a:t>
            </a:r>
          </a:p>
        </p:txBody>
      </p:sp>
      <p:sp>
        <p:nvSpPr>
          <p:cNvPr id="59" name="Rectangle 58">
            <a:extLst>
              <a:ext uri="{FF2B5EF4-FFF2-40B4-BE49-F238E27FC236}">
                <a16:creationId xmlns:a16="http://schemas.microsoft.com/office/drawing/2014/main" id="{42572064-91D9-4105-BFA4-7492E7C301B7}"/>
              </a:ext>
            </a:extLst>
          </p:cNvPr>
          <p:cNvSpPr/>
          <p:nvPr/>
        </p:nvSpPr>
        <p:spPr bwMode="auto">
          <a:xfrm>
            <a:off x="23306421"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Analytics &amp; KPI’s</a:t>
            </a:r>
          </a:p>
        </p:txBody>
      </p:sp>
      <p:sp>
        <p:nvSpPr>
          <p:cNvPr id="60" name="Rectangle 59">
            <a:extLst>
              <a:ext uri="{FF2B5EF4-FFF2-40B4-BE49-F238E27FC236}">
                <a16:creationId xmlns:a16="http://schemas.microsoft.com/office/drawing/2014/main" id="{A126366F-F829-464C-A2FE-8189C61EF513}"/>
              </a:ext>
            </a:extLst>
          </p:cNvPr>
          <p:cNvSpPr/>
          <p:nvPr/>
        </p:nvSpPr>
        <p:spPr bwMode="auto">
          <a:xfrm>
            <a:off x="23306421"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history</a:t>
            </a:r>
          </a:p>
        </p:txBody>
      </p:sp>
      <p:sp>
        <p:nvSpPr>
          <p:cNvPr id="61" name="Rectangle 60">
            <a:extLst>
              <a:ext uri="{FF2B5EF4-FFF2-40B4-BE49-F238E27FC236}">
                <a16:creationId xmlns:a16="http://schemas.microsoft.com/office/drawing/2014/main" id="{DEDB6685-E3AF-4514-8603-95C4F596B20C}"/>
              </a:ext>
            </a:extLst>
          </p:cNvPr>
          <p:cNvSpPr/>
          <p:nvPr/>
        </p:nvSpPr>
        <p:spPr bwMode="auto">
          <a:xfrm>
            <a:off x="25410724"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Split &amp; Combine fixed assets</a:t>
            </a:r>
          </a:p>
        </p:txBody>
      </p:sp>
      <p:sp>
        <p:nvSpPr>
          <p:cNvPr id="62" name="Rectangle 61">
            <a:extLst>
              <a:ext uri="{FF2B5EF4-FFF2-40B4-BE49-F238E27FC236}">
                <a16:creationId xmlns:a16="http://schemas.microsoft.com/office/drawing/2014/main" id="{7DD880A8-6F21-4828-836E-6CA7EA5305E2}"/>
              </a:ext>
            </a:extLst>
          </p:cNvPr>
          <p:cNvSpPr/>
          <p:nvPr/>
        </p:nvSpPr>
        <p:spPr bwMode="auto">
          <a:xfrm>
            <a:off x="27526943"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Dispose off fixed assets</a:t>
            </a:r>
          </a:p>
        </p:txBody>
      </p:sp>
      <p:sp>
        <p:nvSpPr>
          <p:cNvPr id="63" name="Rectangle 62">
            <a:extLst>
              <a:ext uri="{FF2B5EF4-FFF2-40B4-BE49-F238E27FC236}">
                <a16:creationId xmlns:a16="http://schemas.microsoft.com/office/drawing/2014/main" id="{9501B0FB-DCA5-40D4-9E60-6E389604B14E}"/>
              </a:ext>
            </a:extLst>
          </p:cNvPr>
          <p:cNvSpPr/>
          <p:nvPr/>
        </p:nvSpPr>
        <p:spPr bwMode="auto">
          <a:xfrm>
            <a:off x="27526943"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Electronic reporting</a:t>
            </a:r>
          </a:p>
        </p:txBody>
      </p:sp>
      <p:sp>
        <p:nvSpPr>
          <p:cNvPr id="64" name="Rectangle 63">
            <a:extLst>
              <a:ext uri="{FF2B5EF4-FFF2-40B4-BE49-F238E27FC236}">
                <a16:creationId xmlns:a16="http://schemas.microsoft.com/office/drawing/2014/main" id="{D075BCC4-A100-445E-9FC9-CE12A6AE7CCC}"/>
              </a:ext>
            </a:extLst>
          </p:cNvPr>
          <p:cNvSpPr/>
          <p:nvPr/>
        </p:nvSpPr>
        <p:spPr>
          <a:xfrm>
            <a:off x="27526943"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RETIRE</a:t>
            </a:r>
          </a:p>
        </p:txBody>
      </p:sp>
      <p:sp>
        <p:nvSpPr>
          <p:cNvPr id="65" name="Rectangle 64">
            <a:extLst>
              <a:ext uri="{FF2B5EF4-FFF2-40B4-BE49-F238E27FC236}">
                <a16:creationId xmlns:a16="http://schemas.microsoft.com/office/drawing/2014/main" id="{F6BFAC62-29D3-4412-AA52-9D9FC58FB5BC}"/>
              </a:ext>
            </a:extLst>
          </p:cNvPr>
          <p:cNvSpPr/>
          <p:nvPr/>
        </p:nvSpPr>
        <p:spPr>
          <a:xfrm>
            <a:off x="23306421"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REPORTING</a:t>
            </a:r>
          </a:p>
        </p:txBody>
      </p:sp>
      <p:sp>
        <p:nvSpPr>
          <p:cNvPr id="66" name="Rectangle 65">
            <a:extLst>
              <a:ext uri="{FF2B5EF4-FFF2-40B4-BE49-F238E27FC236}">
                <a16:creationId xmlns:a16="http://schemas.microsoft.com/office/drawing/2014/main" id="{50943E2F-C859-4787-AA03-EA61F882B73D}"/>
              </a:ext>
            </a:extLst>
          </p:cNvPr>
          <p:cNvSpPr/>
          <p:nvPr/>
        </p:nvSpPr>
        <p:spPr>
          <a:xfrm>
            <a:off x="25410724"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VALUATION</a:t>
            </a:r>
          </a:p>
        </p:txBody>
      </p:sp>
      <p:sp>
        <p:nvSpPr>
          <p:cNvPr id="67" name="Rectangle 66">
            <a:extLst>
              <a:ext uri="{FF2B5EF4-FFF2-40B4-BE49-F238E27FC236}">
                <a16:creationId xmlns:a16="http://schemas.microsoft.com/office/drawing/2014/main" id="{C3633565-F12C-4EBE-9CAE-269083CBFCCC}"/>
              </a:ext>
            </a:extLst>
          </p:cNvPr>
          <p:cNvSpPr/>
          <p:nvPr/>
        </p:nvSpPr>
        <p:spPr bwMode="auto">
          <a:xfrm>
            <a:off x="25410724"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Depreciate fixed assets</a:t>
            </a:r>
          </a:p>
        </p:txBody>
      </p:sp>
      <p:sp>
        <p:nvSpPr>
          <p:cNvPr id="68" name="Rectangle 67">
            <a:extLst>
              <a:ext uri="{FF2B5EF4-FFF2-40B4-BE49-F238E27FC236}">
                <a16:creationId xmlns:a16="http://schemas.microsoft.com/office/drawing/2014/main" id="{BA68250C-EE0B-4604-B4C0-D387415BC41C}"/>
              </a:ext>
            </a:extLst>
          </p:cNvPr>
          <p:cNvSpPr/>
          <p:nvPr/>
        </p:nvSpPr>
        <p:spPr bwMode="auto">
          <a:xfrm>
            <a:off x="25410724"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Capitalize fixed asset improvements</a:t>
            </a:r>
          </a:p>
        </p:txBody>
      </p:sp>
      <p:sp>
        <p:nvSpPr>
          <p:cNvPr id="69" name="Rectangle 68">
            <a:extLst>
              <a:ext uri="{FF2B5EF4-FFF2-40B4-BE49-F238E27FC236}">
                <a16:creationId xmlns:a16="http://schemas.microsoft.com/office/drawing/2014/main" id="{9F9D3884-A4FB-47C5-B76F-BD6FB89C79DB}"/>
              </a:ext>
            </a:extLst>
          </p:cNvPr>
          <p:cNvSpPr/>
          <p:nvPr/>
        </p:nvSpPr>
        <p:spPr bwMode="auto">
          <a:xfrm>
            <a:off x="23306421"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Budget Management</a:t>
            </a:r>
          </a:p>
        </p:txBody>
      </p:sp>
      <p:sp>
        <p:nvSpPr>
          <p:cNvPr id="70" name="Rectangle 69">
            <a:extLst>
              <a:ext uri="{FF2B5EF4-FFF2-40B4-BE49-F238E27FC236}">
                <a16:creationId xmlns:a16="http://schemas.microsoft.com/office/drawing/2014/main" id="{1C3AFFEB-6A2A-4F3A-AC09-6187D7FF0D18}"/>
              </a:ext>
            </a:extLst>
          </p:cNvPr>
          <p:cNvSpPr/>
          <p:nvPr/>
        </p:nvSpPr>
        <p:spPr bwMode="auto">
          <a:xfrm>
            <a:off x="23306421"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Reporting</a:t>
            </a:r>
          </a:p>
        </p:txBody>
      </p:sp>
      <p:sp>
        <p:nvSpPr>
          <p:cNvPr id="71" name="Rectangle 70">
            <a:extLst>
              <a:ext uri="{FF2B5EF4-FFF2-40B4-BE49-F238E27FC236}">
                <a16:creationId xmlns:a16="http://schemas.microsoft.com/office/drawing/2014/main" id="{EA54A5B9-84B4-42B4-824B-77225C2F6E35}"/>
              </a:ext>
            </a:extLst>
          </p:cNvPr>
          <p:cNvSpPr/>
          <p:nvPr/>
        </p:nvSpPr>
        <p:spPr bwMode="auto">
          <a:xfrm>
            <a:off x="23306421"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Contract Spend Analysis</a:t>
            </a:r>
          </a:p>
        </p:txBody>
      </p:sp>
      <p:sp>
        <p:nvSpPr>
          <p:cNvPr id="72" name="Rectangle 71">
            <a:extLst>
              <a:ext uri="{FF2B5EF4-FFF2-40B4-BE49-F238E27FC236}">
                <a16:creationId xmlns:a16="http://schemas.microsoft.com/office/drawing/2014/main" id="{21F41FE4-E00F-4098-8FD4-16B72E8B4520}"/>
              </a:ext>
            </a:extLst>
          </p:cNvPr>
          <p:cNvSpPr/>
          <p:nvPr/>
        </p:nvSpPr>
        <p:spPr bwMode="auto">
          <a:xfrm>
            <a:off x="27526943"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Asset Sale</a:t>
            </a:r>
          </a:p>
        </p:txBody>
      </p:sp>
      <p:sp>
        <p:nvSpPr>
          <p:cNvPr id="73" name="Rectangle 72">
            <a:extLst>
              <a:ext uri="{FF2B5EF4-FFF2-40B4-BE49-F238E27FC236}">
                <a16:creationId xmlns:a16="http://schemas.microsoft.com/office/drawing/2014/main" id="{5E8E83F9-02DA-4112-9C9A-AFED425C4F43}"/>
              </a:ext>
            </a:extLst>
          </p:cNvPr>
          <p:cNvSpPr/>
          <p:nvPr/>
        </p:nvSpPr>
        <p:spPr>
          <a:xfrm>
            <a:off x="10749096" y="-14134984"/>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SCHEDULING</a:t>
            </a:r>
          </a:p>
        </p:txBody>
      </p:sp>
      <p:sp>
        <p:nvSpPr>
          <p:cNvPr id="74" name="Rectangle 73">
            <a:extLst>
              <a:ext uri="{FF2B5EF4-FFF2-40B4-BE49-F238E27FC236}">
                <a16:creationId xmlns:a16="http://schemas.microsoft.com/office/drawing/2014/main" id="{DE4EF36A-627C-4613-9DD8-69E366262213}"/>
              </a:ext>
            </a:extLst>
          </p:cNvPr>
          <p:cNvSpPr/>
          <p:nvPr/>
        </p:nvSpPr>
        <p:spPr>
          <a:xfrm>
            <a:off x="14969241" y="-14134984"/>
            <a:ext cx="4123554"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EXECUTION</a:t>
            </a:r>
          </a:p>
        </p:txBody>
      </p:sp>
      <p:sp>
        <p:nvSpPr>
          <p:cNvPr id="75" name="Rectangle 74">
            <a:extLst>
              <a:ext uri="{FF2B5EF4-FFF2-40B4-BE49-F238E27FC236}">
                <a16:creationId xmlns:a16="http://schemas.microsoft.com/office/drawing/2014/main" id="{4BC3185B-DF69-4634-A41C-7B5CFB3E0987}"/>
              </a:ext>
            </a:extLst>
          </p:cNvPr>
          <p:cNvSpPr/>
          <p:nvPr/>
        </p:nvSpPr>
        <p:spPr bwMode="auto">
          <a:xfrm>
            <a:off x="10749096"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prstClr val="white"/>
                </a:solidFill>
                <a:latin typeface="Calibri" panose="020F0502020204030204"/>
              </a:rPr>
              <a:t>Schedule board</a:t>
            </a:r>
          </a:p>
        </p:txBody>
      </p:sp>
      <p:sp>
        <p:nvSpPr>
          <p:cNvPr id="76" name="Rectangle 75">
            <a:extLst>
              <a:ext uri="{FF2B5EF4-FFF2-40B4-BE49-F238E27FC236}">
                <a16:creationId xmlns:a16="http://schemas.microsoft.com/office/drawing/2014/main" id="{31613CDC-8D53-45F0-92C7-824ED8D053AC}"/>
              </a:ext>
            </a:extLst>
          </p:cNvPr>
          <p:cNvSpPr/>
          <p:nvPr/>
        </p:nvSpPr>
        <p:spPr bwMode="auto">
          <a:xfrm>
            <a:off x="10749096"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prstClr val="white"/>
                </a:solidFill>
                <a:latin typeface="Calibri" panose="020F0502020204030204"/>
              </a:rPr>
              <a:t>Resource Optimization</a:t>
            </a:r>
          </a:p>
        </p:txBody>
      </p:sp>
      <p:sp>
        <p:nvSpPr>
          <p:cNvPr id="77" name="Rectangle 76">
            <a:extLst>
              <a:ext uri="{FF2B5EF4-FFF2-40B4-BE49-F238E27FC236}">
                <a16:creationId xmlns:a16="http://schemas.microsoft.com/office/drawing/2014/main" id="{B4B1CB56-F819-4F80-A63C-E5EEE84DC961}"/>
              </a:ext>
            </a:extLst>
          </p:cNvPr>
          <p:cNvSpPr/>
          <p:nvPr/>
        </p:nvSpPr>
        <p:spPr bwMode="auto">
          <a:xfrm>
            <a:off x="10749096"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prstClr val="white"/>
                </a:solidFill>
                <a:latin typeface="Calibri" panose="020F0502020204030204"/>
              </a:rPr>
              <a:t>Resource Capacity</a:t>
            </a:r>
          </a:p>
        </p:txBody>
      </p:sp>
      <p:sp>
        <p:nvSpPr>
          <p:cNvPr id="78" name="Rectangle 77">
            <a:extLst>
              <a:ext uri="{FF2B5EF4-FFF2-40B4-BE49-F238E27FC236}">
                <a16:creationId xmlns:a16="http://schemas.microsoft.com/office/drawing/2014/main" id="{00A8CCBB-FB1C-4A3C-BE8E-A8114F098A5A}"/>
              </a:ext>
            </a:extLst>
          </p:cNvPr>
          <p:cNvSpPr/>
          <p:nvPr/>
        </p:nvSpPr>
        <p:spPr bwMode="auto">
          <a:xfrm>
            <a:off x="12900515"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prstClr val="white"/>
                </a:solidFill>
                <a:latin typeface="Calibri" panose="020F0502020204030204"/>
              </a:rPr>
              <a:t>Worker Management</a:t>
            </a:r>
          </a:p>
        </p:txBody>
      </p:sp>
      <p:sp>
        <p:nvSpPr>
          <p:cNvPr id="79" name="Rectangle 78">
            <a:extLst>
              <a:ext uri="{FF2B5EF4-FFF2-40B4-BE49-F238E27FC236}">
                <a16:creationId xmlns:a16="http://schemas.microsoft.com/office/drawing/2014/main" id="{8A731AC8-4444-4AE3-AAEA-4D50D0C69C23}"/>
              </a:ext>
            </a:extLst>
          </p:cNvPr>
          <p:cNvSpPr/>
          <p:nvPr/>
        </p:nvSpPr>
        <p:spPr bwMode="auto">
          <a:xfrm>
            <a:off x="12900515"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prstClr val="white"/>
                </a:solidFill>
                <a:latin typeface="Calibri" panose="020F0502020204030204"/>
              </a:rPr>
              <a:t>Certificates and Qualifications</a:t>
            </a:r>
          </a:p>
        </p:txBody>
      </p:sp>
      <p:sp>
        <p:nvSpPr>
          <p:cNvPr id="80" name="Rectangle 79">
            <a:extLst>
              <a:ext uri="{FF2B5EF4-FFF2-40B4-BE49-F238E27FC236}">
                <a16:creationId xmlns:a16="http://schemas.microsoft.com/office/drawing/2014/main" id="{B8C813AD-3CD5-4FFB-86FD-8866D90B9144}"/>
              </a:ext>
            </a:extLst>
          </p:cNvPr>
          <p:cNvSpPr/>
          <p:nvPr/>
        </p:nvSpPr>
        <p:spPr bwMode="auto">
          <a:xfrm>
            <a:off x="14969241"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Maintenance checklists</a:t>
            </a:r>
          </a:p>
        </p:txBody>
      </p:sp>
      <p:sp>
        <p:nvSpPr>
          <p:cNvPr id="81" name="Rectangle 80">
            <a:extLst>
              <a:ext uri="{FF2B5EF4-FFF2-40B4-BE49-F238E27FC236}">
                <a16:creationId xmlns:a16="http://schemas.microsoft.com/office/drawing/2014/main" id="{875C0FC4-3A0E-452E-8CE8-A3BC6E0DBC35}"/>
              </a:ext>
            </a:extLst>
          </p:cNvPr>
          <p:cNvSpPr/>
          <p:nvPr/>
        </p:nvSpPr>
        <p:spPr bwMode="auto">
          <a:xfrm>
            <a:off x="14969241"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reporting</a:t>
            </a:r>
          </a:p>
        </p:txBody>
      </p:sp>
      <p:sp>
        <p:nvSpPr>
          <p:cNvPr id="82" name="Rectangle 81">
            <a:extLst>
              <a:ext uri="{FF2B5EF4-FFF2-40B4-BE49-F238E27FC236}">
                <a16:creationId xmlns:a16="http://schemas.microsoft.com/office/drawing/2014/main" id="{CF6B408C-3FA9-49BF-8FCB-F3D0F67FF482}"/>
              </a:ext>
            </a:extLst>
          </p:cNvPr>
          <p:cNvSpPr/>
          <p:nvPr/>
        </p:nvSpPr>
        <p:spPr bwMode="auto">
          <a:xfrm>
            <a:off x="14969241"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Knowledge articles</a:t>
            </a:r>
          </a:p>
        </p:txBody>
      </p:sp>
      <p:sp>
        <p:nvSpPr>
          <p:cNvPr id="83" name="Rectangle 82">
            <a:extLst>
              <a:ext uri="{FF2B5EF4-FFF2-40B4-BE49-F238E27FC236}">
                <a16:creationId xmlns:a16="http://schemas.microsoft.com/office/drawing/2014/main" id="{FF5A45E0-28CB-4B67-97FB-C986B43D23EA}"/>
              </a:ext>
            </a:extLst>
          </p:cNvPr>
          <p:cNvSpPr/>
          <p:nvPr/>
        </p:nvSpPr>
        <p:spPr bwMode="auto">
          <a:xfrm>
            <a:off x="17120660"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Contractor Management</a:t>
            </a:r>
          </a:p>
        </p:txBody>
      </p:sp>
      <p:sp>
        <p:nvSpPr>
          <p:cNvPr id="84" name="Rectangle 83">
            <a:extLst>
              <a:ext uri="{FF2B5EF4-FFF2-40B4-BE49-F238E27FC236}">
                <a16:creationId xmlns:a16="http://schemas.microsoft.com/office/drawing/2014/main" id="{E0A74541-1EBE-46F1-AEA4-6EEB7F759EBC}"/>
              </a:ext>
            </a:extLst>
          </p:cNvPr>
          <p:cNvSpPr/>
          <p:nvPr/>
        </p:nvSpPr>
        <p:spPr bwMode="auto">
          <a:xfrm>
            <a:off x="17120660"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Order Notes</a:t>
            </a:r>
          </a:p>
        </p:txBody>
      </p:sp>
      <p:sp>
        <p:nvSpPr>
          <p:cNvPr id="85" name="Rectangle 84">
            <a:extLst>
              <a:ext uri="{FF2B5EF4-FFF2-40B4-BE49-F238E27FC236}">
                <a16:creationId xmlns:a16="http://schemas.microsoft.com/office/drawing/2014/main" id="{BFEFD0BF-418A-49AE-A9A3-FBE80374F51A}"/>
              </a:ext>
            </a:extLst>
          </p:cNvPr>
          <p:cNvSpPr/>
          <p:nvPr/>
        </p:nvSpPr>
        <p:spPr bwMode="auto">
          <a:xfrm>
            <a:off x="17120660"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Mixed Reality Guides</a:t>
            </a:r>
          </a:p>
        </p:txBody>
      </p:sp>
      <p:sp>
        <p:nvSpPr>
          <p:cNvPr id="86" name="Rectangle 85">
            <a:extLst>
              <a:ext uri="{FF2B5EF4-FFF2-40B4-BE49-F238E27FC236}">
                <a16:creationId xmlns:a16="http://schemas.microsoft.com/office/drawing/2014/main" id="{6DD02586-4425-4B9D-B46C-F69D37B84931}"/>
              </a:ext>
            </a:extLst>
          </p:cNvPr>
          <p:cNvSpPr/>
          <p:nvPr/>
        </p:nvSpPr>
        <p:spPr bwMode="auto">
          <a:xfrm>
            <a:off x="10749096"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Schedule board</a:t>
            </a:r>
          </a:p>
        </p:txBody>
      </p:sp>
      <p:sp>
        <p:nvSpPr>
          <p:cNvPr id="87" name="Rectangle 86">
            <a:extLst>
              <a:ext uri="{FF2B5EF4-FFF2-40B4-BE49-F238E27FC236}">
                <a16:creationId xmlns:a16="http://schemas.microsoft.com/office/drawing/2014/main" id="{BA353658-951D-4A0A-BA1B-06D56B230484}"/>
              </a:ext>
            </a:extLst>
          </p:cNvPr>
          <p:cNvSpPr/>
          <p:nvPr/>
        </p:nvSpPr>
        <p:spPr bwMode="auto">
          <a:xfrm>
            <a:off x="10749096"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Resource Optimization</a:t>
            </a:r>
          </a:p>
        </p:txBody>
      </p:sp>
      <p:sp>
        <p:nvSpPr>
          <p:cNvPr id="88" name="Rectangle 87">
            <a:extLst>
              <a:ext uri="{FF2B5EF4-FFF2-40B4-BE49-F238E27FC236}">
                <a16:creationId xmlns:a16="http://schemas.microsoft.com/office/drawing/2014/main" id="{726E243C-3B54-4B74-B0BA-3DC2DACFF0CF}"/>
              </a:ext>
            </a:extLst>
          </p:cNvPr>
          <p:cNvSpPr/>
          <p:nvPr/>
        </p:nvSpPr>
        <p:spPr bwMode="auto">
          <a:xfrm>
            <a:off x="10749096"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Crew Management</a:t>
            </a:r>
          </a:p>
        </p:txBody>
      </p:sp>
      <p:sp>
        <p:nvSpPr>
          <p:cNvPr id="89" name="Rectangle 88">
            <a:extLst>
              <a:ext uri="{FF2B5EF4-FFF2-40B4-BE49-F238E27FC236}">
                <a16:creationId xmlns:a16="http://schemas.microsoft.com/office/drawing/2014/main" id="{546B3D5C-FA3F-4C11-8B9E-050B835853AC}"/>
              </a:ext>
            </a:extLst>
          </p:cNvPr>
          <p:cNvSpPr/>
          <p:nvPr/>
        </p:nvSpPr>
        <p:spPr bwMode="auto">
          <a:xfrm>
            <a:off x="10749096" y="-99437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Certificates and Qualifications*</a:t>
            </a:r>
          </a:p>
        </p:txBody>
      </p:sp>
      <p:sp>
        <p:nvSpPr>
          <p:cNvPr id="90" name="Rectangle 89">
            <a:extLst>
              <a:ext uri="{FF2B5EF4-FFF2-40B4-BE49-F238E27FC236}">
                <a16:creationId xmlns:a16="http://schemas.microsoft.com/office/drawing/2014/main" id="{3CBA6102-CB92-4FD6-8978-5EF56ED90AFC}"/>
              </a:ext>
            </a:extLst>
          </p:cNvPr>
          <p:cNvSpPr/>
          <p:nvPr/>
        </p:nvSpPr>
        <p:spPr bwMode="auto">
          <a:xfrm>
            <a:off x="12900515" y="-99437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Zones</a:t>
            </a:r>
          </a:p>
        </p:txBody>
      </p:sp>
      <p:sp>
        <p:nvSpPr>
          <p:cNvPr id="91" name="Rectangle 90">
            <a:extLst>
              <a:ext uri="{FF2B5EF4-FFF2-40B4-BE49-F238E27FC236}">
                <a16:creationId xmlns:a16="http://schemas.microsoft.com/office/drawing/2014/main" id="{425CFDF4-3B28-4B65-91E7-BC98ABF5F5B5}"/>
              </a:ext>
            </a:extLst>
          </p:cNvPr>
          <p:cNvSpPr/>
          <p:nvPr/>
        </p:nvSpPr>
        <p:spPr bwMode="auto">
          <a:xfrm>
            <a:off x="12900515"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Travel Time Estimation</a:t>
            </a:r>
          </a:p>
        </p:txBody>
      </p:sp>
      <p:sp>
        <p:nvSpPr>
          <p:cNvPr id="92" name="Rectangle 91">
            <a:extLst>
              <a:ext uri="{FF2B5EF4-FFF2-40B4-BE49-F238E27FC236}">
                <a16:creationId xmlns:a16="http://schemas.microsoft.com/office/drawing/2014/main" id="{04693EAC-ECDF-4A90-AAC8-82CD17891877}"/>
              </a:ext>
            </a:extLst>
          </p:cNvPr>
          <p:cNvSpPr/>
          <p:nvPr/>
        </p:nvSpPr>
        <p:spPr bwMode="auto">
          <a:xfrm>
            <a:off x="12900515"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Route Planning</a:t>
            </a:r>
          </a:p>
        </p:txBody>
      </p:sp>
      <p:sp>
        <p:nvSpPr>
          <p:cNvPr id="93" name="Rectangle 92">
            <a:extLst>
              <a:ext uri="{FF2B5EF4-FFF2-40B4-BE49-F238E27FC236}">
                <a16:creationId xmlns:a16="http://schemas.microsoft.com/office/drawing/2014/main" id="{6C6311BE-147A-4B7D-8C0D-B59B232FED7B}"/>
              </a:ext>
            </a:extLst>
          </p:cNvPr>
          <p:cNvSpPr/>
          <p:nvPr/>
        </p:nvSpPr>
        <p:spPr bwMode="auto">
          <a:xfrm>
            <a:off x="12900515"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Capacity Management</a:t>
            </a:r>
          </a:p>
        </p:txBody>
      </p:sp>
      <p:sp>
        <p:nvSpPr>
          <p:cNvPr id="94" name="Rectangle 93">
            <a:extLst>
              <a:ext uri="{FF2B5EF4-FFF2-40B4-BE49-F238E27FC236}">
                <a16:creationId xmlns:a16="http://schemas.microsoft.com/office/drawing/2014/main" id="{6F79104D-8228-45A0-9812-6A8D0A96E740}"/>
              </a:ext>
            </a:extLst>
          </p:cNvPr>
          <p:cNvSpPr/>
          <p:nvPr/>
        </p:nvSpPr>
        <p:spPr bwMode="auto">
          <a:xfrm>
            <a:off x="14969241" y="-755231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Maintenance checklists</a:t>
            </a:r>
          </a:p>
        </p:txBody>
      </p:sp>
      <p:sp>
        <p:nvSpPr>
          <p:cNvPr id="95" name="Rectangle 94">
            <a:extLst>
              <a:ext uri="{FF2B5EF4-FFF2-40B4-BE49-F238E27FC236}">
                <a16:creationId xmlns:a16="http://schemas.microsoft.com/office/drawing/2014/main" id="{5D1B18CD-C8E0-4C7F-938F-17F8A7391F90}"/>
              </a:ext>
            </a:extLst>
          </p:cNvPr>
          <p:cNvSpPr/>
          <p:nvPr/>
        </p:nvSpPr>
        <p:spPr bwMode="auto">
          <a:xfrm>
            <a:off x="14969241" y="-814750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Mobile execution</a:t>
            </a:r>
          </a:p>
        </p:txBody>
      </p:sp>
      <p:sp>
        <p:nvSpPr>
          <p:cNvPr id="96" name="Rectangle 95">
            <a:extLst>
              <a:ext uri="{FF2B5EF4-FFF2-40B4-BE49-F238E27FC236}">
                <a16:creationId xmlns:a16="http://schemas.microsoft.com/office/drawing/2014/main" id="{CB3145E5-729F-4C39-BEEE-83187757A992}"/>
              </a:ext>
            </a:extLst>
          </p:cNvPr>
          <p:cNvSpPr/>
          <p:nvPr/>
        </p:nvSpPr>
        <p:spPr bwMode="auto">
          <a:xfrm>
            <a:off x="14969241" y="-695001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Fault reporting</a:t>
            </a:r>
          </a:p>
        </p:txBody>
      </p:sp>
      <p:sp>
        <p:nvSpPr>
          <p:cNvPr id="97" name="Rectangle 96">
            <a:extLst>
              <a:ext uri="{FF2B5EF4-FFF2-40B4-BE49-F238E27FC236}">
                <a16:creationId xmlns:a16="http://schemas.microsoft.com/office/drawing/2014/main" id="{BC88F109-0A75-4C9A-AC7E-1E62B57713E9}"/>
              </a:ext>
            </a:extLst>
          </p:cNvPr>
          <p:cNvSpPr/>
          <p:nvPr/>
        </p:nvSpPr>
        <p:spPr bwMode="auto">
          <a:xfrm>
            <a:off x="14969241" y="-635126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Knowledge articles</a:t>
            </a:r>
          </a:p>
        </p:txBody>
      </p:sp>
      <p:sp>
        <p:nvSpPr>
          <p:cNvPr id="98" name="Rectangle 97">
            <a:extLst>
              <a:ext uri="{FF2B5EF4-FFF2-40B4-BE49-F238E27FC236}">
                <a16:creationId xmlns:a16="http://schemas.microsoft.com/office/drawing/2014/main" id="{9E941482-DED9-4B97-A388-9999B4261933}"/>
              </a:ext>
            </a:extLst>
          </p:cNvPr>
          <p:cNvSpPr/>
          <p:nvPr/>
        </p:nvSpPr>
        <p:spPr bwMode="auto">
          <a:xfrm>
            <a:off x="17120660" y="-635126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Contractor Management</a:t>
            </a:r>
          </a:p>
        </p:txBody>
      </p:sp>
      <p:sp>
        <p:nvSpPr>
          <p:cNvPr id="99" name="Rectangle 98">
            <a:extLst>
              <a:ext uri="{FF2B5EF4-FFF2-40B4-BE49-F238E27FC236}">
                <a16:creationId xmlns:a16="http://schemas.microsoft.com/office/drawing/2014/main" id="{88712ED3-B84B-4354-B432-00F6C534F975}"/>
              </a:ext>
            </a:extLst>
          </p:cNvPr>
          <p:cNvSpPr/>
          <p:nvPr/>
        </p:nvSpPr>
        <p:spPr bwMode="auto">
          <a:xfrm>
            <a:off x="14969241" y="-575251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Remote Assist</a:t>
            </a:r>
          </a:p>
        </p:txBody>
      </p:sp>
      <p:sp>
        <p:nvSpPr>
          <p:cNvPr id="100" name="Rectangle 99">
            <a:extLst>
              <a:ext uri="{FF2B5EF4-FFF2-40B4-BE49-F238E27FC236}">
                <a16:creationId xmlns:a16="http://schemas.microsoft.com/office/drawing/2014/main" id="{902908BA-6645-4E47-B86F-6588E33AEEC8}"/>
              </a:ext>
            </a:extLst>
          </p:cNvPr>
          <p:cNvSpPr/>
          <p:nvPr/>
        </p:nvSpPr>
        <p:spPr bwMode="auto">
          <a:xfrm>
            <a:off x="17120660" y="-695356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Geofencing</a:t>
            </a:r>
          </a:p>
        </p:txBody>
      </p:sp>
      <p:sp>
        <p:nvSpPr>
          <p:cNvPr id="101" name="Rectangle 100">
            <a:extLst>
              <a:ext uri="{FF2B5EF4-FFF2-40B4-BE49-F238E27FC236}">
                <a16:creationId xmlns:a16="http://schemas.microsoft.com/office/drawing/2014/main" id="{BCC47F2E-DE51-497F-BC01-297243ED0374}"/>
              </a:ext>
            </a:extLst>
          </p:cNvPr>
          <p:cNvSpPr/>
          <p:nvPr/>
        </p:nvSpPr>
        <p:spPr bwMode="auto">
          <a:xfrm>
            <a:off x="17120660" y="-754875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Order Notes</a:t>
            </a:r>
          </a:p>
        </p:txBody>
      </p:sp>
      <p:sp>
        <p:nvSpPr>
          <p:cNvPr id="102" name="Rectangle 101">
            <a:extLst>
              <a:ext uri="{FF2B5EF4-FFF2-40B4-BE49-F238E27FC236}">
                <a16:creationId xmlns:a16="http://schemas.microsoft.com/office/drawing/2014/main" id="{8BF28F2B-1265-4C28-A1CE-702C81940D10}"/>
              </a:ext>
            </a:extLst>
          </p:cNvPr>
          <p:cNvSpPr/>
          <p:nvPr/>
        </p:nvSpPr>
        <p:spPr bwMode="auto">
          <a:xfrm>
            <a:off x="17120660" y="-575251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Walkthrough Notes</a:t>
            </a:r>
          </a:p>
        </p:txBody>
      </p:sp>
      <p:sp>
        <p:nvSpPr>
          <p:cNvPr id="103" name="Rectangle 102">
            <a:extLst>
              <a:ext uri="{FF2B5EF4-FFF2-40B4-BE49-F238E27FC236}">
                <a16:creationId xmlns:a16="http://schemas.microsoft.com/office/drawing/2014/main" id="{55F79C5A-09D2-43DB-9FC4-762E057BE46D}"/>
              </a:ext>
            </a:extLst>
          </p:cNvPr>
          <p:cNvSpPr/>
          <p:nvPr/>
        </p:nvSpPr>
        <p:spPr bwMode="auto">
          <a:xfrm>
            <a:off x="17120660" y="-515376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Mixed Reality Guides</a:t>
            </a:r>
          </a:p>
        </p:txBody>
      </p:sp>
      <p:sp>
        <p:nvSpPr>
          <p:cNvPr id="104" name="Rectangle 103">
            <a:extLst>
              <a:ext uri="{FF2B5EF4-FFF2-40B4-BE49-F238E27FC236}">
                <a16:creationId xmlns:a16="http://schemas.microsoft.com/office/drawing/2014/main" id="{4BB12B09-EF10-4BD1-B189-437CE6E3B1B9}"/>
              </a:ext>
            </a:extLst>
          </p:cNvPr>
          <p:cNvSpPr/>
          <p:nvPr/>
        </p:nvSpPr>
        <p:spPr bwMode="auto">
          <a:xfrm>
            <a:off x="17120660" y="-814750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Connected Service (IOT Insights)</a:t>
            </a:r>
          </a:p>
        </p:txBody>
      </p:sp>
      <p:sp>
        <p:nvSpPr>
          <p:cNvPr id="105" name="Rectangle 104">
            <a:extLst>
              <a:ext uri="{FF2B5EF4-FFF2-40B4-BE49-F238E27FC236}">
                <a16:creationId xmlns:a16="http://schemas.microsoft.com/office/drawing/2014/main" id="{D0130ACC-0EF1-4BCE-AA70-77ABD67E50DB}"/>
              </a:ext>
            </a:extLst>
          </p:cNvPr>
          <p:cNvSpPr/>
          <p:nvPr/>
        </p:nvSpPr>
        <p:spPr>
          <a:xfrm>
            <a:off x="-68544" y="-14150176"/>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INVENTORY</a:t>
            </a:r>
          </a:p>
        </p:txBody>
      </p:sp>
      <p:sp>
        <p:nvSpPr>
          <p:cNvPr id="106" name="Rectangle 105">
            <a:extLst>
              <a:ext uri="{FF2B5EF4-FFF2-40B4-BE49-F238E27FC236}">
                <a16:creationId xmlns:a16="http://schemas.microsoft.com/office/drawing/2014/main" id="{9F369571-9F8E-452A-92A9-F27FF1223F02}"/>
              </a:ext>
            </a:extLst>
          </p:cNvPr>
          <p:cNvSpPr/>
          <p:nvPr/>
        </p:nvSpPr>
        <p:spPr bwMode="auto">
          <a:xfrm>
            <a:off x="-68544" y="-135514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Item Master</a:t>
            </a:r>
          </a:p>
        </p:txBody>
      </p:sp>
      <p:sp>
        <p:nvSpPr>
          <p:cNvPr id="107" name="Rectangle 106">
            <a:extLst>
              <a:ext uri="{FF2B5EF4-FFF2-40B4-BE49-F238E27FC236}">
                <a16:creationId xmlns:a16="http://schemas.microsoft.com/office/drawing/2014/main" id="{D25B2E50-7CBE-4BA5-B19C-659B14D38809}"/>
              </a:ext>
            </a:extLst>
          </p:cNvPr>
          <p:cNvSpPr/>
          <p:nvPr/>
        </p:nvSpPr>
        <p:spPr bwMode="auto">
          <a:xfrm>
            <a:off x="-68544" y="-129526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Service Items</a:t>
            </a:r>
          </a:p>
        </p:txBody>
      </p:sp>
      <p:sp>
        <p:nvSpPr>
          <p:cNvPr id="108" name="Rectangle 107">
            <a:extLst>
              <a:ext uri="{FF2B5EF4-FFF2-40B4-BE49-F238E27FC236}">
                <a16:creationId xmlns:a16="http://schemas.microsoft.com/office/drawing/2014/main" id="{1958100A-2D29-447C-A839-A76ACCA2DB61}"/>
              </a:ext>
            </a:extLst>
          </p:cNvPr>
          <p:cNvSpPr/>
          <p:nvPr/>
        </p:nvSpPr>
        <p:spPr bwMode="auto">
          <a:xfrm>
            <a:off x="-68544" y="-123539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Serialized Items</a:t>
            </a:r>
          </a:p>
        </p:txBody>
      </p:sp>
      <p:sp>
        <p:nvSpPr>
          <p:cNvPr id="109" name="Rectangle 108">
            <a:extLst>
              <a:ext uri="{FF2B5EF4-FFF2-40B4-BE49-F238E27FC236}">
                <a16:creationId xmlns:a16="http://schemas.microsoft.com/office/drawing/2014/main" id="{29CA4107-D193-4870-97C3-2E7A3CB395E9}"/>
              </a:ext>
            </a:extLst>
          </p:cNvPr>
          <p:cNvSpPr/>
          <p:nvPr/>
        </p:nvSpPr>
        <p:spPr bwMode="auto">
          <a:xfrm>
            <a:off x="-68544" y="-117551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Inventory Costing (LIFO/FIFO/MAC/WAC)</a:t>
            </a:r>
          </a:p>
        </p:txBody>
      </p:sp>
      <p:sp>
        <p:nvSpPr>
          <p:cNvPr id="110" name="Rectangle 109">
            <a:extLst>
              <a:ext uri="{FF2B5EF4-FFF2-40B4-BE49-F238E27FC236}">
                <a16:creationId xmlns:a16="http://schemas.microsoft.com/office/drawing/2014/main" id="{0846BD0D-1407-4C14-9C4A-D81CE5E64E33}"/>
              </a:ext>
            </a:extLst>
          </p:cNvPr>
          <p:cNvSpPr/>
          <p:nvPr/>
        </p:nvSpPr>
        <p:spPr bwMode="auto">
          <a:xfrm>
            <a:off x="-68544" y="-111564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Consigned Inventory</a:t>
            </a:r>
          </a:p>
        </p:txBody>
      </p:sp>
      <p:sp>
        <p:nvSpPr>
          <p:cNvPr id="111" name="Rectangle 110">
            <a:extLst>
              <a:ext uri="{FF2B5EF4-FFF2-40B4-BE49-F238E27FC236}">
                <a16:creationId xmlns:a16="http://schemas.microsoft.com/office/drawing/2014/main" id="{F4500675-A022-42C1-9E77-EF6A1C44FA7E}"/>
              </a:ext>
            </a:extLst>
          </p:cNvPr>
          <p:cNvSpPr/>
          <p:nvPr/>
        </p:nvSpPr>
        <p:spPr bwMode="auto">
          <a:xfrm>
            <a:off x="-68544" y="-1055768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Storeroom Management</a:t>
            </a:r>
          </a:p>
        </p:txBody>
      </p:sp>
      <p:sp>
        <p:nvSpPr>
          <p:cNvPr id="112" name="Rectangle 111">
            <a:extLst>
              <a:ext uri="{FF2B5EF4-FFF2-40B4-BE49-F238E27FC236}">
                <a16:creationId xmlns:a16="http://schemas.microsoft.com/office/drawing/2014/main" id="{0E131389-3B6F-4E66-94FC-35DD0EB17A68}"/>
              </a:ext>
            </a:extLst>
          </p:cNvPr>
          <p:cNvSpPr/>
          <p:nvPr/>
        </p:nvSpPr>
        <p:spPr bwMode="auto">
          <a:xfrm>
            <a:off x="-68544" y="-99589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Inventory Zones</a:t>
            </a:r>
          </a:p>
        </p:txBody>
      </p:sp>
      <p:sp>
        <p:nvSpPr>
          <p:cNvPr id="113" name="Rectangle 112">
            <a:extLst>
              <a:ext uri="{FF2B5EF4-FFF2-40B4-BE49-F238E27FC236}">
                <a16:creationId xmlns:a16="http://schemas.microsoft.com/office/drawing/2014/main" id="{5C2F2350-9EEA-418E-ABB7-CC590AC4F620}"/>
              </a:ext>
            </a:extLst>
          </p:cNvPr>
          <p:cNvSpPr/>
          <p:nvPr/>
        </p:nvSpPr>
        <p:spPr bwMode="auto">
          <a:xfrm>
            <a:off x="-68544" y="-93601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Inventory Transfers</a:t>
            </a:r>
          </a:p>
        </p:txBody>
      </p:sp>
      <p:sp>
        <p:nvSpPr>
          <p:cNvPr id="114" name="Rectangle 113">
            <a:extLst>
              <a:ext uri="{FF2B5EF4-FFF2-40B4-BE49-F238E27FC236}">
                <a16:creationId xmlns:a16="http://schemas.microsoft.com/office/drawing/2014/main" id="{FCD1B1FD-40EF-40BD-8281-2DCDEB4476AD}"/>
              </a:ext>
            </a:extLst>
          </p:cNvPr>
          <p:cNvSpPr/>
          <p:nvPr/>
        </p:nvSpPr>
        <p:spPr bwMode="auto">
          <a:xfrm>
            <a:off x="-68544" y="-876500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Inventory Reservations</a:t>
            </a:r>
          </a:p>
        </p:txBody>
      </p:sp>
      <p:sp>
        <p:nvSpPr>
          <p:cNvPr id="115" name="Rectangle 114">
            <a:extLst>
              <a:ext uri="{FF2B5EF4-FFF2-40B4-BE49-F238E27FC236}">
                <a16:creationId xmlns:a16="http://schemas.microsoft.com/office/drawing/2014/main" id="{0757777B-00DC-4398-BEA9-46D1CCD9E405}"/>
              </a:ext>
            </a:extLst>
          </p:cNvPr>
          <p:cNvSpPr/>
          <p:nvPr/>
        </p:nvSpPr>
        <p:spPr bwMode="auto">
          <a:xfrm>
            <a:off x="-8483169"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Budget &amp; cost control</a:t>
            </a:r>
          </a:p>
        </p:txBody>
      </p:sp>
      <p:sp>
        <p:nvSpPr>
          <p:cNvPr id="116" name="Rectangle 115">
            <a:extLst>
              <a:ext uri="{FF2B5EF4-FFF2-40B4-BE49-F238E27FC236}">
                <a16:creationId xmlns:a16="http://schemas.microsoft.com/office/drawing/2014/main" id="{97E7A78B-65E6-4129-BA86-61EC684D9569}"/>
              </a:ext>
            </a:extLst>
          </p:cNvPr>
          <p:cNvSpPr/>
          <p:nvPr/>
        </p:nvSpPr>
        <p:spPr bwMode="auto">
          <a:xfrm>
            <a:off x="-8483169"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Installation Project Management</a:t>
            </a:r>
          </a:p>
        </p:txBody>
      </p:sp>
      <p:sp>
        <p:nvSpPr>
          <p:cNvPr id="117" name="Rectangle 116">
            <a:extLst>
              <a:ext uri="{FF2B5EF4-FFF2-40B4-BE49-F238E27FC236}">
                <a16:creationId xmlns:a16="http://schemas.microsoft.com/office/drawing/2014/main" id="{1A1A46CA-DA41-46C3-9D31-182D947364E7}"/>
              </a:ext>
            </a:extLst>
          </p:cNvPr>
          <p:cNvSpPr/>
          <p:nvPr/>
        </p:nvSpPr>
        <p:spPr>
          <a:xfrm>
            <a:off x="-8483169" y="-14148567"/>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PROJECTS</a:t>
            </a:r>
          </a:p>
        </p:txBody>
      </p:sp>
      <p:sp>
        <p:nvSpPr>
          <p:cNvPr id="118" name="Rectangle 117">
            <a:extLst>
              <a:ext uri="{FF2B5EF4-FFF2-40B4-BE49-F238E27FC236}">
                <a16:creationId xmlns:a16="http://schemas.microsoft.com/office/drawing/2014/main" id="{2DC2ED84-194E-4947-BA43-4CDC2B1E1597}"/>
              </a:ext>
            </a:extLst>
          </p:cNvPr>
          <p:cNvSpPr/>
          <p:nvPr/>
        </p:nvSpPr>
        <p:spPr bwMode="auto">
          <a:xfrm>
            <a:off x="-8483169" y="-1235232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 Breakdown Structures</a:t>
            </a:r>
          </a:p>
        </p:txBody>
      </p:sp>
      <p:sp>
        <p:nvSpPr>
          <p:cNvPr id="119" name="Rectangle 118">
            <a:extLst>
              <a:ext uri="{FF2B5EF4-FFF2-40B4-BE49-F238E27FC236}">
                <a16:creationId xmlns:a16="http://schemas.microsoft.com/office/drawing/2014/main" id="{9F0C4647-2A4A-41EC-A57D-CCC42359C2E0}"/>
              </a:ext>
            </a:extLst>
          </p:cNvPr>
          <p:cNvSpPr/>
          <p:nvPr/>
        </p:nvSpPr>
        <p:spPr bwMode="auto">
          <a:xfrm>
            <a:off x="-8483169" y="-117535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Project Forecasts</a:t>
            </a:r>
          </a:p>
        </p:txBody>
      </p:sp>
      <p:sp>
        <p:nvSpPr>
          <p:cNvPr id="120" name="Rectangle 119">
            <a:extLst>
              <a:ext uri="{FF2B5EF4-FFF2-40B4-BE49-F238E27FC236}">
                <a16:creationId xmlns:a16="http://schemas.microsoft.com/office/drawing/2014/main" id="{B0DDD47F-B26B-42C9-BC9C-E762C93A99B9}"/>
              </a:ext>
            </a:extLst>
          </p:cNvPr>
          <p:cNvSpPr/>
          <p:nvPr/>
        </p:nvSpPr>
        <p:spPr bwMode="auto">
          <a:xfrm>
            <a:off x="-8483169" y="-111548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Capital Projects</a:t>
            </a:r>
          </a:p>
        </p:txBody>
      </p:sp>
      <p:sp>
        <p:nvSpPr>
          <p:cNvPr id="121" name="Rectangle 120">
            <a:extLst>
              <a:ext uri="{FF2B5EF4-FFF2-40B4-BE49-F238E27FC236}">
                <a16:creationId xmlns:a16="http://schemas.microsoft.com/office/drawing/2014/main" id="{A2CEE08F-A8FE-494C-BCF5-A88E08C4480D}"/>
              </a:ext>
            </a:extLst>
          </p:cNvPr>
          <p:cNvSpPr/>
          <p:nvPr/>
        </p:nvSpPr>
        <p:spPr bwMode="auto">
          <a:xfrm>
            <a:off x="-8483169" y="-105560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Time &amp; Material  Projects</a:t>
            </a:r>
          </a:p>
        </p:txBody>
      </p:sp>
      <p:sp>
        <p:nvSpPr>
          <p:cNvPr id="122" name="Rectangle 121">
            <a:extLst>
              <a:ext uri="{FF2B5EF4-FFF2-40B4-BE49-F238E27FC236}">
                <a16:creationId xmlns:a16="http://schemas.microsoft.com/office/drawing/2014/main" id="{90F8881D-515C-4676-903F-C0C9CA09DAFF}"/>
              </a:ext>
            </a:extLst>
          </p:cNvPr>
          <p:cNvSpPr/>
          <p:nvPr/>
        </p:nvSpPr>
        <p:spPr>
          <a:xfrm>
            <a:off x="-10587474" y="-14148567"/>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0698">
              <a:defRPr/>
            </a:pPr>
            <a:r>
              <a:rPr lang="en-US" sz="1200" b="1" kern="0">
                <a:solidFill>
                  <a:srgbClr val="1A1A1A"/>
                </a:solidFill>
                <a:latin typeface="Segoe UI"/>
              </a:rPr>
              <a:t>CUSTOMER SERVICE</a:t>
            </a:r>
          </a:p>
        </p:txBody>
      </p:sp>
      <p:sp>
        <p:nvSpPr>
          <p:cNvPr id="123" name="Rectangle 122">
            <a:extLst>
              <a:ext uri="{FF2B5EF4-FFF2-40B4-BE49-F238E27FC236}">
                <a16:creationId xmlns:a16="http://schemas.microsoft.com/office/drawing/2014/main" id="{44388073-41C3-4666-AE90-3B41F32A256F}"/>
              </a:ext>
            </a:extLst>
          </p:cNvPr>
          <p:cNvSpPr/>
          <p:nvPr/>
        </p:nvSpPr>
        <p:spPr bwMode="auto">
          <a:xfrm>
            <a:off x="-10587474" y="-1354981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Quotations</a:t>
            </a:r>
          </a:p>
        </p:txBody>
      </p:sp>
      <p:sp>
        <p:nvSpPr>
          <p:cNvPr id="124" name="Rectangle 123">
            <a:extLst>
              <a:ext uri="{FF2B5EF4-FFF2-40B4-BE49-F238E27FC236}">
                <a16:creationId xmlns:a16="http://schemas.microsoft.com/office/drawing/2014/main" id="{6B79FE28-309D-4681-8E0A-09ABA1C2E3A5}"/>
              </a:ext>
            </a:extLst>
          </p:cNvPr>
          <p:cNvSpPr/>
          <p:nvPr/>
        </p:nvSpPr>
        <p:spPr bwMode="auto">
          <a:xfrm>
            <a:off x="-10587474"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Opportunity Management</a:t>
            </a:r>
          </a:p>
        </p:txBody>
      </p:sp>
      <p:sp>
        <p:nvSpPr>
          <p:cNvPr id="125" name="Rectangle 124">
            <a:extLst>
              <a:ext uri="{FF2B5EF4-FFF2-40B4-BE49-F238E27FC236}">
                <a16:creationId xmlns:a16="http://schemas.microsoft.com/office/drawing/2014/main" id="{1EF1CB35-8523-4D6E-9468-7C7DECE6944A}"/>
              </a:ext>
            </a:extLst>
          </p:cNvPr>
          <p:cNvSpPr/>
          <p:nvPr/>
        </p:nvSpPr>
        <p:spPr>
          <a:xfrm>
            <a:off x="-2152951" y="-14150176"/>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PURCHASING</a:t>
            </a:r>
          </a:p>
        </p:txBody>
      </p:sp>
      <p:sp>
        <p:nvSpPr>
          <p:cNvPr id="126" name="Rectangle 125">
            <a:extLst>
              <a:ext uri="{FF2B5EF4-FFF2-40B4-BE49-F238E27FC236}">
                <a16:creationId xmlns:a16="http://schemas.microsoft.com/office/drawing/2014/main" id="{4E9F6C8B-336D-4C8D-A814-8A0618F352EA}"/>
              </a:ext>
            </a:extLst>
          </p:cNvPr>
          <p:cNvSpPr/>
          <p:nvPr/>
        </p:nvSpPr>
        <p:spPr bwMode="auto">
          <a:xfrm>
            <a:off x="-2152951" y="-1355142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Master Planning</a:t>
            </a:r>
          </a:p>
        </p:txBody>
      </p:sp>
      <p:sp>
        <p:nvSpPr>
          <p:cNvPr id="127" name="Rectangle 126">
            <a:extLst>
              <a:ext uri="{FF2B5EF4-FFF2-40B4-BE49-F238E27FC236}">
                <a16:creationId xmlns:a16="http://schemas.microsoft.com/office/drawing/2014/main" id="{D427156C-480E-4882-819B-1A469D0480C1}"/>
              </a:ext>
            </a:extLst>
          </p:cNvPr>
          <p:cNvSpPr/>
          <p:nvPr/>
        </p:nvSpPr>
        <p:spPr bwMode="auto">
          <a:xfrm>
            <a:off x="-2152951" y="-1295268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Purchase Requisitions</a:t>
            </a:r>
          </a:p>
        </p:txBody>
      </p:sp>
      <p:sp>
        <p:nvSpPr>
          <p:cNvPr id="128" name="Rectangle 127">
            <a:extLst>
              <a:ext uri="{FF2B5EF4-FFF2-40B4-BE49-F238E27FC236}">
                <a16:creationId xmlns:a16="http://schemas.microsoft.com/office/drawing/2014/main" id="{7A913046-DD7E-47F1-887B-392471012B9A}"/>
              </a:ext>
            </a:extLst>
          </p:cNvPr>
          <p:cNvSpPr/>
          <p:nvPr/>
        </p:nvSpPr>
        <p:spPr bwMode="auto">
          <a:xfrm>
            <a:off x="-2152951" y="-12353932"/>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Purchase Orders</a:t>
            </a:r>
          </a:p>
        </p:txBody>
      </p:sp>
      <p:sp>
        <p:nvSpPr>
          <p:cNvPr id="129" name="Rectangle 128">
            <a:extLst>
              <a:ext uri="{FF2B5EF4-FFF2-40B4-BE49-F238E27FC236}">
                <a16:creationId xmlns:a16="http://schemas.microsoft.com/office/drawing/2014/main" id="{2618DC6B-88B0-4A11-8627-6E627970F43C}"/>
              </a:ext>
            </a:extLst>
          </p:cNvPr>
          <p:cNvSpPr/>
          <p:nvPr/>
        </p:nvSpPr>
        <p:spPr bwMode="auto">
          <a:xfrm>
            <a:off x="-2152951" y="-117551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Management</a:t>
            </a:r>
          </a:p>
        </p:txBody>
      </p:sp>
      <p:sp>
        <p:nvSpPr>
          <p:cNvPr id="130" name="Rectangle 129">
            <a:extLst>
              <a:ext uri="{FF2B5EF4-FFF2-40B4-BE49-F238E27FC236}">
                <a16:creationId xmlns:a16="http://schemas.microsoft.com/office/drawing/2014/main" id="{728D6BB9-7B32-40AC-BC6D-DB54ECC8EF26}"/>
              </a:ext>
            </a:extLst>
          </p:cNvPr>
          <p:cNvSpPr/>
          <p:nvPr/>
        </p:nvSpPr>
        <p:spPr bwMode="auto">
          <a:xfrm>
            <a:off x="-2152951" y="-111564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Agreements</a:t>
            </a:r>
          </a:p>
        </p:txBody>
      </p:sp>
      <p:sp>
        <p:nvSpPr>
          <p:cNvPr id="131" name="Rectangle 130">
            <a:extLst>
              <a:ext uri="{FF2B5EF4-FFF2-40B4-BE49-F238E27FC236}">
                <a16:creationId xmlns:a16="http://schemas.microsoft.com/office/drawing/2014/main" id="{0F96F73A-CEC5-4008-9A80-29B3C36EF069}"/>
              </a:ext>
            </a:extLst>
          </p:cNvPr>
          <p:cNvSpPr/>
          <p:nvPr/>
        </p:nvSpPr>
        <p:spPr bwMode="auto">
          <a:xfrm>
            <a:off x="-2152951" y="-99589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Evaluation</a:t>
            </a:r>
          </a:p>
        </p:txBody>
      </p:sp>
      <p:sp>
        <p:nvSpPr>
          <p:cNvPr id="132" name="Rectangle 131">
            <a:extLst>
              <a:ext uri="{FF2B5EF4-FFF2-40B4-BE49-F238E27FC236}">
                <a16:creationId xmlns:a16="http://schemas.microsoft.com/office/drawing/2014/main" id="{702E435D-8EE4-4270-948F-A313A2D35F26}"/>
              </a:ext>
            </a:extLst>
          </p:cNvPr>
          <p:cNvSpPr/>
          <p:nvPr/>
        </p:nvSpPr>
        <p:spPr bwMode="auto">
          <a:xfrm>
            <a:off x="-2152951" y="-93601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Collaboration</a:t>
            </a:r>
          </a:p>
        </p:txBody>
      </p:sp>
      <p:sp>
        <p:nvSpPr>
          <p:cNvPr id="133" name="Rectangle 132">
            <a:extLst>
              <a:ext uri="{FF2B5EF4-FFF2-40B4-BE49-F238E27FC236}">
                <a16:creationId xmlns:a16="http://schemas.microsoft.com/office/drawing/2014/main" id="{7B14F2F8-1FF1-4CC1-982B-37179A891932}"/>
              </a:ext>
            </a:extLst>
          </p:cNvPr>
          <p:cNvSpPr/>
          <p:nvPr/>
        </p:nvSpPr>
        <p:spPr bwMode="auto">
          <a:xfrm>
            <a:off x="-2152951" y="-876500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Portal</a:t>
            </a:r>
          </a:p>
        </p:txBody>
      </p:sp>
      <p:sp>
        <p:nvSpPr>
          <p:cNvPr id="134" name="Rectangle 133">
            <a:extLst>
              <a:ext uri="{FF2B5EF4-FFF2-40B4-BE49-F238E27FC236}">
                <a16:creationId xmlns:a16="http://schemas.microsoft.com/office/drawing/2014/main" id="{29FDCA0D-CDB8-4667-8FAC-16FBAACF7409}"/>
              </a:ext>
            </a:extLst>
          </p:cNvPr>
          <p:cNvSpPr/>
          <p:nvPr/>
        </p:nvSpPr>
        <p:spPr bwMode="auto">
          <a:xfrm>
            <a:off x="-2152951" y="-81626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Receipts</a:t>
            </a:r>
          </a:p>
        </p:txBody>
      </p:sp>
      <p:sp>
        <p:nvSpPr>
          <p:cNvPr id="135" name="Rectangle 134">
            <a:extLst>
              <a:ext uri="{FF2B5EF4-FFF2-40B4-BE49-F238E27FC236}">
                <a16:creationId xmlns:a16="http://schemas.microsoft.com/office/drawing/2014/main" id="{DFC7455D-4123-4599-B241-8CB5E0886E47}"/>
              </a:ext>
            </a:extLst>
          </p:cNvPr>
          <p:cNvSpPr/>
          <p:nvPr/>
        </p:nvSpPr>
        <p:spPr bwMode="auto">
          <a:xfrm>
            <a:off x="-2152951" y="-756394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Three Way Matching</a:t>
            </a:r>
          </a:p>
        </p:txBody>
      </p:sp>
      <p:sp>
        <p:nvSpPr>
          <p:cNvPr id="136" name="Rectangle 135">
            <a:extLst>
              <a:ext uri="{FF2B5EF4-FFF2-40B4-BE49-F238E27FC236}">
                <a16:creationId xmlns:a16="http://schemas.microsoft.com/office/drawing/2014/main" id="{47588295-176E-4E4C-93BD-D25223AFAE01}"/>
              </a:ext>
            </a:extLst>
          </p:cNvPr>
          <p:cNvSpPr/>
          <p:nvPr/>
        </p:nvSpPr>
        <p:spPr bwMode="auto">
          <a:xfrm>
            <a:off x="-2152951" y="-1055768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Contract Management</a:t>
            </a:r>
          </a:p>
        </p:txBody>
      </p:sp>
      <p:sp>
        <p:nvSpPr>
          <p:cNvPr id="137" name="Rectangle 136">
            <a:extLst>
              <a:ext uri="{FF2B5EF4-FFF2-40B4-BE49-F238E27FC236}">
                <a16:creationId xmlns:a16="http://schemas.microsoft.com/office/drawing/2014/main" id="{FBD5B01B-EEAD-487C-8213-3DC9A5CA331D}"/>
              </a:ext>
            </a:extLst>
          </p:cNvPr>
          <p:cNvSpPr/>
          <p:nvPr/>
        </p:nvSpPr>
        <p:spPr bwMode="auto">
          <a:xfrm>
            <a:off x="2055640"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Worker Management</a:t>
            </a:r>
          </a:p>
        </p:txBody>
      </p:sp>
      <p:sp>
        <p:nvSpPr>
          <p:cNvPr id="138" name="Rectangle 137">
            <a:extLst>
              <a:ext uri="{FF2B5EF4-FFF2-40B4-BE49-F238E27FC236}">
                <a16:creationId xmlns:a16="http://schemas.microsoft.com/office/drawing/2014/main" id="{E1F7AAC8-6C4C-45FB-BB5E-F26D3E7FB478}"/>
              </a:ext>
            </a:extLst>
          </p:cNvPr>
          <p:cNvSpPr/>
          <p:nvPr/>
        </p:nvSpPr>
        <p:spPr>
          <a:xfrm>
            <a:off x="2055640"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RESOURCES</a:t>
            </a:r>
          </a:p>
        </p:txBody>
      </p:sp>
      <p:sp>
        <p:nvSpPr>
          <p:cNvPr id="139" name="Rectangle 138">
            <a:extLst>
              <a:ext uri="{FF2B5EF4-FFF2-40B4-BE49-F238E27FC236}">
                <a16:creationId xmlns:a16="http://schemas.microsoft.com/office/drawing/2014/main" id="{695D66D3-88BE-4775-A2DD-45A4C946AF77}"/>
              </a:ext>
            </a:extLst>
          </p:cNvPr>
          <p:cNvSpPr/>
          <p:nvPr/>
        </p:nvSpPr>
        <p:spPr bwMode="auto">
          <a:xfrm>
            <a:off x="2055640"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Worker Skills and Certifications</a:t>
            </a:r>
          </a:p>
        </p:txBody>
      </p:sp>
      <p:sp>
        <p:nvSpPr>
          <p:cNvPr id="140" name="Rectangle 139">
            <a:extLst>
              <a:ext uri="{FF2B5EF4-FFF2-40B4-BE49-F238E27FC236}">
                <a16:creationId xmlns:a16="http://schemas.microsoft.com/office/drawing/2014/main" id="{EF3C60C1-16DD-4E78-ABF8-77225601D06E}"/>
              </a:ext>
            </a:extLst>
          </p:cNvPr>
          <p:cNvSpPr/>
          <p:nvPr/>
        </p:nvSpPr>
        <p:spPr bwMode="auto">
          <a:xfrm>
            <a:off x="2055640"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Resource Calendars</a:t>
            </a:r>
          </a:p>
        </p:txBody>
      </p:sp>
      <p:sp>
        <p:nvSpPr>
          <p:cNvPr id="141" name="Rectangle 140">
            <a:extLst>
              <a:ext uri="{FF2B5EF4-FFF2-40B4-BE49-F238E27FC236}">
                <a16:creationId xmlns:a16="http://schemas.microsoft.com/office/drawing/2014/main" id="{5C0E7BFA-1429-44A7-897C-BB0A9E899794}"/>
              </a:ext>
            </a:extLst>
          </p:cNvPr>
          <p:cNvSpPr/>
          <p:nvPr/>
        </p:nvSpPr>
        <p:spPr bwMode="auto">
          <a:xfrm>
            <a:off x="2055640"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Capacity Management</a:t>
            </a:r>
          </a:p>
        </p:txBody>
      </p:sp>
      <p:sp>
        <p:nvSpPr>
          <p:cNvPr id="142" name="Rectangle 141">
            <a:extLst>
              <a:ext uri="{FF2B5EF4-FFF2-40B4-BE49-F238E27FC236}">
                <a16:creationId xmlns:a16="http://schemas.microsoft.com/office/drawing/2014/main" id="{F9FAE6C2-6704-43F1-AC50-58EABCD82D1E}"/>
              </a:ext>
            </a:extLst>
          </p:cNvPr>
          <p:cNvSpPr/>
          <p:nvPr/>
        </p:nvSpPr>
        <p:spPr bwMode="auto">
          <a:xfrm>
            <a:off x="-2152951" y="-696519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Supplier Asset Relationships</a:t>
            </a:r>
          </a:p>
        </p:txBody>
      </p:sp>
      <p:sp>
        <p:nvSpPr>
          <p:cNvPr id="143" name="Rectangle 142">
            <a:extLst>
              <a:ext uri="{FF2B5EF4-FFF2-40B4-BE49-F238E27FC236}">
                <a16:creationId xmlns:a16="http://schemas.microsoft.com/office/drawing/2014/main" id="{5E4A043D-4AAA-4D67-9C61-ADDA8214A4AA}"/>
              </a:ext>
            </a:extLst>
          </p:cNvPr>
          <p:cNvSpPr/>
          <p:nvPr/>
        </p:nvSpPr>
        <p:spPr bwMode="auto">
          <a:xfrm>
            <a:off x="2055640"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Worker Proficiency</a:t>
            </a:r>
          </a:p>
        </p:txBody>
      </p:sp>
      <p:sp>
        <p:nvSpPr>
          <p:cNvPr id="144" name="Rectangle 143">
            <a:extLst>
              <a:ext uri="{FF2B5EF4-FFF2-40B4-BE49-F238E27FC236}">
                <a16:creationId xmlns:a16="http://schemas.microsoft.com/office/drawing/2014/main" id="{BBF1E082-CCB6-47E6-BD43-C6FA9EA29F81}"/>
              </a:ext>
            </a:extLst>
          </p:cNvPr>
          <p:cNvSpPr/>
          <p:nvPr/>
        </p:nvSpPr>
        <p:spPr>
          <a:xfrm>
            <a:off x="21202117"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BILLING</a:t>
            </a:r>
          </a:p>
        </p:txBody>
      </p:sp>
      <p:sp>
        <p:nvSpPr>
          <p:cNvPr id="145" name="Rectangle 144">
            <a:extLst>
              <a:ext uri="{FF2B5EF4-FFF2-40B4-BE49-F238E27FC236}">
                <a16:creationId xmlns:a16="http://schemas.microsoft.com/office/drawing/2014/main" id="{135D35E4-1A9A-4331-B666-47D717C9F851}"/>
              </a:ext>
            </a:extLst>
          </p:cNvPr>
          <p:cNvSpPr/>
          <p:nvPr/>
        </p:nvSpPr>
        <p:spPr bwMode="auto">
          <a:xfrm>
            <a:off x="21202117"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Invoicing</a:t>
            </a:r>
          </a:p>
        </p:txBody>
      </p:sp>
      <p:sp>
        <p:nvSpPr>
          <p:cNvPr id="146" name="Rectangle 145">
            <a:extLst>
              <a:ext uri="{FF2B5EF4-FFF2-40B4-BE49-F238E27FC236}">
                <a16:creationId xmlns:a16="http://schemas.microsoft.com/office/drawing/2014/main" id="{BEA0600F-FD05-4ED7-A88D-B21D22934B42}"/>
              </a:ext>
            </a:extLst>
          </p:cNvPr>
          <p:cNvSpPr/>
          <p:nvPr/>
        </p:nvSpPr>
        <p:spPr bwMode="auto">
          <a:xfrm>
            <a:off x="21202117" y="-1293748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Credit and Collections</a:t>
            </a:r>
          </a:p>
        </p:txBody>
      </p:sp>
      <p:sp>
        <p:nvSpPr>
          <p:cNvPr id="147" name="Rectangle 146">
            <a:extLst>
              <a:ext uri="{FF2B5EF4-FFF2-40B4-BE49-F238E27FC236}">
                <a16:creationId xmlns:a16="http://schemas.microsoft.com/office/drawing/2014/main" id="{37224341-60E6-4E95-B02B-EA269E37307A}"/>
              </a:ext>
            </a:extLst>
          </p:cNvPr>
          <p:cNvSpPr/>
          <p:nvPr/>
        </p:nvSpPr>
        <p:spPr bwMode="auto">
          <a:xfrm>
            <a:off x="21202117" y="-1233874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Revenue Recognition</a:t>
            </a:r>
          </a:p>
        </p:txBody>
      </p:sp>
      <p:sp>
        <p:nvSpPr>
          <p:cNvPr id="148" name="Rectangle 147">
            <a:extLst>
              <a:ext uri="{FF2B5EF4-FFF2-40B4-BE49-F238E27FC236}">
                <a16:creationId xmlns:a16="http://schemas.microsoft.com/office/drawing/2014/main" id="{5AC477CD-4068-4C62-BBB7-3792188D6FB3}"/>
              </a:ext>
            </a:extLst>
          </p:cNvPr>
          <p:cNvSpPr/>
          <p:nvPr/>
        </p:nvSpPr>
        <p:spPr bwMode="auto">
          <a:xfrm>
            <a:off x="21202117" y="-1173999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Payment Terms</a:t>
            </a:r>
          </a:p>
        </p:txBody>
      </p:sp>
      <p:sp>
        <p:nvSpPr>
          <p:cNvPr id="149" name="Rectangle 148">
            <a:extLst>
              <a:ext uri="{FF2B5EF4-FFF2-40B4-BE49-F238E27FC236}">
                <a16:creationId xmlns:a16="http://schemas.microsoft.com/office/drawing/2014/main" id="{DCAC4D85-AA5C-4605-B588-A31DD0412D31}"/>
              </a:ext>
            </a:extLst>
          </p:cNvPr>
          <p:cNvSpPr/>
          <p:nvPr/>
        </p:nvSpPr>
        <p:spPr bwMode="auto">
          <a:xfrm>
            <a:off x="21202117"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Payment Schedules</a:t>
            </a:r>
          </a:p>
        </p:txBody>
      </p:sp>
      <p:sp>
        <p:nvSpPr>
          <p:cNvPr id="150" name="Rectangle 149">
            <a:extLst>
              <a:ext uri="{FF2B5EF4-FFF2-40B4-BE49-F238E27FC236}">
                <a16:creationId xmlns:a16="http://schemas.microsoft.com/office/drawing/2014/main" id="{2DE3086C-4302-4CA2-B4F7-A8FFBF2544E4}"/>
              </a:ext>
            </a:extLst>
          </p:cNvPr>
          <p:cNvSpPr/>
          <p:nvPr/>
        </p:nvSpPr>
        <p:spPr bwMode="auto">
          <a:xfrm>
            <a:off x="-14819795" y="-696714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Azure Digital Twins</a:t>
            </a:r>
          </a:p>
        </p:txBody>
      </p:sp>
      <p:sp>
        <p:nvSpPr>
          <p:cNvPr id="151" name="Rectangle 150">
            <a:extLst>
              <a:ext uri="{FF2B5EF4-FFF2-40B4-BE49-F238E27FC236}">
                <a16:creationId xmlns:a16="http://schemas.microsoft.com/office/drawing/2014/main" id="{9582ACE9-16C7-4978-970B-18A00C12FAB4}"/>
              </a:ext>
            </a:extLst>
          </p:cNvPr>
          <p:cNvSpPr/>
          <p:nvPr/>
        </p:nvSpPr>
        <p:spPr bwMode="auto">
          <a:xfrm>
            <a:off x="-12685580" y="-7562340"/>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IoT Central</a:t>
            </a:r>
          </a:p>
        </p:txBody>
      </p:sp>
      <p:sp>
        <p:nvSpPr>
          <p:cNvPr id="152" name="Rectangle 151">
            <a:extLst>
              <a:ext uri="{FF2B5EF4-FFF2-40B4-BE49-F238E27FC236}">
                <a16:creationId xmlns:a16="http://schemas.microsoft.com/office/drawing/2014/main" id="{A92F8AFE-CD9D-4E54-A780-649F18F4FC6D}"/>
              </a:ext>
            </a:extLst>
          </p:cNvPr>
          <p:cNvSpPr/>
          <p:nvPr/>
        </p:nvSpPr>
        <p:spPr bwMode="auto">
          <a:xfrm>
            <a:off x="23306421"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Azure Data Explorer</a:t>
            </a:r>
          </a:p>
        </p:txBody>
      </p:sp>
      <p:sp>
        <p:nvSpPr>
          <p:cNvPr id="159" name="Rectangle 158">
            <a:extLst>
              <a:ext uri="{FF2B5EF4-FFF2-40B4-BE49-F238E27FC236}">
                <a16:creationId xmlns:a16="http://schemas.microsoft.com/office/drawing/2014/main" id="{C2640357-201F-4027-9BF7-EEEED774E845}"/>
              </a:ext>
            </a:extLst>
          </p:cNvPr>
          <p:cNvSpPr/>
          <p:nvPr/>
        </p:nvSpPr>
        <p:spPr bwMode="auto">
          <a:xfrm>
            <a:off x="-14819795" y="-1175357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Attributes</a:t>
            </a:r>
          </a:p>
        </p:txBody>
      </p:sp>
      <p:sp>
        <p:nvSpPr>
          <p:cNvPr id="160" name="Rectangle 159">
            <a:extLst>
              <a:ext uri="{FF2B5EF4-FFF2-40B4-BE49-F238E27FC236}">
                <a16:creationId xmlns:a16="http://schemas.microsoft.com/office/drawing/2014/main" id="{D4CC8A6B-1DFA-4260-A322-D75A332A8A83}"/>
              </a:ext>
            </a:extLst>
          </p:cNvPr>
          <p:cNvSpPr/>
          <p:nvPr/>
        </p:nvSpPr>
        <p:spPr bwMode="auto">
          <a:xfrm>
            <a:off x="-12685580" y="-1295107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Multi-level Location structure</a:t>
            </a:r>
          </a:p>
        </p:txBody>
      </p:sp>
      <p:sp>
        <p:nvSpPr>
          <p:cNvPr id="161" name="Rectangle 160">
            <a:extLst>
              <a:ext uri="{FF2B5EF4-FFF2-40B4-BE49-F238E27FC236}">
                <a16:creationId xmlns:a16="http://schemas.microsoft.com/office/drawing/2014/main" id="{D28B02FA-AC27-426E-81D4-4BD371FEE187}"/>
              </a:ext>
            </a:extLst>
          </p:cNvPr>
          <p:cNvSpPr/>
          <p:nvPr/>
        </p:nvSpPr>
        <p:spPr bwMode="auto">
          <a:xfrm>
            <a:off x="2055640" y="-1054249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Resource Geolocation</a:t>
            </a:r>
          </a:p>
        </p:txBody>
      </p:sp>
      <p:sp>
        <p:nvSpPr>
          <p:cNvPr id="162" name="Rectangle 161">
            <a:extLst>
              <a:ext uri="{FF2B5EF4-FFF2-40B4-BE49-F238E27FC236}">
                <a16:creationId xmlns:a16="http://schemas.microsoft.com/office/drawing/2014/main" id="{E81DBA87-AAA1-4B15-B7CF-4475D3C3FB66}"/>
              </a:ext>
            </a:extLst>
          </p:cNvPr>
          <p:cNvSpPr/>
          <p:nvPr/>
        </p:nvSpPr>
        <p:spPr bwMode="auto">
          <a:xfrm>
            <a:off x="-14820073" y="-87598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Asset and Location Geocoding</a:t>
            </a:r>
          </a:p>
        </p:txBody>
      </p:sp>
      <p:sp>
        <p:nvSpPr>
          <p:cNvPr id="163" name="Rectangle 162">
            <a:extLst>
              <a:ext uri="{FF2B5EF4-FFF2-40B4-BE49-F238E27FC236}">
                <a16:creationId xmlns:a16="http://schemas.microsoft.com/office/drawing/2014/main" id="{3B9FC089-B4F0-44E4-9B7F-66F2C989EF5B}"/>
              </a:ext>
            </a:extLst>
          </p:cNvPr>
          <p:cNvSpPr/>
          <p:nvPr/>
        </p:nvSpPr>
        <p:spPr bwMode="auto">
          <a:xfrm>
            <a:off x="-6378586" y="-9358584"/>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Master Planning Reservation</a:t>
            </a:r>
          </a:p>
        </p:txBody>
      </p:sp>
      <p:sp>
        <p:nvSpPr>
          <p:cNvPr id="165" name="Rectangle 164">
            <a:extLst>
              <a:ext uri="{FF2B5EF4-FFF2-40B4-BE49-F238E27FC236}">
                <a16:creationId xmlns:a16="http://schemas.microsoft.com/office/drawing/2014/main" id="{72BBBF63-DB6A-46E9-8DF6-7AE1F5AEC5A4}"/>
              </a:ext>
            </a:extLst>
          </p:cNvPr>
          <p:cNvSpPr/>
          <p:nvPr/>
        </p:nvSpPr>
        <p:spPr>
          <a:xfrm>
            <a:off x="29561728" y="-14134984"/>
            <a:ext cx="1972135" cy="537855"/>
          </a:xfrm>
          <a:prstGeom prst="rect">
            <a:avLst/>
          </a:prstGeom>
          <a:solidFill>
            <a:schemeClr val="bg2"/>
          </a:solidFill>
          <a:ln w="9525" cap="flat" cmpd="sng" algn="ctr">
            <a:noFill/>
            <a:prstDash val="solid"/>
          </a:ln>
          <a:effectLst/>
        </p:spPr>
        <p:txBody>
          <a:bodyPr lIns="114624" tIns="57310" rIns="114624" bIns="5731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837">
              <a:lnSpc>
                <a:spcPct val="90000"/>
              </a:lnSpc>
              <a:spcAft>
                <a:spcPts val="600"/>
              </a:spcAft>
              <a:defRPr/>
            </a:pPr>
            <a:r>
              <a:rPr lang="en-US" sz="1200" b="1" kern="0">
                <a:solidFill>
                  <a:srgbClr val="1A1A1A"/>
                </a:solidFill>
                <a:latin typeface="Segoe UI"/>
              </a:rPr>
              <a:t>INTEGRATION</a:t>
            </a:r>
          </a:p>
        </p:txBody>
      </p:sp>
      <p:sp>
        <p:nvSpPr>
          <p:cNvPr id="166" name="Rectangle 165">
            <a:extLst>
              <a:ext uri="{FF2B5EF4-FFF2-40B4-BE49-F238E27FC236}">
                <a16:creationId xmlns:a16="http://schemas.microsoft.com/office/drawing/2014/main" id="{596628AC-6C23-4EB4-83B9-64336DB36793}"/>
              </a:ext>
            </a:extLst>
          </p:cNvPr>
          <p:cNvSpPr/>
          <p:nvPr/>
        </p:nvSpPr>
        <p:spPr bwMode="auto">
          <a:xfrm>
            <a:off x="29561728" y="-13536236"/>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AM+FS Connect</a:t>
            </a:r>
          </a:p>
        </p:txBody>
      </p:sp>
      <p:sp>
        <p:nvSpPr>
          <p:cNvPr id="168" name="Rectangle 167">
            <a:extLst>
              <a:ext uri="{FF2B5EF4-FFF2-40B4-BE49-F238E27FC236}">
                <a16:creationId xmlns:a16="http://schemas.microsoft.com/office/drawing/2014/main" id="{EC55990F-3CD9-498A-8649-02E60CA90BD6}"/>
              </a:ext>
            </a:extLst>
          </p:cNvPr>
          <p:cNvSpPr/>
          <p:nvPr/>
        </p:nvSpPr>
        <p:spPr bwMode="auto">
          <a:xfrm>
            <a:off x="-12687392" y="-695356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Digital Twin Visualization and Alerts</a:t>
            </a:r>
          </a:p>
        </p:txBody>
      </p:sp>
      <p:sp>
        <p:nvSpPr>
          <p:cNvPr id="169" name="Rectangle 168">
            <a:extLst>
              <a:ext uri="{FF2B5EF4-FFF2-40B4-BE49-F238E27FC236}">
                <a16:creationId xmlns:a16="http://schemas.microsoft.com/office/drawing/2014/main" id="{F0858C67-3C20-4FFC-BC5D-04023E782682}"/>
              </a:ext>
            </a:extLst>
          </p:cNvPr>
          <p:cNvSpPr/>
          <p:nvPr/>
        </p:nvSpPr>
        <p:spPr bwMode="auto">
          <a:xfrm>
            <a:off x="14955659" y="-1172867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Inbound Asset Tracking</a:t>
            </a:r>
          </a:p>
        </p:txBody>
      </p:sp>
      <p:sp>
        <p:nvSpPr>
          <p:cNvPr id="170" name="Rectangle 169">
            <a:extLst>
              <a:ext uri="{FF2B5EF4-FFF2-40B4-BE49-F238E27FC236}">
                <a16:creationId xmlns:a16="http://schemas.microsoft.com/office/drawing/2014/main" id="{140C2520-C73A-463E-BE07-67E8F45FF3D7}"/>
              </a:ext>
            </a:extLst>
          </p:cNvPr>
          <p:cNvSpPr/>
          <p:nvPr/>
        </p:nvSpPr>
        <p:spPr bwMode="auto">
          <a:xfrm>
            <a:off x="14955659" y="-1112992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Loaned Assets</a:t>
            </a:r>
          </a:p>
        </p:txBody>
      </p:sp>
      <p:sp>
        <p:nvSpPr>
          <p:cNvPr id="171" name="Rectangle 170">
            <a:extLst>
              <a:ext uri="{FF2B5EF4-FFF2-40B4-BE49-F238E27FC236}">
                <a16:creationId xmlns:a16="http://schemas.microsoft.com/office/drawing/2014/main" id="{39D37BA3-6406-4741-B7E9-1577D58392BE}"/>
              </a:ext>
            </a:extLst>
          </p:cNvPr>
          <p:cNvSpPr/>
          <p:nvPr/>
        </p:nvSpPr>
        <p:spPr bwMode="auto">
          <a:xfrm>
            <a:off x="17107078" y="-11129929"/>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Depot Repair</a:t>
            </a:r>
          </a:p>
        </p:txBody>
      </p:sp>
      <p:sp>
        <p:nvSpPr>
          <p:cNvPr id="172" name="Rectangle 171">
            <a:extLst>
              <a:ext uri="{FF2B5EF4-FFF2-40B4-BE49-F238E27FC236}">
                <a16:creationId xmlns:a16="http://schemas.microsoft.com/office/drawing/2014/main" id="{0E9F32BA-E6BF-4A81-9F7A-213B277CC03D}"/>
              </a:ext>
            </a:extLst>
          </p:cNvPr>
          <p:cNvSpPr/>
          <p:nvPr/>
        </p:nvSpPr>
        <p:spPr bwMode="auto">
          <a:xfrm>
            <a:off x="17107078" y="-11728677"/>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Outbound Asset Tracking</a:t>
            </a:r>
          </a:p>
        </p:txBody>
      </p:sp>
      <p:sp>
        <p:nvSpPr>
          <p:cNvPr id="173" name="Rectangle 172">
            <a:extLst>
              <a:ext uri="{FF2B5EF4-FFF2-40B4-BE49-F238E27FC236}">
                <a16:creationId xmlns:a16="http://schemas.microsoft.com/office/drawing/2014/main" id="{F8227D66-27F2-4054-B389-4D0E5597744C}"/>
              </a:ext>
            </a:extLst>
          </p:cNvPr>
          <p:cNvSpPr/>
          <p:nvPr/>
        </p:nvSpPr>
        <p:spPr bwMode="auto">
          <a:xfrm>
            <a:off x="21188536" y="-1053004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Revenue Recognition</a:t>
            </a:r>
          </a:p>
        </p:txBody>
      </p:sp>
      <p:sp>
        <p:nvSpPr>
          <p:cNvPr id="174" name="Rectangle 173">
            <a:extLst>
              <a:ext uri="{FF2B5EF4-FFF2-40B4-BE49-F238E27FC236}">
                <a16:creationId xmlns:a16="http://schemas.microsoft.com/office/drawing/2014/main" id="{6BCD7607-93BE-491D-9313-7D2E581E3849}"/>
              </a:ext>
            </a:extLst>
          </p:cNvPr>
          <p:cNvSpPr/>
          <p:nvPr/>
        </p:nvSpPr>
        <p:spPr bwMode="auto">
          <a:xfrm>
            <a:off x="21202118" y="-994601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Subscription Billing</a:t>
            </a:r>
          </a:p>
        </p:txBody>
      </p:sp>
      <p:sp>
        <p:nvSpPr>
          <p:cNvPr id="175" name="Rectangle 174">
            <a:extLst>
              <a:ext uri="{FF2B5EF4-FFF2-40B4-BE49-F238E27FC236}">
                <a16:creationId xmlns:a16="http://schemas.microsoft.com/office/drawing/2014/main" id="{5427D9A7-596B-49F1-8BD2-BA8F253CA146}"/>
              </a:ext>
            </a:extLst>
          </p:cNvPr>
          <p:cNvSpPr/>
          <p:nvPr/>
        </p:nvSpPr>
        <p:spPr bwMode="auto">
          <a:xfrm>
            <a:off x="14969241" y="-874980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Mobile Asset Management Client</a:t>
            </a:r>
          </a:p>
        </p:txBody>
      </p:sp>
      <p:sp>
        <p:nvSpPr>
          <p:cNvPr id="176" name="Rectangle 175">
            <a:extLst>
              <a:ext uri="{FF2B5EF4-FFF2-40B4-BE49-F238E27FC236}">
                <a16:creationId xmlns:a16="http://schemas.microsoft.com/office/drawing/2014/main" id="{0ABE0490-D43A-4954-A576-8F8AB9993AD6}"/>
              </a:ext>
            </a:extLst>
          </p:cNvPr>
          <p:cNvSpPr/>
          <p:nvPr/>
        </p:nvSpPr>
        <p:spPr bwMode="auto">
          <a:xfrm>
            <a:off x="17120660" y="-8749808"/>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Calibri" panose="020F0502020204030204"/>
              </a:rPr>
              <a:t>Work Order Kitting</a:t>
            </a:r>
          </a:p>
        </p:txBody>
      </p:sp>
      <p:sp>
        <p:nvSpPr>
          <p:cNvPr id="177" name="Rectangle 176">
            <a:extLst>
              <a:ext uri="{FF2B5EF4-FFF2-40B4-BE49-F238E27FC236}">
                <a16:creationId xmlns:a16="http://schemas.microsoft.com/office/drawing/2014/main" id="{904E82DD-B170-4E37-85ED-96865F7412BA}"/>
              </a:ext>
            </a:extLst>
          </p:cNvPr>
          <p:cNvSpPr/>
          <p:nvPr/>
        </p:nvSpPr>
        <p:spPr bwMode="auto">
          <a:xfrm>
            <a:off x="-8469587" y="-9944883"/>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Collaboration Workspaces</a:t>
            </a:r>
          </a:p>
        </p:txBody>
      </p:sp>
      <p:sp>
        <p:nvSpPr>
          <p:cNvPr id="178" name="Rectangle 177">
            <a:extLst>
              <a:ext uri="{FF2B5EF4-FFF2-40B4-BE49-F238E27FC236}">
                <a16:creationId xmlns:a16="http://schemas.microsoft.com/office/drawing/2014/main" id="{148757DB-8F9E-4F89-BF2F-EE50F7C09815}"/>
              </a:ext>
            </a:extLst>
          </p:cNvPr>
          <p:cNvSpPr/>
          <p:nvPr/>
        </p:nvSpPr>
        <p:spPr bwMode="auto">
          <a:xfrm>
            <a:off x="10749096" y="-9345001"/>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defRPr/>
            </a:pPr>
            <a:r>
              <a:rPr lang="en-US" sz="1200" kern="0">
                <a:solidFill>
                  <a:srgbClr val="FFFFFF"/>
                </a:solidFill>
                <a:latin typeface="Segoe UI"/>
              </a:rPr>
              <a:t>Power Roster</a:t>
            </a:r>
          </a:p>
        </p:txBody>
      </p:sp>
      <p:grpSp>
        <p:nvGrpSpPr>
          <p:cNvPr id="180" name="Group 179">
            <a:extLst>
              <a:ext uri="{FF2B5EF4-FFF2-40B4-BE49-F238E27FC236}">
                <a16:creationId xmlns:a16="http://schemas.microsoft.com/office/drawing/2014/main" id="{DC2BF517-3A79-402A-BA23-1E503638BEAC}"/>
              </a:ext>
            </a:extLst>
          </p:cNvPr>
          <p:cNvGrpSpPr/>
          <p:nvPr/>
        </p:nvGrpSpPr>
        <p:grpSpPr>
          <a:xfrm>
            <a:off x="19478125" y="-16288304"/>
            <a:ext cx="1344637" cy="2055912"/>
            <a:chOff x="510293" y="11170"/>
            <a:chExt cx="1371600" cy="2097137"/>
          </a:xfrm>
        </p:grpSpPr>
        <p:sp>
          <p:nvSpPr>
            <p:cNvPr id="181" name="Rectangle 180">
              <a:extLst>
                <a:ext uri="{FF2B5EF4-FFF2-40B4-BE49-F238E27FC236}">
                  <a16:creationId xmlns:a16="http://schemas.microsoft.com/office/drawing/2014/main" id="{1C87B2BD-42FD-47F2-A837-77B099F76E07}"/>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APRIL</a:t>
              </a:r>
            </a:p>
          </p:txBody>
        </p:sp>
        <p:sp>
          <p:nvSpPr>
            <p:cNvPr id="182" name="TextBox 181">
              <a:extLst>
                <a:ext uri="{FF2B5EF4-FFF2-40B4-BE49-F238E27FC236}">
                  <a16:creationId xmlns:a16="http://schemas.microsoft.com/office/drawing/2014/main" id="{F8999E22-625A-4569-BAEF-218FD5D6EDC8}"/>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Fixed Asset Manager</a:t>
              </a:r>
            </a:p>
          </p:txBody>
        </p:sp>
        <p:grpSp>
          <p:nvGrpSpPr>
            <p:cNvPr id="183" name="Group 182">
              <a:extLst>
                <a:ext uri="{FF2B5EF4-FFF2-40B4-BE49-F238E27FC236}">
                  <a16:creationId xmlns:a16="http://schemas.microsoft.com/office/drawing/2014/main" id="{ED0D40B7-74E4-4957-8F13-38339E39E1F5}"/>
                </a:ext>
              </a:extLst>
            </p:cNvPr>
            <p:cNvGrpSpPr/>
            <p:nvPr userDrawn="1"/>
          </p:nvGrpSpPr>
          <p:grpSpPr>
            <a:xfrm>
              <a:off x="510293" y="11170"/>
              <a:ext cx="1371600" cy="1371600"/>
              <a:chOff x="510293" y="11170"/>
              <a:chExt cx="1371600" cy="1371600"/>
            </a:xfrm>
          </p:grpSpPr>
          <p:sp>
            <p:nvSpPr>
              <p:cNvPr id="184" name="Oval 183">
                <a:extLst>
                  <a:ext uri="{FF2B5EF4-FFF2-40B4-BE49-F238E27FC236}">
                    <a16:creationId xmlns:a16="http://schemas.microsoft.com/office/drawing/2014/main" id="{5157A62B-86A4-4075-863A-FD47BD7C5E9B}"/>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185" name="Picture 184">
                <a:extLst>
                  <a:ext uri="{FF2B5EF4-FFF2-40B4-BE49-F238E27FC236}">
                    <a16:creationId xmlns:a16="http://schemas.microsoft.com/office/drawing/2014/main" id="{67185F5E-C136-4C78-9AAF-91782B5FF1F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186" name="Group 185">
            <a:extLst>
              <a:ext uri="{FF2B5EF4-FFF2-40B4-BE49-F238E27FC236}">
                <a16:creationId xmlns:a16="http://schemas.microsoft.com/office/drawing/2014/main" id="{8238C625-BD34-43EB-AE09-0CA061BD04D2}"/>
              </a:ext>
            </a:extLst>
          </p:cNvPr>
          <p:cNvGrpSpPr/>
          <p:nvPr/>
        </p:nvGrpSpPr>
        <p:grpSpPr>
          <a:xfrm>
            <a:off x="-13532172" y="-16288304"/>
            <a:ext cx="1344637" cy="1897506"/>
            <a:chOff x="510293" y="11170"/>
            <a:chExt cx="1371600" cy="1935555"/>
          </a:xfrm>
        </p:grpSpPr>
        <p:sp>
          <p:nvSpPr>
            <p:cNvPr id="187" name="Rectangle 186">
              <a:extLst>
                <a:ext uri="{FF2B5EF4-FFF2-40B4-BE49-F238E27FC236}">
                  <a16:creationId xmlns:a16="http://schemas.microsoft.com/office/drawing/2014/main" id="{F592FB7A-EF1C-4DBD-9228-7F3CEA0E2240}"/>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RICARDO</a:t>
              </a:r>
            </a:p>
          </p:txBody>
        </p:sp>
        <p:sp>
          <p:nvSpPr>
            <p:cNvPr id="188" name="TextBox 187">
              <a:extLst>
                <a:ext uri="{FF2B5EF4-FFF2-40B4-BE49-F238E27FC236}">
                  <a16:creationId xmlns:a16="http://schemas.microsoft.com/office/drawing/2014/main" id="{9209CAAA-C892-44BC-9966-4B701618DC83}"/>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Asset Manager</a:t>
              </a:r>
            </a:p>
          </p:txBody>
        </p:sp>
        <p:grpSp>
          <p:nvGrpSpPr>
            <p:cNvPr id="189" name="Group 188">
              <a:extLst>
                <a:ext uri="{FF2B5EF4-FFF2-40B4-BE49-F238E27FC236}">
                  <a16:creationId xmlns:a16="http://schemas.microsoft.com/office/drawing/2014/main" id="{8B484559-9260-40BE-9F8F-9CCCC04A6190}"/>
                </a:ext>
              </a:extLst>
            </p:cNvPr>
            <p:cNvGrpSpPr/>
            <p:nvPr userDrawn="1"/>
          </p:nvGrpSpPr>
          <p:grpSpPr>
            <a:xfrm>
              <a:off x="510293" y="11170"/>
              <a:ext cx="1371600" cy="1371600"/>
              <a:chOff x="510293" y="11170"/>
              <a:chExt cx="1371600" cy="1371600"/>
            </a:xfrm>
          </p:grpSpPr>
          <p:sp>
            <p:nvSpPr>
              <p:cNvPr id="190" name="Oval 189">
                <a:extLst>
                  <a:ext uri="{FF2B5EF4-FFF2-40B4-BE49-F238E27FC236}">
                    <a16:creationId xmlns:a16="http://schemas.microsoft.com/office/drawing/2014/main" id="{46181ADB-C812-401D-BE32-15F17F4ABB17}"/>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191" name="Picture 190">
                <a:extLst>
                  <a:ext uri="{FF2B5EF4-FFF2-40B4-BE49-F238E27FC236}">
                    <a16:creationId xmlns:a16="http://schemas.microsoft.com/office/drawing/2014/main" id="{F50596D3-791B-4F5F-AC97-FA7C17A0BDB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192" name="Group 191">
            <a:extLst>
              <a:ext uri="{FF2B5EF4-FFF2-40B4-BE49-F238E27FC236}">
                <a16:creationId xmlns:a16="http://schemas.microsoft.com/office/drawing/2014/main" id="{B5AF262B-7170-4359-AB85-94C06182EF9A}"/>
              </a:ext>
            </a:extLst>
          </p:cNvPr>
          <p:cNvGrpSpPr/>
          <p:nvPr/>
        </p:nvGrpSpPr>
        <p:grpSpPr>
          <a:xfrm>
            <a:off x="-10284886" y="-16308855"/>
            <a:ext cx="1344637" cy="2055912"/>
            <a:chOff x="510293" y="11170"/>
            <a:chExt cx="1371600" cy="2097137"/>
          </a:xfrm>
        </p:grpSpPr>
        <p:sp>
          <p:nvSpPr>
            <p:cNvPr id="193" name="Rectangle 192">
              <a:extLst>
                <a:ext uri="{FF2B5EF4-FFF2-40B4-BE49-F238E27FC236}">
                  <a16:creationId xmlns:a16="http://schemas.microsoft.com/office/drawing/2014/main" id="{3CBBF44F-CAE4-41E5-A1EB-DF9EBCFF1845}"/>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CASSIE</a:t>
              </a:r>
            </a:p>
          </p:txBody>
        </p:sp>
        <p:sp>
          <p:nvSpPr>
            <p:cNvPr id="194" name="TextBox 193">
              <a:extLst>
                <a:ext uri="{FF2B5EF4-FFF2-40B4-BE49-F238E27FC236}">
                  <a16:creationId xmlns:a16="http://schemas.microsoft.com/office/drawing/2014/main" id="{1098C4B5-A299-4824-8261-751B1E79D337}"/>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Customer Service Manager</a:t>
              </a:r>
            </a:p>
          </p:txBody>
        </p:sp>
        <p:grpSp>
          <p:nvGrpSpPr>
            <p:cNvPr id="195" name="Group 194">
              <a:extLst>
                <a:ext uri="{FF2B5EF4-FFF2-40B4-BE49-F238E27FC236}">
                  <a16:creationId xmlns:a16="http://schemas.microsoft.com/office/drawing/2014/main" id="{24C6B4D2-C43C-4CAD-AB1F-C5E34E70ADA8}"/>
                </a:ext>
              </a:extLst>
            </p:cNvPr>
            <p:cNvGrpSpPr/>
            <p:nvPr userDrawn="1"/>
          </p:nvGrpSpPr>
          <p:grpSpPr>
            <a:xfrm>
              <a:off x="510293" y="11170"/>
              <a:ext cx="1371600" cy="1371600"/>
              <a:chOff x="510293" y="11170"/>
              <a:chExt cx="1371600" cy="1371600"/>
            </a:xfrm>
          </p:grpSpPr>
          <p:sp>
            <p:nvSpPr>
              <p:cNvPr id="196" name="Oval 195">
                <a:extLst>
                  <a:ext uri="{FF2B5EF4-FFF2-40B4-BE49-F238E27FC236}">
                    <a16:creationId xmlns:a16="http://schemas.microsoft.com/office/drawing/2014/main" id="{0F0438A5-BCE0-44F3-AF09-45230DCBDD32}"/>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197" name="Picture 196">
                <a:extLst>
                  <a:ext uri="{FF2B5EF4-FFF2-40B4-BE49-F238E27FC236}">
                    <a16:creationId xmlns:a16="http://schemas.microsoft.com/office/drawing/2014/main" id="{4985089D-56DD-45AC-BD1C-33A83703170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198" name="Group 197">
            <a:extLst>
              <a:ext uri="{FF2B5EF4-FFF2-40B4-BE49-F238E27FC236}">
                <a16:creationId xmlns:a16="http://schemas.microsoft.com/office/drawing/2014/main" id="{01C11FCE-ED00-44AE-B9B8-51BD198858E0}"/>
              </a:ext>
            </a:extLst>
          </p:cNvPr>
          <p:cNvGrpSpPr/>
          <p:nvPr/>
        </p:nvGrpSpPr>
        <p:grpSpPr>
          <a:xfrm>
            <a:off x="-8169420" y="-16288304"/>
            <a:ext cx="1344637" cy="1897506"/>
            <a:chOff x="510293" y="11170"/>
            <a:chExt cx="1371600" cy="1935555"/>
          </a:xfrm>
        </p:grpSpPr>
        <p:sp>
          <p:nvSpPr>
            <p:cNvPr id="199" name="Rectangle 198">
              <a:extLst>
                <a:ext uri="{FF2B5EF4-FFF2-40B4-BE49-F238E27FC236}">
                  <a16:creationId xmlns:a16="http://schemas.microsoft.com/office/drawing/2014/main" id="{81E4ECD4-4EDC-4516-8A5B-A7E87EA0EF54}"/>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OSCAR</a:t>
              </a:r>
            </a:p>
          </p:txBody>
        </p:sp>
        <p:sp>
          <p:nvSpPr>
            <p:cNvPr id="200" name="TextBox 199">
              <a:extLst>
                <a:ext uri="{FF2B5EF4-FFF2-40B4-BE49-F238E27FC236}">
                  <a16:creationId xmlns:a16="http://schemas.microsoft.com/office/drawing/2014/main" id="{D40A0E70-E570-45FC-95C2-8C0539D3C8AB}"/>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Project Planner</a:t>
              </a:r>
            </a:p>
          </p:txBody>
        </p:sp>
        <p:grpSp>
          <p:nvGrpSpPr>
            <p:cNvPr id="201" name="Group 200">
              <a:extLst>
                <a:ext uri="{FF2B5EF4-FFF2-40B4-BE49-F238E27FC236}">
                  <a16:creationId xmlns:a16="http://schemas.microsoft.com/office/drawing/2014/main" id="{EA501BAC-94C0-4D54-A778-7AF6BD29B1C2}"/>
                </a:ext>
              </a:extLst>
            </p:cNvPr>
            <p:cNvGrpSpPr/>
            <p:nvPr userDrawn="1"/>
          </p:nvGrpSpPr>
          <p:grpSpPr>
            <a:xfrm>
              <a:off x="510293" y="11170"/>
              <a:ext cx="1371600" cy="1371600"/>
              <a:chOff x="510293" y="11170"/>
              <a:chExt cx="1371600" cy="1371600"/>
            </a:xfrm>
          </p:grpSpPr>
          <p:sp>
            <p:nvSpPr>
              <p:cNvPr id="202" name="Oval 201">
                <a:extLst>
                  <a:ext uri="{FF2B5EF4-FFF2-40B4-BE49-F238E27FC236}">
                    <a16:creationId xmlns:a16="http://schemas.microsoft.com/office/drawing/2014/main" id="{8F97D1C3-02C4-4480-B6CF-924F5C3908D0}"/>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03" name="Picture 202">
                <a:extLst>
                  <a:ext uri="{FF2B5EF4-FFF2-40B4-BE49-F238E27FC236}">
                    <a16:creationId xmlns:a16="http://schemas.microsoft.com/office/drawing/2014/main" id="{7728E73F-6F79-4798-B053-C348EE7571A3}"/>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04" name="Group 203">
            <a:extLst>
              <a:ext uri="{FF2B5EF4-FFF2-40B4-BE49-F238E27FC236}">
                <a16:creationId xmlns:a16="http://schemas.microsoft.com/office/drawing/2014/main" id="{8C93E870-C935-4D4D-9798-79EA30455303}"/>
              </a:ext>
            </a:extLst>
          </p:cNvPr>
          <p:cNvGrpSpPr/>
          <p:nvPr/>
        </p:nvGrpSpPr>
        <p:grpSpPr>
          <a:xfrm>
            <a:off x="-5078770" y="-16308855"/>
            <a:ext cx="1344637" cy="2055912"/>
            <a:chOff x="510293" y="11170"/>
            <a:chExt cx="1371600" cy="2097137"/>
          </a:xfrm>
        </p:grpSpPr>
        <p:sp>
          <p:nvSpPr>
            <p:cNvPr id="205" name="Rectangle 204">
              <a:extLst>
                <a:ext uri="{FF2B5EF4-FFF2-40B4-BE49-F238E27FC236}">
                  <a16:creationId xmlns:a16="http://schemas.microsoft.com/office/drawing/2014/main" id="{32A8D9C1-C32F-49E5-82A7-66429A3C73EE}"/>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EDUARDO</a:t>
              </a:r>
            </a:p>
          </p:txBody>
        </p:sp>
        <p:sp>
          <p:nvSpPr>
            <p:cNvPr id="206" name="TextBox 205">
              <a:extLst>
                <a:ext uri="{FF2B5EF4-FFF2-40B4-BE49-F238E27FC236}">
                  <a16:creationId xmlns:a16="http://schemas.microsoft.com/office/drawing/2014/main" id="{FDBF545B-B8B0-4CA1-9FDC-732440600C91}"/>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Maintenance Planner</a:t>
              </a:r>
            </a:p>
          </p:txBody>
        </p:sp>
        <p:grpSp>
          <p:nvGrpSpPr>
            <p:cNvPr id="207" name="Group 206">
              <a:extLst>
                <a:ext uri="{FF2B5EF4-FFF2-40B4-BE49-F238E27FC236}">
                  <a16:creationId xmlns:a16="http://schemas.microsoft.com/office/drawing/2014/main" id="{231600C8-80B0-4696-B09F-59DBEDC40767}"/>
                </a:ext>
              </a:extLst>
            </p:cNvPr>
            <p:cNvGrpSpPr/>
            <p:nvPr userDrawn="1"/>
          </p:nvGrpSpPr>
          <p:grpSpPr>
            <a:xfrm>
              <a:off x="510293" y="11170"/>
              <a:ext cx="1371600" cy="1371600"/>
              <a:chOff x="510293" y="11170"/>
              <a:chExt cx="1371600" cy="1371600"/>
            </a:xfrm>
          </p:grpSpPr>
          <p:sp>
            <p:nvSpPr>
              <p:cNvPr id="208" name="Oval 207">
                <a:extLst>
                  <a:ext uri="{FF2B5EF4-FFF2-40B4-BE49-F238E27FC236}">
                    <a16:creationId xmlns:a16="http://schemas.microsoft.com/office/drawing/2014/main" id="{32553C1B-B81B-4800-A7A8-98AB7CBF7F98}"/>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09" name="Picture 208">
                <a:extLst>
                  <a:ext uri="{FF2B5EF4-FFF2-40B4-BE49-F238E27FC236}">
                    <a16:creationId xmlns:a16="http://schemas.microsoft.com/office/drawing/2014/main" id="{781EF6A2-BD4D-49A8-92DD-51DDEE2502C9}"/>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10" name="Group 209">
            <a:extLst>
              <a:ext uri="{FF2B5EF4-FFF2-40B4-BE49-F238E27FC236}">
                <a16:creationId xmlns:a16="http://schemas.microsoft.com/office/drawing/2014/main" id="{03620CF2-4846-4F23-8BCD-5B30E5007722}"/>
              </a:ext>
            </a:extLst>
          </p:cNvPr>
          <p:cNvGrpSpPr/>
          <p:nvPr/>
        </p:nvGrpSpPr>
        <p:grpSpPr>
          <a:xfrm>
            <a:off x="233637" y="-16310463"/>
            <a:ext cx="1344637" cy="1897506"/>
            <a:chOff x="510293" y="11170"/>
            <a:chExt cx="1371600" cy="1935555"/>
          </a:xfrm>
        </p:grpSpPr>
        <p:sp>
          <p:nvSpPr>
            <p:cNvPr id="211" name="Rectangle 210">
              <a:extLst>
                <a:ext uri="{FF2B5EF4-FFF2-40B4-BE49-F238E27FC236}">
                  <a16:creationId xmlns:a16="http://schemas.microsoft.com/office/drawing/2014/main" id="{B35DAB54-774B-4FF1-8416-C033332867F0}"/>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JOHN</a:t>
              </a:r>
            </a:p>
          </p:txBody>
        </p:sp>
        <p:sp>
          <p:nvSpPr>
            <p:cNvPr id="212" name="TextBox 211">
              <a:extLst>
                <a:ext uri="{FF2B5EF4-FFF2-40B4-BE49-F238E27FC236}">
                  <a16:creationId xmlns:a16="http://schemas.microsoft.com/office/drawing/2014/main" id="{05871164-A1F0-4A22-9B29-CE7C2F77AC43}"/>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Inventory Manager</a:t>
              </a:r>
            </a:p>
          </p:txBody>
        </p:sp>
        <p:grpSp>
          <p:nvGrpSpPr>
            <p:cNvPr id="213" name="Group 212">
              <a:extLst>
                <a:ext uri="{FF2B5EF4-FFF2-40B4-BE49-F238E27FC236}">
                  <a16:creationId xmlns:a16="http://schemas.microsoft.com/office/drawing/2014/main" id="{F9FB26FE-1927-4A6B-B697-231ED0069F18}"/>
                </a:ext>
              </a:extLst>
            </p:cNvPr>
            <p:cNvGrpSpPr/>
            <p:nvPr userDrawn="1"/>
          </p:nvGrpSpPr>
          <p:grpSpPr>
            <a:xfrm>
              <a:off x="510293" y="11170"/>
              <a:ext cx="1371600" cy="1371600"/>
              <a:chOff x="510293" y="11170"/>
              <a:chExt cx="1371600" cy="1371600"/>
            </a:xfrm>
          </p:grpSpPr>
          <p:sp>
            <p:nvSpPr>
              <p:cNvPr id="214" name="Oval 213">
                <a:extLst>
                  <a:ext uri="{FF2B5EF4-FFF2-40B4-BE49-F238E27FC236}">
                    <a16:creationId xmlns:a16="http://schemas.microsoft.com/office/drawing/2014/main" id="{F0008E7A-8FCD-4EBA-9659-B33715EF1D14}"/>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15" name="Picture 214">
                <a:extLst>
                  <a:ext uri="{FF2B5EF4-FFF2-40B4-BE49-F238E27FC236}">
                    <a16:creationId xmlns:a16="http://schemas.microsoft.com/office/drawing/2014/main" id="{BCD0C306-6618-4498-8BA4-ABDD428E810D}"/>
                  </a:ext>
                </a:extLst>
              </p:cNvPr>
              <p:cNvPicPr>
                <a:picLocks noChangeAspect="1"/>
              </p:cNvPicPr>
              <p:nvPr userDrawn="1"/>
            </p:nvPicPr>
            <p:blipFill>
              <a:blip r:embed="rId7">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16" name="Group 215">
            <a:extLst>
              <a:ext uri="{FF2B5EF4-FFF2-40B4-BE49-F238E27FC236}">
                <a16:creationId xmlns:a16="http://schemas.microsoft.com/office/drawing/2014/main" id="{BC325595-F7CA-4240-9AE8-9AE490316726}"/>
              </a:ext>
            </a:extLst>
          </p:cNvPr>
          <p:cNvGrpSpPr/>
          <p:nvPr/>
        </p:nvGrpSpPr>
        <p:grpSpPr>
          <a:xfrm>
            <a:off x="-1839202" y="-16310464"/>
            <a:ext cx="1344637" cy="2055912"/>
            <a:chOff x="510293" y="11170"/>
            <a:chExt cx="1371600" cy="2097137"/>
          </a:xfrm>
        </p:grpSpPr>
        <p:sp>
          <p:nvSpPr>
            <p:cNvPr id="217" name="Rectangle 216">
              <a:extLst>
                <a:ext uri="{FF2B5EF4-FFF2-40B4-BE49-F238E27FC236}">
                  <a16:creationId xmlns:a16="http://schemas.microsoft.com/office/drawing/2014/main" id="{3344F9B5-90D1-4678-970E-65ED526BDB61}"/>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MANISH</a:t>
              </a:r>
            </a:p>
          </p:txBody>
        </p:sp>
        <p:sp>
          <p:nvSpPr>
            <p:cNvPr id="218" name="TextBox 217">
              <a:extLst>
                <a:ext uri="{FF2B5EF4-FFF2-40B4-BE49-F238E27FC236}">
                  <a16:creationId xmlns:a16="http://schemas.microsoft.com/office/drawing/2014/main" id="{79CA3481-C464-4BCC-98D7-53AE5D5DE37F}"/>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Procurement Manager</a:t>
              </a:r>
            </a:p>
          </p:txBody>
        </p:sp>
        <p:grpSp>
          <p:nvGrpSpPr>
            <p:cNvPr id="219" name="Group 218">
              <a:extLst>
                <a:ext uri="{FF2B5EF4-FFF2-40B4-BE49-F238E27FC236}">
                  <a16:creationId xmlns:a16="http://schemas.microsoft.com/office/drawing/2014/main" id="{362D517B-D917-438E-B1B2-AA16C6771C6B}"/>
                </a:ext>
              </a:extLst>
            </p:cNvPr>
            <p:cNvGrpSpPr/>
            <p:nvPr userDrawn="1"/>
          </p:nvGrpSpPr>
          <p:grpSpPr>
            <a:xfrm>
              <a:off x="510293" y="11170"/>
              <a:ext cx="1371600" cy="1371600"/>
              <a:chOff x="510293" y="11170"/>
              <a:chExt cx="1371600" cy="1371600"/>
            </a:xfrm>
          </p:grpSpPr>
          <p:sp>
            <p:nvSpPr>
              <p:cNvPr id="220" name="Oval 219">
                <a:extLst>
                  <a:ext uri="{FF2B5EF4-FFF2-40B4-BE49-F238E27FC236}">
                    <a16:creationId xmlns:a16="http://schemas.microsoft.com/office/drawing/2014/main" id="{7C094C65-BE54-45B2-8B84-75EDD4804C33}"/>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21" name="Picture 220">
                <a:extLst>
                  <a:ext uri="{FF2B5EF4-FFF2-40B4-BE49-F238E27FC236}">
                    <a16:creationId xmlns:a16="http://schemas.microsoft.com/office/drawing/2014/main" id="{98DEFBEE-589F-4118-94EB-85B413783057}"/>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22" name="Group 221">
            <a:extLst>
              <a:ext uri="{FF2B5EF4-FFF2-40B4-BE49-F238E27FC236}">
                <a16:creationId xmlns:a16="http://schemas.microsoft.com/office/drawing/2014/main" id="{F4DB4BBD-0994-4F1E-B57B-A36F00B5BEC7}"/>
              </a:ext>
            </a:extLst>
          </p:cNvPr>
          <p:cNvGrpSpPr/>
          <p:nvPr/>
        </p:nvGrpSpPr>
        <p:grpSpPr>
          <a:xfrm>
            <a:off x="2369111" y="-16296881"/>
            <a:ext cx="1344637" cy="2055912"/>
            <a:chOff x="510293" y="11170"/>
            <a:chExt cx="1371600" cy="2097137"/>
          </a:xfrm>
        </p:grpSpPr>
        <p:sp>
          <p:nvSpPr>
            <p:cNvPr id="223" name="Rectangle 222">
              <a:extLst>
                <a:ext uri="{FF2B5EF4-FFF2-40B4-BE49-F238E27FC236}">
                  <a16:creationId xmlns:a16="http://schemas.microsoft.com/office/drawing/2014/main" id="{B28A7FAC-0A57-4E45-AB8D-C31716AE13D7}"/>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MIA</a:t>
              </a:r>
            </a:p>
          </p:txBody>
        </p:sp>
        <p:sp>
          <p:nvSpPr>
            <p:cNvPr id="224" name="TextBox 223">
              <a:extLst>
                <a:ext uri="{FF2B5EF4-FFF2-40B4-BE49-F238E27FC236}">
                  <a16:creationId xmlns:a16="http://schemas.microsoft.com/office/drawing/2014/main" id="{165B3AC2-A8E2-4DE0-9D35-AE42960BB81E}"/>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Human Resource Manager</a:t>
              </a:r>
            </a:p>
          </p:txBody>
        </p:sp>
        <p:grpSp>
          <p:nvGrpSpPr>
            <p:cNvPr id="225" name="Group 224">
              <a:extLst>
                <a:ext uri="{FF2B5EF4-FFF2-40B4-BE49-F238E27FC236}">
                  <a16:creationId xmlns:a16="http://schemas.microsoft.com/office/drawing/2014/main" id="{01DF64F2-8A67-48B8-8E1C-6C7A17FCBD60}"/>
                </a:ext>
              </a:extLst>
            </p:cNvPr>
            <p:cNvGrpSpPr/>
            <p:nvPr userDrawn="1"/>
          </p:nvGrpSpPr>
          <p:grpSpPr>
            <a:xfrm>
              <a:off x="510293" y="11170"/>
              <a:ext cx="1371600" cy="1371600"/>
              <a:chOff x="510293" y="11170"/>
              <a:chExt cx="1371600" cy="1371600"/>
            </a:xfrm>
          </p:grpSpPr>
          <p:sp>
            <p:nvSpPr>
              <p:cNvPr id="226" name="Oval 225">
                <a:extLst>
                  <a:ext uri="{FF2B5EF4-FFF2-40B4-BE49-F238E27FC236}">
                    <a16:creationId xmlns:a16="http://schemas.microsoft.com/office/drawing/2014/main" id="{D776D4DF-5E3F-4EDF-B773-41CEBFF773A8}"/>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27" name="Picture 226">
                <a:extLst>
                  <a:ext uri="{FF2B5EF4-FFF2-40B4-BE49-F238E27FC236}">
                    <a16:creationId xmlns:a16="http://schemas.microsoft.com/office/drawing/2014/main" id="{09BB9190-3BE0-408A-ADAF-816DCB154FBF}"/>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28" name="Group 227">
            <a:extLst>
              <a:ext uri="{FF2B5EF4-FFF2-40B4-BE49-F238E27FC236}">
                <a16:creationId xmlns:a16="http://schemas.microsoft.com/office/drawing/2014/main" id="{5E8EF36A-8C65-4F92-B584-24FE78EBB129}"/>
              </a:ext>
            </a:extLst>
          </p:cNvPr>
          <p:cNvGrpSpPr/>
          <p:nvPr/>
        </p:nvGrpSpPr>
        <p:grpSpPr>
          <a:xfrm>
            <a:off x="12048912" y="-16274721"/>
            <a:ext cx="1344637" cy="1897506"/>
            <a:chOff x="510293" y="11170"/>
            <a:chExt cx="1371600" cy="1935555"/>
          </a:xfrm>
        </p:grpSpPr>
        <p:sp>
          <p:nvSpPr>
            <p:cNvPr id="229" name="Rectangle 228">
              <a:extLst>
                <a:ext uri="{FF2B5EF4-FFF2-40B4-BE49-F238E27FC236}">
                  <a16:creationId xmlns:a16="http://schemas.microsoft.com/office/drawing/2014/main" id="{5683C10B-7CAF-4638-B548-BD9890F44434}"/>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LISA</a:t>
              </a:r>
            </a:p>
          </p:txBody>
        </p:sp>
        <p:sp>
          <p:nvSpPr>
            <p:cNvPr id="230" name="TextBox 229">
              <a:extLst>
                <a:ext uri="{FF2B5EF4-FFF2-40B4-BE49-F238E27FC236}">
                  <a16:creationId xmlns:a16="http://schemas.microsoft.com/office/drawing/2014/main" id="{2BFF23CA-2E99-4919-A773-589A9EFA39B2}"/>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Service Scheduler</a:t>
              </a:r>
            </a:p>
          </p:txBody>
        </p:sp>
        <p:grpSp>
          <p:nvGrpSpPr>
            <p:cNvPr id="231" name="Group 230">
              <a:extLst>
                <a:ext uri="{FF2B5EF4-FFF2-40B4-BE49-F238E27FC236}">
                  <a16:creationId xmlns:a16="http://schemas.microsoft.com/office/drawing/2014/main" id="{4F345B94-1A23-4806-9F1D-272543B0C7EB}"/>
                </a:ext>
              </a:extLst>
            </p:cNvPr>
            <p:cNvGrpSpPr/>
            <p:nvPr userDrawn="1"/>
          </p:nvGrpSpPr>
          <p:grpSpPr>
            <a:xfrm>
              <a:off x="510293" y="11170"/>
              <a:ext cx="1371600" cy="1371600"/>
              <a:chOff x="510293" y="11170"/>
              <a:chExt cx="1371600" cy="1371600"/>
            </a:xfrm>
          </p:grpSpPr>
          <p:sp>
            <p:nvSpPr>
              <p:cNvPr id="232" name="Oval 231">
                <a:extLst>
                  <a:ext uri="{FF2B5EF4-FFF2-40B4-BE49-F238E27FC236}">
                    <a16:creationId xmlns:a16="http://schemas.microsoft.com/office/drawing/2014/main" id="{0C74117C-CE4D-4D77-8F24-BF8FA2CE1AA4}"/>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33" name="Picture 232">
                <a:extLst>
                  <a:ext uri="{FF2B5EF4-FFF2-40B4-BE49-F238E27FC236}">
                    <a16:creationId xmlns:a16="http://schemas.microsoft.com/office/drawing/2014/main" id="{86B085E6-FBED-4396-B814-401B9C1FD169}"/>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34" name="Group 233">
            <a:extLst>
              <a:ext uri="{FF2B5EF4-FFF2-40B4-BE49-F238E27FC236}">
                <a16:creationId xmlns:a16="http://schemas.microsoft.com/office/drawing/2014/main" id="{9FF057B9-4713-4B12-AE2A-45536024D594}"/>
              </a:ext>
            </a:extLst>
          </p:cNvPr>
          <p:cNvGrpSpPr/>
          <p:nvPr/>
        </p:nvGrpSpPr>
        <p:grpSpPr>
          <a:xfrm>
            <a:off x="16358699" y="-16295272"/>
            <a:ext cx="1344637" cy="1897506"/>
            <a:chOff x="510293" y="11170"/>
            <a:chExt cx="1371600" cy="1935555"/>
          </a:xfrm>
        </p:grpSpPr>
        <p:sp>
          <p:nvSpPr>
            <p:cNvPr id="235" name="Rectangle 234">
              <a:extLst>
                <a:ext uri="{FF2B5EF4-FFF2-40B4-BE49-F238E27FC236}">
                  <a16:creationId xmlns:a16="http://schemas.microsoft.com/office/drawing/2014/main" id="{317C4A24-2FFF-48A6-BDC0-69BBE6287CFC}"/>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PIERRE</a:t>
              </a:r>
            </a:p>
          </p:txBody>
        </p:sp>
        <p:sp>
          <p:nvSpPr>
            <p:cNvPr id="236" name="TextBox 235">
              <a:extLst>
                <a:ext uri="{FF2B5EF4-FFF2-40B4-BE49-F238E27FC236}">
                  <a16:creationId xmlns:a16="http://schemas.microsoft.com/office/drawing/2014/main" id="{6552CA7A-C5F6-4018-8ADC-F1D00E986F1D}"/>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Field Engineer</a:t>
              </a:r>
            </a:p>
          </p:txBody>
        </p:sp>
        <p:grpSp>
          <p:nvGrpSpPr>
            <p:cNvPr id="237" name="Group 236">
              <a:extLst>
                <a:ext uri="{FF2B5EF4-FFF2-40B4-BE49-F238E27FC236}">
                  <a16:creationId xmlns:a16="http://schemas.microsoft.com/office/drawing/2014/main" id="{D3D6BD09-B826-41C5-AD7E-B490ACE80E01}"/>
                </a:ext>
              </a:extLst>
            </p:cNvPr>
            <p:cNvGrpSpPr/>
            <p:nvPr userDrawn="1"/>
          </p:nvGrpSpPr>
          <p:grpSpPr>
            <a:xfrm>
              <a:off x="510293" y="11170"/>
              <a:ext cx="1371600" cy="1371600"/>
              <a:chOff x="510293" y="11170"/>
              <a:chExt cx="1371600" cy="1371600"/>
            </a:xfrm>
          </p:grpSpPr>
          <p:sp>
            <p:nvSpPr>
              <p:cNvPr id="238" name="Oval 237">
                <a:extLst>
                  <a:ext uri="{FF2B5EF4-FFF2-40B4-BE49-F238E27FC236}">
                    <a16:creationId xmlns:a16="http://schemas.microsoft.com/office/drawing/2014/main" id="{028E2B59-EF1E-4CBC-8E60-B81F2A277612}"/>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39" name="Picture 238">
                <a:extLst>
                  <a:ext uri="{FF2B5EF4-FFF2-40B4-BE49-F238E27FC236}">
                    <a16:creationId xmlns:a16="http://schemas.microsoft.com/office/drawing/2014/main" id="{00CA52A1-075C-4AEF-90EA-9B19E9D8D8B6}"/>
                  </a:ext>
                </a:extLst>
              </p:cNvPr>
              <p:cNvPicPr>
                <a:picLocks noChangeAspect="1"/>
              </p:cNvPicPr>
              <p:nvPr userDrawn="1"/>
            </p:nvPicPr>
            <p:blipFill>
              <a:blip r:embed="rId11">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40" name="Group 239">
            <a:extLst>
              <a:ext uri="{FF2B5EF4-FFF2-40B4-BE49-F238E27FC236}">
                <a16:creationId xmlns:a16="http://schemas.microsoft.com/office/drawing/2014/main" id="{F785A32D-6AE6-45D0-931C-3BB7FBA2558D}"/>
              </a:ext>
            </a:extLst>
          </p:cNvPr>
          <p:cNvGrpSpPr/>
          <p:nvPr/>
        </p:nvGrpSpPr>
        <p:grpSpPr>
          <a:xfrm>
            <a:off x="21502284" y="-16274721"/>
            <a:ext cx="1344637" cy="1897506"/>
            <a:chOff x="510293" y="11170"/>
            <a:chExt cx="1371600" cy="1935555"/>
          </a:xfrm>
        </p:grpSpPr>
        <p:sp>
          <p:nvSpPr>
            <p:cNvPr id="241" name="Rectangle 240">
              <a:extLst>
                <a:ext uri="{FF2B5EF4-FFF2-40B4-BE49-F238E27FC236}">
                  <a16:creationId xmlns:a16="http://schemas.microsoft.com/office/drawing/2014/main" id="{4A81769A-DEFD-4DB1-800A-55C4C3E68DD5}"/>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CHRIS</a:t>
              </a:r>
            </a:p>
          </p:txBody>
        </p:sp>
        <p:sp>
          <p:nvSpPr>
            <p:cNvPr id="242" name="TextBox 241">
              <a:extLst>
                <a:ext uri="{FF2B5EF4-FFF2-40B4-BE49-F238E27FC236}">
                  <a16:creationId xmlns:a16="http://schemas.microsoft.com/office/drawing/2014/main" id="{5DE0CFA4-3808-41A0-B975-55FAAA692E0D}"/>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Billing Manager</a:t>
              </a:r>
            </a:p>
          </p:txBody>
        </p:sp>
        <p:grpSp>
          <p:nvGrpSpPr>
            <p:cNvPr id="243" name="Group 242">
              <a:extLst>
                <a:ext uri="{FF2B5EF4-FFF2-40B4-BE49-F238E27FC236}">
                  <a16:creationId xmlns:a16="http://schemas.microsoft.com/office/drawing/2014/main" id="{EFBED629-4649-4AAA-ADA5-B2B67637BFEB}"/>
                </a:ext>
              </a:extLst>
            </p:cNvPr>
            <p:cNvGrpSpPr/>
            <p:nvPr userDrawn="1"/>
          </p:nvGrpSpPr>
          <p:grpSpPr>
            <a:xfrm>
              <a:off x="510293" y="11170"/>
              <a:ext cx="1371600" cy="1371600"/>
              <a:chOff x="510293" y="11170"/>
              <a:chExt cx="1371600" cy="1371600"/>
            </a:xfrm>
          </p:grpSpPr>
          <p:sp>
            <p:nvSpPr>
              <p:cNvPr id="244" name="Oval 243">
                <a:extLst>
                  <a:ext uri="{FF2B5EF4-FFF2-40B4-BE49-F238E27FC236}">
                    <a16:creationId xmlns:a16="http://schemas.microsoft.com/office/drawing/2014/main" id="{5234E9B7-1A26-426F-9D5D-A76BCA44F023}"/>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45" name="Picture 244">
                <a:extLst>
                  <a:ext uri="{FF2B5EF4-FFF2-40B4-BE49-F238E27FC236}">
                    <a16:creationId xmlns:a16="http://schemas.microsoft.com/office/drawing/2014/main" id="{B09FF076-6FFE-4C49-A65B-32000DE67E4E}"/>
                  </a:ext>
                </a:extLst>
              </p:cNvPr>
              <p:cNvPicPr>
                <a:picLocks noChangeAspect="1"/>
              </p:cNvPicPr>
              <p:nvPr userDrawn="1"/>
            </p:nvPicPr>
            <p:blipFill>
              <a:blip r:embed="rId12">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46" name="Group 245">
            <a:extLst>
              <a:ext uri="{FF2B5EF4-FFF2-40B4-BE49-F238E27FC236}">
                <a16:creationId xmlns:a16="http://schemas.microsoft.com/office/drawing/2014/main" id="{DC8BB3FD-75B7-4327-B03D-43CBDB7CE8C8}"/>
              </a:ext>
            </a:extLst>
          </p:cNvPr>
          <p:cNvGrpSpPr/>
          <p:nvPr/>
        </p:nvGrpSpPr>
        <p:grpSpPr>
          <a:xfrm>
            <a:off x="23620169" y="-16274721"/>
            <a:ext cx="1344637" cy="2055912"/>
            <a:chOff x="510293" y="11170"/>
            <a:chExt cx="1371600" cy="2097137"/>
          </a:xfrm>
        </p:grpSpPr>
        <p:sp>
          <p:nvSpPr>
            <p:cNvPr id="247" name="Rectangle 246">
              <a:extLst>
                <a:ext uri="{FF2B5EF4-FFF2-40B4-BE49-F238E27FC236}">
                  <a16:creationId xmlns:a16="http://schemas.microsoft.com/office/drawing/2014/main" id="{7D6D2577-6852-49BD-8DF2-A393A4ADC647}"/>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ALICIA</a:t>
              </a:r>
            </a:p>
          </p:txBody>
        </p:sp>
        <p:sp>
          <p:nvSpPr>
            <p:cNvPr id="248" name="TextBox 247">
              <a:extLst>
                <a:ext uri="{FF2B5EF4-FFF2-40B4-BE49-F238E27FC236}">
                  <a16:creationId xmlns:a16="http://schemas.microsoft.com/office/drawing/2014/main" id="{177D0E6A-E4D9-4876-8AB0-68714647CE96}"/>
                </a:ext>
              </a:extLst>
            </p:cNvPr>
            <p:cNvSpPr txBox="1"/>
            <p:nvPr/>
          </p:nvSpPr>
          <p:spPr>
            <a:xfrm>
              <a:off x="510293" y="1692809"/>
              <a:ext cx="1371600" cy="415498"/>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Maintenance Planner</a:t>
              </a:r>
            </a:p>
          </p:txBody>
        </p:sp>
        <p:grpSp>
          <p:nvGrpSpPr>
            <p:cNvPr id="249" name="Group 248">
              <a:extLst>
                <a:ext uri="{FF2B5EF4-FFF2-40B4-BE49-F238E27FC236}">
                  <a16:creationId xmlns:a16="http://schemas.microsoft.com/office/drawing/2014/main" id="{5E642E1A-D233-4FBE-B276-266E2ABADD1E}"/>
                </a:ext>
              </a:extLst>
            </p:cNvPr>
            <p:cNvGrpSpPr/>
            <p:nvPr userDrawn="1"/>
          </p:nvGrpSpPr>
          <p:grpSpPr>
            <a:xfrm>
              <a:off x="510293" y="11170"/>
              <a:ext cx="1371600" cy="1371600"/>
              <a:chOff x="510293" y="11170"/>
              <a:chExt cx="1371600" cy="1371600"/>
            </a:xfrm>
          </p:grpSpPr>
          <p:sp>
            <p:nvSpPr>
              <p:cNvPr id="250" name="Oval 249">
                <a:extLst>
                  <a:ext uri="{FF2B5EF4-FFF2-40B4-BE49-F238E27FC236}">
                    <a16:creationId xmlns:a16="http://schemas.microsoft.com/office/drawing/2014/main" id="{FDCF52A6-A1F0-40A1-9AA1-4CA2A30B5217}"/>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51" name="Picture 250">
                <a:extLst>
                  <a:ext uri="{FF2B5EF4-FFF2-40B4-BE49-F238E27FC236}">
                    <a16:creationId xmlns:a16="http://schemas.microsoft.com/office/drawing/2014/main" id="{23812CE2-C867-4494-89DA-95B3B3425774}"/>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52" name="Group 251">
            <a:extLst>
              <a:ext uri="{FF2B5EF4-FFF2-40B4-BE49-F238E27FC236}">
                <a16:creationId xmlns:a16="http://schemas.microsoft.com/office/drawing/2014/main" id="{EDF9C662-BF3F-48CF-909A-426B4E6BA547}"/>
              </a:ext>
            </a:extLst>
          </p:cNvPr>
          <p:cNvGrpSpPr/>
          <p:nvPr/>
        </p:nvGrpSpPr>
        <p:grpSpPr>
          <a:xfrm>
            <a:off x="25724473" y="-16295272"/>
            <a:ext cx="1344637" cy="1897506"/>
            <a:chOff x="510293" y="11170"/>
            <a:chExt cx="1371600" cy="1935555"/>
          </a:xfrm>
        </p:grpSpPr>
        <p:sp>
          <p:nvSpPr>
            <p:cNvPr id="253" name="Rectangle 252">
              <a:extLst>
                <a:ext uri="{FF2B5EF4-FFF2-40B4-BE49-F238E27FC236}">
                  <a16:creationId xmlns:a16="http://schemas.microsoft.com/office/drawing/2014/main" id="{4A49566C-DDDA-4053-94B9-9F5EE0122905}"/>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CLAIRE</a:t>
              </a:r>
            </a:p>
          </p:txBody>
        </p:sp>
        <p:sp>
          <p:nvSpPr>
            <p:cNvPr id="254" name="TextBox 253">
              <a:extLst>
                <a:ext uri="{FF2B5EF4-FFF2-40B4-BE49-F238E27FC236}">
                  <a16:creationId xmlns:a16="http://schemas.microsoft.com/office/drawing/2014/main" id="{4F265835-B259-41FF-95E4-879CFE0F193B}"/>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Accountant</a:t>
              </a:r>
            </a:p>
          </p:txBody>
        </p:sp>
        <p:grpSp>
          <p:nvGrpSpPr>
            <p:cNvPr id="255" name="Group 254">
              <a:extLst>
                <a:ext uri="{FF2B5EF4-FFF2-40B4-BE49-F238E27FC236}">
                  <a16:creationId xmlns:a16="http://schemas.microsoft.com/office/drawing/2014/main" id="{ECF4E876-4198-4B3F-B086-12D3C306E36A}"/>
                </a:ext>
              </a:extLst>
            </p:cNvPr>
            <p:cNvGrpSpPr/>
            <p:nvPr userDrawn="1"/>
          </p:nvGrpSpPr>
          <p:grpSpPr>
            <a:xfrm>
              <a:off x="510293" y="11170"/>
              <a:ext cx="1371600" cy="1371600"/>
              <a:chOff x="510293" y="11170"/>
              <a:chExt cx="1371600" cy="1371600"/>
            </a:xfrm>
          </p:grpSpPr>
          <p:sp>
            <p:nvSpPr>
              <p:cNvPr id="256" name="Oval 255">
                <a:extLst>
                  <a:ext uri="{FF2B5EF4-FFF2-40B4-BE49-F238E27FC236}">
                    <a16:creationId xmlns:a16="http://schemas.microsoft.com/office/drawing/2014/main" id="{495CD4F7-1290-4BB6-B58E-CF4BE17E2DB6}"/>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57" name="Picture 256">
                <a:extLst>
                  <a:ext uri="{FF2B5EF4-FFF2-40B4-BE49-F238E27FC236}">
                    <a16:creationId xmlns:a16="http://schemas.microsoft.com/office/drawing/2014/main" id="{095ED5C9-564C-4C56-949A-6AB244FE41DE}"/>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58" name="Group 257">
            <a:extLst>
              <a:ext uri="{FF2B5EF4-FFF2-40B4-BE49-F238E27FC236}">
                <a16:creationId xmlns:a16="http://schemas.microsoft.com/office/drawing/2014/main" id="{346855C6-1F09-40E3-8E6A-24C7B6E0F2DA}"/>
              </a:ext>
            </a:extLst>
          </p:cNvPr>
          <p:cNvGrpSpPr/>
          <p:nvPr/>
        </p:nvGrpSpPr>
        <p:grpSpPr>
          <a:xfrm>
            <a:off x="27840692" y="-16296881"/>
            <a:ext cx="1344637" cy="1897506"/>
            <a:chOff x="510293" y="11170"/>
            <a:chExt cx="1371600" cy="1935555"/>
          </a:xfrm>
        </p:grpSpPr>
        <p:sp>
          <p:nvSpPr>
            <p:cNvPr id="259" name="Rectangle 258">
              <a:extLst>
                <a:ext uri="{FF2B5EF4-FFF2-40B4-BE49-F238E27FC236}">
                  <a16:creationId xmlns:a16="http://schemas.microsoft.com/office/drawing/2014/main" id="{CEE42E9C-203D-4A02-B123-D5997083D613}"/>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APRIL</a:t>
              </a:r>
            </a:p>
          </p:txBody>
        </p:sp>
        <p:sp>
          <p:nvSpPr>
            <p:cNvPr id="260" name="TextBox 259">
              <a:extLst>
                <a:ext uri="{FF2B5EF4-FFF2-40B4-BE49-F238E27FC236}">
                  <a16:creationId xmlns:a16="http://schemas.microsoft.com/office/drawing/2014/main" id="{C511D6A6-A42F-4061-B9A8-A9DC03AE68B8}"/>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Asset Manager</a:t>
              </a:r>
            </a:p>
          </p:txBody>
        </p:sp>
        <p:grpSp>
          <p:nvGrpSpPr>
            <p:cNvPr id="261" name="Group 260">
              <a:extLst>
                <a:ext uri="{FF2B5EF4-FFF2-40B4-BE49-F238E27FC236}">
                  <a16:creationId xmlns:a16="http://schemas.microsoft.com/office/drawing/2014/main" id="{C501367D-B3DC-4E9C-8E96-AD7AC40E5686}"/>
                </a:ext>
              </a:extLst>
            </p:cNvPr>
            <p:cNvGrpSpPr/>
            <p:nvPr userDrawn="1"/>
          </p:nvGrpSpPr>
          <p:grpSpPr>
            <a:xfrm>
              <a:off x="510293" y="11170"/>
              <a:ext cx="1371600" cy="1371600"/>
              <a:chOff x="510293" y="11170"/>
              <a:chExt cx="1371600" cy="1371600"/>
            </a:xfrm>
          </p:grpSpPr>
          <p:sp>
            <p:nvSpPr>
              <p:cNvPr id="262" name="Oval 261">
                <a:extLst>
                  <a:ext uri="{FF2B5EF4-FFF2-40B4-BE49-F238E27FC236}">
                    <a16:creationId xmlns:a16="http://schemas.microsoft.com/office/drawing/2014/main" id="{C58CDBCE-AAC8-4949-B090-E37943DB094C}"/>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63" name="Picture 262">
                <a:extLst>
                  <a:ext uri="{FF2B5EF4-FFF2-40B4-BE49-F238E27FC236}">
                    <a16:creationId xmlns:a16="http://schemas.microsoft.com/office/drawing/2014/main" id="{692CC147-A67E-4547-828C-FF1E795BDEA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grpSp>
        <p:nvGrpSpPr>
          <p:cNvPr id="264" name="Group 263">
            <a:extLst>
              <a:ext uri="{FF2B5EF4-FFF2-40B4-BE49-F238E27FC236}">
                <a16:creationId xmlns:a16="http://schemas.microsoft.com/office/drawing/2014/main" id="{42C4AD4A-DCEB-428E-B623-55E3B2E8552A}"/>
              </a:ext>
            </a:extLst>
          </p:cNvPr>
          <p:cNvGrpSpPr/>
          <p:nvPr/>
        </p:nvGrpSpPr>
        <p:grpSpPr>
          <a:xfrm>
            <a:off x="29875476" y="-16296881"/>
            <a:ext cx="1344637" cy="1897506"/>
            <a:chOff x="510293" y="11170"/>
            <a:chExt cx="1371600" cy="1935555"/>
          </a:xfrm>
        </p:grpSpPr>
        <p:sp>
          <p:nvSpPr>
            <p:cNvPr id="265" name="Rectangle 264">
              <a:extLst>
                <a:ext uri="{FF2B5EF4-FFF2-40B4-BE49-F238E27FC236}">
                  <a16:creationId xmlns:a16="http://schemas.microsoft.com/office/drawing/2014/main" id="{6BA07685-E301-4780-8587-46377308B402}"/>
                </a:ext>
              </a:extLst>
            </p:cNvPr>
            <p:cNvSpPr/>
            <p:nvPr/>
          </p:nvSpPr>
          <p:spPr>
            <a:xfrm>
              <a:off x="510293" y="1497071"/>
              <a:ext cx="1371600" cy="276999"/>
            </a:xfrm>
            <a:prstGeom prst="rect">
              <a:avLst/>
            </a:prstGeom>
          </p:spPr>
          <p:txBody>
            <a:bodyPr wrap="square">
              <a:spAutoFit/>
            </a:bodyPr>
            <a:lstStyle/>
            <a:p>
              <a:pPr algn="ctr" defTabSz="896386">
                <a:defRPr/>
              </a:pPr>
              <a:r>
                <a:rPr lang="en-US" sz="1176" b="1">
                  <a:solidFill>
                    <a:srgbClr val="0078D4"/>
                  </a:solidFill>
                  <a:latin typeface="Segoe UI Semibold" panose="020B0702040204020203" pitchFamily="34" charset="0"/>
                  <a:cs typeface="Segoe UI Semibold" panose="020B0702040204020203" pitchFamily="34" charset="0"/>
                </a:rPr>
                <a:t>PRAKASH</a:t>
              </a:r>
            </a:p>
          </p:txBody>
        </p:sp>
        <p:sp>
          <p:nvSpPr>
            <p:cNvPr id="266" name="TextBox 265">
              <a:extLst>
                <a:ext uri="{FF2B5EF4-FFF2-40B4-BE49-F238E27FC236}">
                  <a16:creationId xmlns:a16="http://schemas.microsoft.com/office/drawing/2014/main" id="{DA2202E9-3399-4026-B426-BB2DCE84843E}"/>
                </a:ext>
              </a:extLst>
            </p:cNvPr>
            <p:cNvSpPr txBox="1"/>
            <p:nvPr/>
          </p:nvSpPr>
          <p:spPr>
            <a:xfrm>
              <a:off x="510293" y="1692809"/>
              <a:ext cx="1371600" cy="253916"/>
            </a:xfrm>
            <a:prstGeom prst="rect">
              <a:avLst/>
            </a:prstGeom>
            <a:noFill/>
          </p:spPr>
          <p:txBody>
            <a:bodyPr wrap="square">
              <a:spAutoFit/>
            </a:bodyPr>
            <a:lstStyle/>
            <a:p>
              <a:pPr algn="ctr" defTabSz="896386">
                <a:defRPr/>
              </a:pPr>
              <a:r>
                <a:rPr lang="en-US" sz="1029">
                  <a:solidFill>
                    <a:srgbClr val="1A1A1A"/>
                  </a:solidFill>
                  <a:latin typeface="Segoe UI" panose="020B0502040204020203" pitchFamily="34" charset="0"/>
                  <a:cs typeface="Segoe UI" panose="020B0502040204020203" pitchFamily="34" charset="0"/>
                </a:rPr>
                <a:t>IT Manager</a:t>
              </a:r>
            </a:p>
          </p:txBody>
        </p:sp>
        <p:grpSp>
          <p:nvGrpSpPr>
            <p:cNvPr id="267" name="Group 266">
              <a:extLst>
                <a:ext uri="{FF2B5EF4-FFF2-40B4-BE49-F238E27FC236}">
                  <a16:creationId xmlns:a16="http://schemas.microsoft.com/office/drawing/2014/main" id="{98194974-A490-4921-A23E-1A4AE9F6E797}"/>
                </a:ext>
              </a:extLst>
            </p:cNvPr>
            <p:cNvGrpSpPr/>
            <p:nvPr userDrawn="1"/>
          </p:nvGrpSpPr>
          <p:grpSpPr>
            <a:xfrm>
              <a:off x="510293" y="11170"/>
              <a:ext cx="1371600" cy="1371600"/>
              <a:chOff x="510293" y="11170"/>
              <a:chExt cx="1371600" cy="1371600"/>
            </a:xfrm>
          </p:grpSpPr>
          <p:sp>
            <p:nvSpPr>
              <p:cNvPr id="268" name="Oval 267">
                <a:extLst>
                  <a:ext uri="{FF2B5EF4-FFF2-40B4-BE49-F238E27FC236}">
                    <a16:creationId xmlns:a16="http://schemas.microsoft.com/office/drawing/2014/main" id="{55F43B97-2B9E-446C-A706-2FF5492E9B72}"/>
                  </a:ext>
                </a:extLst>
              </p:cNvPr>
              <p:cNvSpPr/>
              <p:nvPr/>
            </p:nvSpPr>
            <p:spPr>
              <a:xfrm>
                <a:off x="510293" y="11170"/>
                <a:ext cx="1371600" cy="1371600"/>
              </a:xfrm>
              <a:prstGeom prst="ellipse">
                <a:avLst/>
              </a:prstGeom>
              <a:solidFill>
                <a:srgbClr val="8661C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Calibri" panose="020F0502020204030204"/>
                </a:endParaRPr>
              </a:p>
            </p:txBody>
          </p:sp>
          <p:pic>
            <p:nvPicPr>
              <p:cNvPr id="269" name="Picture 268">
                <a:extLst>
                  <a:ext uri="{FF2B5EF4-FFF2-40B4-BE49-F238E27FC236}">
                    <a16:creationId xmlns:a16="http://schemas.microsoft.com/office/drawing/2014/main" id="{E5F73252-EDA3-41B7-9BBC-461FFEAF3066}"/>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624593" y="125470"/>
                <a:ext cx="1143000" cy="1143001"/>
              </a:xfrm>
              <a:prstGeom prst="ellipse">
                <a:avLst/>
              </a:prstGeom>
              <a:solidFill>
                <a:schemeClr val="bg1">
                  <a:lumMod val="85000"/>
                </a:schemeClr>
              </a:solidFill>
              <a:ln>
                <a:noFill/>
              </a:ln>
            </p:spPr>
          </p:pic>
        </p:grpSp>
      </p:grpSp>
      <p:sp>
        <p:nvSpPr>
          <p:cNvPr id="275" name="Rectangle 274">
            <a:extLst>
              <a:ext uri="{FF2B5EF4-FFF2-40B4-BE49-F238E27FC236}">
                <a16:creationId xmlns:a16="http://schemas.microsoft.com/office/drawing/2014/main" id="{5DEEE392-2910-4A44-9CA2-9E190A978EFC}"/>
              </a:ext>
            </a:extLst>
          </p:cNvPr>
          <p:cNvSpPr/>
          <p:nvPr/>
        </p:nvSpPr>
        <p:spPr bwMode="auto">
          <a:xfrm>
            <a:off x="19162223" y="-11141245"/>
            <a:ext cx="1972135" cy="53785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44802" rIns="89604" bIns="44802" numCol="1" spcCol="0" rtlCol="0" fromWordArt="0" anchor="ctr" anchorCtr="0" forceAA="0" compatLnSpc="1">
            <a:prstTxWarp prst="textNoShape">
              <a:avLst/>
            </a:prstTxWarp>
            <a:noAutofit/>
          </a:bodyPr>
          <a:lstStyle/>
          <a:p>
            <a:pPr defTabSz="860698">
              <a:lnSpc>
                <a:spcPct val="90000"/>
              </a:lnSpc>
              <a:spcAft>
                <a:spcPts val="588"/>
              </a:spcAft>
              <a:defRPr/>
            </a:pPr>
            <a:r>
              <a:rPr lang="en-US" sz="1200" kern="0">
                <a:solidFill>
                  <a:srgbClr val="FFFFFF"/>
                </a:solidFill>
                <a:latin typeface="Segoe UI"/>
              </a:rPr>
              <a:t>Create/Link  Maintenance Asset from Fixed Asset</a:t>
            </a:r>
          </a:p>
        </p:txBody>
      </p:sp>
      <p:pic>
        <p:nvPicPr>
          <p:cNvPr id="281" name="Picture 280">
            <a:extLst>
              <a:ext uri="{FF2B5EF4-FFF2-40B4-BE49-F238E27FC236}">
                <a16:creationId xmlns:a16="http://schemas.microsoft.com/office/drawing/2014/main" id="{E435668C-C3D2-4713-91B9-D6914547AD26}"/>
              </a:ext>
            </a:extLst>
          </p:cNvPr>
          <p:cNvPicPr>
            <a:picLocks noChangeAspect="1"/>
          </p:cNvPicPr>
          <p:nvPr/>
        </p:nvPicPr>
        <p:blipFill>
          <a:blip r:embed="rId16"/>
          <a:stretch>
            <a:fillRect/>
          </a:stretch>
        </p:blipFill>
        <p:spPr>
          <a:xfrm>
            <a:off x="-10351330" y="1008966"/>
            <a:ext cx="21394039" cy="5397466"/>
          </a:xfrm>
          <a:prstGeom prst="rect">
            <a:avLst/>
          </a:prstGeom>
        </p:spPr>
      </p:pic>
      <p:sp>
        <p:nvSpPr>
          <p:cNvPr id="270" name="Title 11">
            <a:extLst>
              <a:ext uri="{FF2B5EF4-FFF2-40B4-BE49-F238E27FC236}">
                <a16:creationId xmlns:a16="http://schemas.microsoft.com/office/drawing/2014/main" id="{02DF6EB4-F6DF-4D29-A401-997E9857BBAB}"/>
              </a:ext>
            </a:extLst>
          </p:cNvPr>
          <p:cNvSpPr>
            <a:spLocks noGrp="1"/>
          </p:cNvSpPr>
          <p:nvPr/>
        </p:nvSpPr>
        <p:spPr>
          <a:xfrm>
            <a:off x="354649" y="202646"/>
            <a:ext cx="11601647" cy="823504"/>
          </a:xfrm>
          <a:prstGeom prst="rect">
            <a:avLst/>
          </a:prstGeom>
        </p:spPr>
        <p:txBody>
          <a:bodyPr vert="horz" wrap="square" lIns="0" tIns="0" rIns="0" bIns="0" rtlCol="0" anchor="t">
            <a:normAutofit fontScale="90000" lnSpcReduction="10000"/>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dirty="0">
                <a:solidFill>
                  <a:srgbClr val="0A1B45"/>
                </a:solidFill>
                <a:latin typeface="Segoe UI Semibold" panose="020B0702040204020203" pitchFamily="34" charset="0"/>
                <a:cs typeface="Segoe UI Semibold" panose="020B0702040204020203" pitchFamily="34" charset="0"/>
              </a:rPr>
              <a:t>Enterprise Field Asset Maintenance Lifecycle</a:t>
            </a:r>
            <a:br>
              <a:rPr lang="en-US" dirty="0">
                <a:solidFill>
                  <a:srgbClr val="44546A"/>
                </a:solidFill>
                <a:latin typeface="Calibri Light" panose="020F0302020204030204"/>
              </a:rPr>
            </a:br>
            <a:r>
              <a:rPr lang="en-US" sz="2700" dirty="0">
                <a:solidFill>
                  <a:srgbClr val="0078D4"/>
                </a:solidFill>
                <a:latin typeface="Segoe UI Semibold" panose="020B0702040204020203" pitchFamily="34" charset="0"/>
                <a:cs typeface="Segoe UI Semibold" panose="020B0702040204020203" pitchFamily="34" charset="0"/>
              </a:rPr>
              <a:t>Key Personas Capabilities</a:t>
            </a:r>
          </a:p>
        </p:txBody>
      </p:sp>
    </p:spTree>
    <p:extLst>
      <p:ext uri="{BB962C8B-B14F-4D97-AF65-F5344CB8AC3E}">
        <p14:creationId xmlns:p14="http://schemas.microsoft.com/office/powerpoint/2010/main" val="3433618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4">
            <a:extLst>
              <a:ext uri="{FF2B5EF4-FFF2-40B4-BE49-F238E27FC236}">
                <a16:creationId xmlns:a16="http://schemas.microsoft.com/office/drawing/2014/main" id="{86BE6AE1-31DA-457F-82D4-6527BBC03976}"/>
              </a:ext>
              <a:ext uri="{C183D7F6-B498-43B3-948B-1728B52AA6E4}">
                <adec:decorative xmlns:adec="http://schemas.microsoft.com/office/drawing/2017/decorative" val="1"/>
              </a:ext>
            </a:extLst>
          </p:cNvPr>
          <p:cNvGrpSpPr>
            <a:grpSpLocks noChangeAspect="1"/>
          </p:cNvGrpSpPr>
          <p:nvPr/>
        </p:nvGrpSpPr>
        <p:grpSpPr bwMode="auto">
          <a:xfrm>
            <a:off x="1315696" y="2418998"/>
            <a:ext cx="10296144" cy="3614326"/>
            <a:chOff x="612" y="778"/>
            <a:chExt cx="6703" cy="2353"/>
          </a:xfrm>
        </p:grpSpPr>
        <p:sp>
          <p:nvSpPr>
            <p:cNvPr id="159" name="Freeform 5">
              <a:extLst>
                <a:ext uri="{FF2B5EF4-FFF2-40B4-BE49-F238E27FC236}">
                  <a16:creationId xmlns:a16="http://schemas.microsoft.com/office/drawing/2014/main" id="{56A842C4-B0C8-4B6A-8CA7-C76D67C04F0C}"/>
                </a:ext>
              </a:extLst>
            </p:cNvPr>
            <p:cNvSpPr>
              <a:spLocks/>
            </p:cNvSpPr>
            <p:nvPr/>
          </p:nvSpPr>
          <p:spPr bwMode="auto">
            <a:xfrm>
              <a:off x="612" y="1201"/>
              <a:ext cx="6703" cy="1930"/>
            </a:xfrm>
            <a:custGeom>
              <a:avLst/>
              <a:gdLst>
                <a:gd name="T0" fmla="*/ 5441 w 6703"/>
                <a:gd name="T1" fmla="*/ 0 h 1930"/>
                <a:gd name="T2" fmla="*/ 6703 w 6703"/>
                <a:gd name="T3" fmla="*/ 0 h 1930"/>
                <a:gd name="T4" fmla="*/ 6703 w 6703"/>
                <a:gd name="T5" fmla="*/ 1930 h 1930"/>
                <a:gd name="T6" fmla="*/ 5441 w 6703"/>
                <a:gd name="T7" fmla="*/ 1930 h 1930"/>
                <a:gd name="T8" fmla="*/ 5346 w 6703"/>
                <a:gd name="T9" fmla="*/ 1870 h 1930"/>
                <a:gd name="T10" fmla="*/ 4080 w 6703"/>
                <a:gd name="T11" fmla="*/ 1870 h 1930"/>
                <a:gd name="T12" fmla="*/ 3985 w 6703"/>
                <a:gd name="T13" fmla="*/ 1809 h 1930"/>
                <a:gd name="T14" fmla="*/ 2723 w 6703"/>
                <a:gd name="T15" fmla="*/ 1809 h 1930"/>
                <a:gd name="T16" fmla="*/ 2623 w 6703"/>
                <a:gd name="T17" fmla="*/ 1749 h 1930"/>
                <a:gd name="T18" fmla="*/ 1361 w 6703"/>
                <a:gd name="T19" fmla="*/ 1749 h 1930"/>
                <a:gd name="T20" fmla="*/ 1262 w 6703"/>
                <a:gd name="T21" fmla="*/ 1689 h 1930"/>
                <a:gd name="T22" fmla="*/ 0 w 6703"/>
                <a:gd name="T23" fmla="*/ 1689 h 1930"/>
                <a:gd name="T24" fmla="*/ 0 w 6703"/>
                <a:gd name="T25" fmla="*/ 1085 h 1930"/>
                <a:gd name="T26" fmla="*/ 1262 w 6703"/>
                <a:gd name="T27" fmla="*/ 1085 h 1930"/>
                <a:gd name="T28" fmla="*/ 1361 w 6703"/>
                <a:gd name="T29" fmla="*/ 816 h 1930"/>
                <a:gd name="T30" fmla="*/ 2623 w 6703"/>
                <a:gd name="T31" fmla="*/ 816 h 1930"/>
                <a:gd name="T32" fmla="*/ 2723 w 6703"/>
                <a:gd name="T33" fmla="*/ 547 h 1930"/>
                <a:gd name="T34" fmla="*/ 3985 w 6703"/>
                <a:gd name="T35" fmla="*/ 547 h 1930"/>
                <a:gd name="T36" fmla="*/ 4080 w 6703"/>
                <a:gd name="T37" fmla="*/ 269 h 1930"/>
                <a:gd name="T38" fmla="*/ 5346 w 6703"/>
                <a:gd name="T39" fmla="*/ 269 h 1930"/>
                <a:gd name="T40" fmla="*/ 5441 w 6703"/>
                <a:gd name="T41" fmla="*/ 0 h 1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03" h="1930">
                  <a:moveTo>
                    <a:pt x="5441" y="0"/>
                  </a:moveTo>
                  <a:lnTo>
                    <a:pt x="6703" y="0"/>
                  </a:lnTo>
                  <a:lnTo>
                    <a:pt x="6703" y="1930"/>
                  </a:lnTo>
                  <a:lnTo>
                    <a:pt x="5441" y="1930"/>
                  </a:lnTo>
                  <a:lnTo>
                    <a:pt x="5346" y="1870"/>
                  </a:lnTo>
                  <a:lnTo>
                    <a:pt x="4080" y="1870"/>
                  </a:lnTo>
                  <a:lnTo>
                    <a:pt x="3985" y="1809"/>
                  </a:lnTo>
                  <a:lnTo>
                    <a:pt x="2723" y="1809"/>
                  </a:lnTo>
                  <a:lnTo>
                    <a:pt x="2623" y="1749"/>
                  </a:lnTo>
                  <a:lnTo>
                    <a:pt x="1361" y="1749"/>
                  </a:lnTo>
                  <a:lnTo>
                    <a:pt x="1262" y="1689"/>
                  </a:lnTo>
                  <a:lnTo>
                    <a:pt x="0" y="1689"/>
                  </a:lnTo>
                  <a:lnTo>
                    <a:pt x="0" y="1085"/>
                  </a:lnTo>
                  <a:lnTo>
                    <a:pt x="1262" y="1085"/>
                  </a:lnTo>
                  <a:lnTo>
                    <a:pt x="1361" y="816"/>
                  </a:lnTo>
                  <a:lnTo>
                    <a:pt x="2623" y="816"/>
                  </a:lnTo>
                  <a:lnTo>
                    <a:pt x="2723" y="547"/>
                  </a:lnTo>
                  <a:lnTo>
                    <a:pt x="3985" y="547"/>
                  </a:lnTo>
                  <a:lnTo>
                    <a:pt x="4080" y="269"/>
                  </a:lnTo>
                  <a:lnTo>
                    <a:pt x="5346" y="269"/>
                  </a:lnTo>
                  <a:lnTo>
                    <a:pt x="5441"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6">
              <a:extLst>
                <a:ext uri="{FF2B5EF4-FFF2-40B4-BE49-F238E27FC236}">
                  <a16:creationId xmlns:a16="http://schemas.microsoft.com/office/drawing/2014/main" id="{18727EDF-096F-4CF1-A615-47712374C4CD}"/>
                </a:ext>
              </a:extLst>
            </p:cNvPr>
            <p:cNvSpPr>
              <a:spLocks/>
            </p:cNvSpPr>
            <p:nvPr/>
          </p:nvSpPr>
          <p:spPr bwMode="auto">
            <a:xfrm>
              <a:off x="612" y="778"/>
              <a:ext cx="6703" cy="1508"/>
            </a:xfrm>
            <a:custGeom>
              <a:avLst/>
              <a:gdLst>
                <a:gd name="T0" fmla="*/ 4080 w 6703"/>
                <a:gd name="T1" fmla="*/ 274 h 1508"/>
                <a:gd name="T2" fmla="*/ 5346 w 6703"/>
                <a:gd name="T3" fmla="*/ 274 h 1508"/>
                <a:gd name="T4" fmla="*/ 5441 w 6703"/>
                <a:gd name="T5" fmla="*/ 0 h 1508"/>
                <a:gd name="T6" fmla="*/ 6703 w 6703"/>
                <a:gd name="T7" fmla="*/ 0 h 1508"/>
                <a:gd name="T8" fmla="*/ 6703 w 6703"/>
                <a:gd name="T9" fmla="*/ 423 h 1508"/>
                <a:gd name="T10" fmla="*/ 5441 w 6703"/>
                <a:gd name="T11" fmla="*/ 423 h 1508"/>
                <a:gd name="T12" fmla="*/ 5346 w 6703"/>
                <a:gd name="T13" fmla="*/ 696 h 1508"/>
                <a:gd name="T14" fmla="*/ 4080 w 6703"/>
                <a:gd name="T15" fmla="*/ 696 h 1508"/>
                <a:gd name="T16" fmla="*/ 3985 w 6703"/>
                <a:gd name="T17" fmla="*/ 966 h 1508"/>
                <a:gd name="T18" fmla="*/ 2723 w 6703"/>
                <a:gd name="T19" fmla="*/ 966 h 1508"/>
                <a:gd name="T20" fmla="*/ 2623 w 6703"/>
                <a:gd name="T21" fmla="*/ 1239 h 1508"/>
                <a:gd name="T22" fmla="*/ 1361 w 6703"/>
                <a:gd name="T23" fmla="*/ 1239 h 1508"/>
                <a:gd name="T24" fmla="*/ 1262 w 6703"/>
                <a:gd name="T25" fmla="*/ 1508 h 1508"/>
                <a:gd name="T26" fmla="*/ 0 w 6703"/>
                <a:gd name="T27" fmla="*/ 1508 h 1508"/>
                <a:gd name="T28" fmla="*/ 0 w 6703"/>
                <a:gd name="T29" fmla="*/ 1090 h 1508"/>
                <a:gd name="T30" fmla="*/ 1262 w 6703"/>
                <a:gd name="T31" fmla="*/ 1090 h 1508"/>
                <a:gd name="T32" fmla="*/ 1361 w 6703"/>
                <a:gd name="T33" fmla="*/ 817 h 1508"/>
                <a:gd name="T34" fmla="*/ 2623 w 6703"/>
                <a:gd name="T35" fmla="*/ 817 h 1508"/>
                <a:gd name="T36" fmla="*/ 2723 w 6703"/>
                <a:gd name="T37" fmla="*/ 543 h 1508"/>
                <a:gd name="T38" fmla="*/ 3985 w 6703"/>
                <a:gd name="T39" fmla="*/ 543 h 1508"/>
                <a:gd name="T40" fmla="*/ 4080 w 6703"/>
                <a:gd name="T41" fmla="*/ 274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03" h="1508">
                  <a:moveTo>
                    <a:pt x="4080" y="274"/>
                  </a:moveTo>
                  <a:lnTo>
                    <a:pt x="5346" y="274"/>
                  </a:lnTo>
                  <a:lnTo>
                    <a:pt x="5441" y="0"/>
                  </a:lnTo>
                  <a:lnTo>
                    <a:pt x="6703" y="0"/>
                  </a:lnTo>
                  <a:lnTo>
                    <a:pt x="6703" y="423"/>
                  </a:lnTo>
                  <a:lnTo>
                    <a:pt x="5441" y="423"/>
                  </a:lnTo>
                  <a:lnTo>
                    <a:pt x="5346" y="696"/>
                  </a:lnTo>
                  <a:lnTo>
                    <a:pt x="4080" y="696"/>
                  </a:lnTo>
                  <a:lnTo>
                    <a:pt x="3985" y="966"/>
                  </a:lnTo>
                  <a:lnTo>
                    <a:pt x="2723" y="966"/>
                  </a:lnTo>
                  <a:lnTo>
                    <a:pt x="2623" y="1239"/>
                  </a:lnTo>
                  <a:lnTo>
                    <a:pt x="1361" y="1239"/>
                  </a:lnTo>
                  <a:lnTo>
                    <a:pt x="1262" y="1508"/>
                  </a:lnTo>
                  <a:lnTo>
                    <a:pt x="0" y="1508"/>
                  </a:lnTo>
                  <a:lnTo>
                    <a:pt x="0" y="1090"/>
                  </a:lnTo>
                  <a:lnTo>
                    <a:pt x="1262" y="1090"/>
                  </a:lnTo>
                  <a:lnTo>
                    <a:pt x="1361" y="817"/>
                  </a:lnTo>
                  <a:lnTo>
                    <a:pt x="2623" y="817"/>
                  </a:lnTo>
                  <a:lnTo>
                    <a:pt x="2723" y="543"/>
                  </a:lnTo>
                  <a:lnTo>
                    <a:pt x="3985" y="543"/>
                  </a:lnTo>
                  <a:lnTo>
                    <a:pt x="4080" y="27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Freeform: Shape 11">
            <a:extLst>
              <a:ext uri="{FF2B5EF4-FFF2-40B4-BE49-F238E27FC236}">
                <a16:creationId xmlns:a16="http://schemas.microsoft.com/office/drawing/2014/main" id="{7ADB0188-793E-4674-AEC4-B0B162370515}"/>
              </a:ext>
              <a:ext uri="{C183D7F6-B498-43B3-948B-1728B52AA6E4}">
                <adec:decorative xmlns:adec="http://schemas.microsoft.com/office/drawing/2017/decorative" val="1"/>
              </a:ext>
            </a:extLst>
          </p:cNvPr>
          <p:cNvSpPr/>
          <p:nvPr/>
        </p:nvSpPr>
        <p:spPr bwMode="auto">
          <a:xfrm>
            <a:off x="783211" y="1436688"/>
            <a:ext cx="10836299" cy="4758341"/>
          </a:xfrm>
          <a:custGeom>
            <a:avLst/>
            <a:gdLst>
              <a:gd name="connsiteX0" fmla="*/ 0 w 4379495"/>
              <a:gd name="connsiteY0" fmla="*/ 0 h 3416968"/>
              <a:gd name="connsiteX1" fmla="*/ 0 w 4379495"/>
              <a:gd name="connsiteY1" fmla="*/ 3416968 h 3416968"/>
              <a:gd name="connsiteX2" fmla="*/ 4379495 w 4379495"/>
              <a:gd name="connsiteY2" fmla="*/ 3416968 h 3416968"/>
            </a:gdLst>
            <a:ahLst/>
            <a:cxnLst>
              <a:cxn ang="0">
                <a:pos x="connsiteX0" y="connsiteY0"/>
              </a:cxn>
              <a:cxn ang="0">
                <a:pos x="connsiteX1" y="connsiteY1"/>
              </a:cxn>
              <a:cxn ang="0">
                <a:pos x="connsiteX2" y="connsiteY2"/>
              </a:cxn>
            </a:cxnLst>
            <a:rect l="l" t="t" r="r" b="b"/>
            <a:pathLst>
              <a:path w="4379495" h="3416968">
                <a:moveTo>
                  <a:pt x="0" y="0"/>
                </a:moveTo>
                <a:lnTo>
                  <a:pt x="0" y="3416968"/>
                </a:lnTo>
                <a:lnTo>
                  <a:pt x="4379495" y="3416968"/>
                </a:lnTo>
              </a:path>
            </a:pathLst>
          </a:custGeom>
          <a:noFill/>
          <a:ln w="19050">
            <a:solidFill>
              <a:schemeClr val="bg2">
                <a:lumMod val="7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5B6045F8-2937-4C96-90CF-9E6C3AA5DD1B}"/>
              </a:ext>
            </a:extLst>
          </p:cNvPr>
          <p:cNvSpPr/>
          <p:nvPr/>
        </p:nvSpPr>
        <p:spPr>
          <a:xfrm>
            <a:off x="3796560" y="6008591"/>
            <a:ext cx="4598880" cy="3728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C3C41"/>
                </a:solidFill>
                <a:effectLst/>
                <a:uLnTx/>
                <a:uFillTx/>
                <a:latin typeface="Segoe UI Semibold"/>
                <a:ea typeface="+mn-ea"/>
                <a:cs typeface="+mn-cs"/>
              </a:rPr>
              <a:t>Increasing asset uptime, performance, and life</a:t>
            </a:r>
          </a:p>
        </p:txBody>
      </p:sp>
      <p:sp>
        <p:nvSpPr>
          <p:cNvPr id="109" name="Rectangle 108">
            <a:extLst>
              <a:ext uri="{FF2B5EF4-FFF2-40B4-BE49-F238E27FC236}">
                <a16:creationId xmlns:a16="http://schemas.microsoft.com/office/drawing/2014/main" id="{54270747-2301-41FB-B657-8B26CF95F431}"/>
              </a:ext>
            </a:extLst>
          </p:cNvPr>
          <p:cNvSpPr/>
          <p:nvPr/>
        </p:nvSpPr>
        <p:spPr>
          <a:xfrm rot="16200000">
            <a:off x="-639044" y="3573665"/>
            <a:ext cx="2834640" cy="484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C3C41"/>
                </a:solidFill>
                <a:effectLst/>
                <a:uLnTx/>
                <a:uFillTx/>
                <a:latin typeface="Segoe UI Semibold"/>
                <a:ea typeface="+mn-ea"/>
                <a:cs typeface="+mn-cs"/>
              </a:rPr>
              <a:t>Increasing cost controls and incident responsiveness</a:t>
            </a:r>
          </a:p>
        </p:txBody>
      </p:sp>
      <p:sp>
        <p:nvSpPr>
          <p:cNvPr id="121" name="Rectangle 120">
            <a:extLst>
              <a:ext uri="{FF2B5EF4-FFF2-40B4-BE49-F238E27FC236}">
                <a16:creationId xmlns:a16="http://schemas.microsoft.com/office/drawing/2014/main" id="{783B5F90-C6FE-4466-A738-431B894153B2}"/>
              </a:ext>
            </a:extLst>
          </p:cNvPr>
          <p:cNvSpPr/>
          <p:nvPr/>
        </p:nvSpPr>
        <p:spPr>
          <a:xfrm>
            <a:off x="9669817" y="3065112"/>
            <a:ext cx="1938528" cy="2972618"/>
          </a:xfrm>
          <a:prstGeom prst="rect">
            <a:avLst/>
          </a:prstGeom>
          <a:solidFill>
            <a:schemeClr val="bg1">
              <a:lumMod val="95000"/>
            </a:schemeClr>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lIns="89630" tIns="89630" rIns="89630" bIns="44814" rtlCol="0" anchor="t"/>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a:ea typeface="+mn-ea"/>
                <a:cs typeface="+mn-cs"/>
              </a:rPr>
              <a:t>❺</a:t>
            </a: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C3C41"/>
                </a:solidFill>
                <a:effectLst/>
                <a:uLnTx/>
                <a:uFillTx/>
                <a:latin typeface="Segoe UI"/>
                <a:ea typeface="+mn-ea"/>
                <a:cs typeface="+mn-cs"/>
              </a:rPr>
              <a:t>Autonomous actions are taken to ensure maximum asset utilization and efficiency. Maintenance is automatically scheduled in consideration of operating health and maintenance logistics including parts, consumables, tools, and resource availability </a:t>
            </a:r>
          </a:p>
        </p:txBody>
      </p:sp>
      <p:sp>
        <p:nvSpPr>
          <p:cNvPr id="123" name="Rectangle 122">
            <a:extLst>
              <a:ext uri="{FF2B5EF4-FFF2-40B4-BE49-F238E27FC236}">
                <a16:creationId xmlns:a16="http://schemas.microsoft.com/office/drawing/2014/main" id="{3E4D1329-958A-4815-967B-5114EC0722CA}"/>
              </a:ext>
            </a:extLst>
          </p:cNvPr>
          <p:cNvSpPr/>
          <p:nvPr/>
        </p:nvSpPr>
        <p:spPr>
          <a:xfrm>
            <a:off x="7581286" y="3493873"/>
            <a:ext cx="1938528" cy="2456357"/>
          </a:xfrm>
          <a:prstGeom prst="rect">
            <a:avLst/>
          </a:prstGeom>
          <a:solidFill>
            <a:schemeClr val="bg1">
              <a:lumMod val="95000"/>
            </a:schemeClr>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lIns="89630" tIns="89630" rIns="89630" bIns="44814" rtlCol="0" anchor="t"/>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a:ea typeface="+mn-ea"/>
                <a:cs typeface="+mn-cs"/>
              </a:rPr>
              <a:t>❹</a:t>
            </a: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C3C41"/>
                </a:solidFill>
                <a:effectLst/>
                <a:uLnTx/>
                <a:uFillTx/>
                <a:latin typeface="Segoe UI"/>
                <a:ea typeface="+mn-ea"/>
                <a:cs typeface="+mn-cs"/>
              </a:rPr>
              <a:t>Remaining Useful Life (RUL) for critical components determines asset health and pairs efficient operating range measures, usage patterns and repair history to improve maintenance planning</a:t>
            </a:r>
          </a:p>
        </p:txBody>
      </p:sp>
      <p:sp>
        <p:nvSpPr>
          <p:cNvPr id="125" name="Rectangle 124">
            <a:extLst>
              <a:ext uri="{FF2B5EF4-FFF2-40B4-BE49-F238E27FC236}">
                <a16:creationId xmlns:a16="http://schemas.microsoft.com/office/drawing/2014/main" id="{87E9CCC4-52BF-4EB7-8F73-8B3B0C79AB86}"/>
              </a:ext>
            </a:extLst>
          </p:cNvPr>
          <p:cNvSpPr/>
          <p:nvPr/>
        </p:nvSpPr>
        <p:spPr>
          <a:xfrm>
            <a:off x="5492756" y="3905135"/>
            <a:ext cx="1938528" cy="1953215"/>
          </a:xfrm>
          <a:prstGeom prst="rect">
            <a:avLst/>
          </a:prstGeom>
          <a:solidFill>
            <a:schemeClr val="bg1">
              <a:lumMod val="95000"/>
            </a:schemeClr>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lIns="89630" tIns="89630" rIns="89630" bIns="44814" rtlCol="0" anchor="t"/>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a:ea typeface="+mn-ea"/>
                <a:cs typeface="+mn-cs"/>
              </a:rPr>
              <a:t>❸</a:t>
            </a: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C3C41"/>
                </a:solidFill>
                <a:effectLst/>
                <a:uLnTx/>
                <a:uFillTx/>
                <a:latin typeface="Segoe UI"/>
                <a:ea typeface="+mn-ea"/>
                <a:cs typeface="+mn-cs"/>
              </a:rPr>
              <a:t>Condition is monitored continuously using operating parameters to assess health and indicate maintenance needs via real-time alerts</a:t>
            </a:r>
          </a:p>
        </p:txBody>
      </p:sp>
      <p:sp>
        <p:nvSpPr>
          <p:cNvPr id="127" name="Rectangle 126">
            <a:extLst>
              <a:ext uri="{FF2B5EF4-FFF2-40B4-BE49-F238E27FC236}">
                <a16:creationId xmlns:a16="http://schemas.microsoft.com/office/drawing/2014/main" id="{08517AE4-219A-4438-905B-95CE9A86E482}"/>
              </a:ext>
            </a:extLst>
          </p:cNvPr>
          <p:cNvSpPr/>
          <p:nvPr/>
        </p:nvSpPr>
        <p:spPr>
          <a:xfrm>
            <a:off x="3404226" y="4325146"/>
            <a:ext cx="1938528" cy="1441327"/>
          </a:xfrm>
          <a:prstGeom prst="rect">
            <a:avLst/>
          </a:prstGeom>
          <a:solidFill>
            <a:schemeClr val="bg1">
              <a:lumMod val="95000"/>
            </a:schemeClr>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lIns="89630" tIns="89630" rIns="89630" bIns="44814" rtlCol="0" anchor="t"/>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a:ea typeface="+mn-ea"/>
                <a:cs typeface="+mn-cs"/>
              </a:rPr>
              <a:t>❷</a:t>
            </a: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C3C41"/>
                </a:solidFill>
                <a:effectLst/>
                <a:uLnTx/>
                <a:uFillTx/>
                <a:latin typeface="Segoe UI"/>
                <a:ea typeface="+mn-ea"/>
                <a:cs typeface="+mn-cs"/>
              </a:rPr>
              <a:t>Repairs and service based on a fixed schedule regardless of condition or meet regulation</a:t>
            </a:r>
          </a:p>
        </p:txBody>
      </p:sp>
      <p:sp>
        <p:nvSpPr>
          <p:cNvPr id="129" name="Rectangle 128">
            <a:extLst>
              <a:ext uri="{FF2B5EF4-FFF2-40B4-BE49-F238E27FC236}">
                <a16:creationId xmlns:a16="http://schemas.microsoft.com/office/drawing/2014/main" id="{E5927598-CFA8-4A4F-B900-402E48D72334}"/>
              </a:ext>
            </a:extLst>
          </p:cNvPr>
          <p:cNvSpPr/>
          <p:nvPr/>
        </p:nvSpPr>
        <p:spPr>
          <a:xfrm>
            <a:off x="1315696" y="4745158"/>
            <a:ext cx="1938528" cy="929439"/>
          </a:xfrm>
          <a:prstGeom prst="rect">
            <a:avLst/>
          </a:prstGeom>
          <a:solidFill>
            <a:schemeClr val="bg1">
              <a:lumMod val="95000"/>
            </a:schemeClr>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lIns="89630" tIns="89630" rIns="89630" bIns="44814" rtlCol="0" anchor="t"/>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a:ea typeface="+mn-ea"/>
                <a:cs typeface="+mn-cs"/>
              </a:rPr>
              <a:t>❶</a:t>
            </a:r>
            <a:endParaRPr kumimoji="0" lang="en-US" sz="1200" b="0" i="0" u="none" strike="noStrike" kern="0" cap="none" spc="0" normalizeH="0" baseline="0" noProof="0" dirty="0">
              <a:ln>
                <a:noFill/>
              </a:ln>
              <a:solidFill>
                <a:srgbClr val="0078D4"/>
              </a:solidFill>
              <a:effectLst/>
              <a:uLnTx/>
              <a:uFillTx/>
              <a:latin typeface="Segoe UI"/>
              <a:ea typeface="+mn-ea"/>
              <a:cs typeface="+mn-cs"/>
            </a:endParaRP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3C3C41"/>
                </a:solidFill>
                <a:effectLst/>
                <a:uLnTx/>
                <a:uFillTx/>
                <a:latin typeface="Segoe UI"/>
                <a:ea typeface="+mn-ea"/>
                <a:cs typeface="+mn-cs"/>
              </a:rPr>
              <a:t>Repair prompted by </a:t>
            </a:r>
            <a:br>
              <a:rPr kumimoji="0" lang="en-US" sz="1200" b="0" i="0" u="none" strike="noStrike" kern="0" cap="none" spc="0" normalizeH="0" baseline="0" noProof="0" dirty="0">
                <a:ln>
                  <a:noFill/>
                </a:ln>
                <a:solidFill>
                  <a:srgbClr val="3C3C41"/>
                </a:solidFill>
                <a:effectLst/>
                <a:uLnTx/>
                <a:uFillTx/>
                <a:latin typeface="Segoe UI"/>
                <a:ea typeface="+mn-ea"/>
                <a:cs typeface="+mn-cs"/>
              </a:rPr>
            </a:br>
            <a:r>
              <a:rPr kumimoji="0" lang="en-US" sz="1200" b="0" i="0" u="none" strike="noStrike" kern="0" cap="none" spc="0" normalizeH="0" baseline="0" noProof="0" dirty="0">
                <a:ln>
                  <a:noFill/>
                </a:ln>
                <a:solidFill>
                  <a:srgbClr val="3C3C41"/>
                </a:solidFill>
                <a:effectLst/>
                <a:uLnTx/>
                <a:uFillTx/>
                <a:latin typeface="Segoe UI"/>
                <a:ea typeface="+mn-ea"/>
                <a:cs typeface="+mn-cs"/>
              </a:rPr>
              <a:t>store request</a:t>
            </a:r>
          </a:p>
        </p:txBody>
      </p:sp>
      <p:sp>
        <p:nvSpPr>
          <p:cNvPr id="151" name="Rectangle 150">
            <a:extLst>
              <a:ext uri="{FF2B5EF4-FFF2-40B4-BE49-F238E27FC236}">
                <a16:creationId xmlns:a16="http://schemas.microsoft.com/office/drawing/2014/main" id="{339B937C-E6E7-4F23-8BBA-AFD160623A60}"/>
              </a:ext>
            </a:extLst>
          </p:cNvPr>
          <p:cNvSpPr/>
          <p:nvPr/>
        </p:nvSpPr>
        <p:spPr bwMode="auto">
          <a:xfrm>
            <a:off x="1315696" y="4089400"/>
            <a:ext cx="1938528" cy="649224"/>
          </a:xfrm>
          <a:prstGeom prst="rect">
            <a:avLst/>
          </a:prstGeom>
          <a:solidFill>
            <a:schemeClr val="accent1"/>
          </a:solidFill>
          <a:ln w="127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89630" tIns="44814" rIns="89630" bIns="44814" rtlCol="0" anchor="ct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Reactive</a:t>
            </a: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a:ea typeface="+mn-ea"/>
                <a:cs typeface="Segoe UI Semibold" panose="020B0702040204020203" pitchFamily="34" charset="0"/>
              </a:rPr>
              <a:t>(traditional break fix)</a:t>
            </a:r>
          </a:p>
        </p:txBody>
      </p:sp>
      <p:sp>
        <p:nvSpPr>
          <p:cNvPr id="153" name="Rectangle 152">
            <a:extLst>
              <a:ext uri="{FF2B5EF4-FFF2-40B4-BE49-F238E27FC236}">
                <a16:creationId xmlns:a16="http://schemas.microsoft.com/office/drawing/2014/main" id="{132C45B6-2C73-47E4-9C72-7DC52C07386D}"/>
              </a:ext>
            </a:extLst>
          </p:cNvPr>
          <p:cNvSpPr/>
          <p:nvPr/>
        </p:nvSpPr>
        <p:spPr bwMode="auto">
          <a:xfrm>
            <a:off x="3404226" y="3671800"/>
            <a:ext cx="1938528" cy="649224"/>
          </a:xfrm>
          <a:prstGeom prst="rect">
            <a:avLst/>
          </a:prstGeom>
          <a:solidFill>
            <a:schemeClr val="accent1"/>
          </a:solidFill>
          <a:ln w="127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Scheduled maintenance</a:t>
            </a:r>
          </a:p>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a:ea typeface="+mn-ea"/>
                <a:cs typeface="Segoe UI Semibold" panose="020B0702040204020203" pitchFamily="34" charset="0"/>
              </a:rPr>
              <a:t>(preventative maintenance)</a:t>
            </a:r>
          </a:p>
        </p:txBody>
      </p:sp>
      <p:sp>
        <p:nvSpPr>
          <p:cNvPr id="155" name="Rectangle 154">
            <a:extLst>
              <a:ext uri="{FF2B5EF4-FFF2-40B4-BE49-F238E27FC236}">
                <a16:creationId xmlns:a16="http://schemas.microsoft.com/office/drawing/2014/main" id="{699F5D79-0D56-4F69-905E-55C0CBB0D693}"/>
              </a:ext>
            </a:extLst>
          </p:cNvPr>
          <p:cNvSpPr/>
          <p:nvPr/>
        </p:nvSpPr>
        <p:spPr bwMode="auto">
          <a:xfrm>
            <a:off x="5492756" y="3254200"/>
            <a:ext cx="1938528" cy="649224"/>
          </a:xfrm>
          <a:prstGeom prst="rect">
            <a:avLst/>
          </a:prstGeom>
          <a:solidFill>
            <a:schemeClr val="accent1"/>
          </a:solidFill>
          <a:ln w="127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Condition-based maintenance</a:t>
            </a:r>
            <a:b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dirty="0">
                <a:ln>
                  <a:noFill/>
                </a:ln>
                <a:solidFill>
                  <a:schemeClr val="tx1"/>
                </a:solidFill>
                <a:effectLst/>
                <a:uLnTx/>
                <a:uFillTx/>
                <a:latin typeface="Segoe UI"/>
                <a:ea typeface="+mn-ea"/>
                <a:cs typeface="Segoe UI Semibold" panose="020B0702040204020203" pitchFamily="34" charset="0"/>
              </a:rPr>
              <a:t>(remote monitoring)</a:t>
            </a:r>
          </a:p>
        </p:txBody>
      </p:sp>
      <p:sp>
        <p:nvSpPr>
          <p:cNvPr id="156" name="Rectangle 155">
            <a:extLst>
              <a:ext uri="{FF2B5EF4-FFF2-40B4-BE49-F238E27FC236}">
                <a16:creationId xmlns:a16="http://schemas.microsoft.com/office/drawing/2014/main" id="{D47FA060-2116-4DE9-A4A7-16E9F90BC09C}"/>
              </a:ext>
            </a:extLst>
          </p:cNvPr>
          <p:cNvSpPr/>
          <p:nvPr/>
        </p:nvSpPr>
        <p:spPr bwMode="auto">
          <a:xfrm>
            <a:off x="7581286" y="2836599"/>
            <a:ext cx="1938528" cy="649224"/>
          </a:xfrm>
          <a:prstGeom prst="rect">
            <a:avLst/>
          </a:prstGeom>
          <a:solidFill>
            <a:schemeClr val="accent1"/>
          </a:solidFill>
          <a:ln w="127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Predictive maintenance</a:t>
            </a:r>
          </a:p>
        </p:txBody>
      </p:sp>
      <p:sp>
        <p:nvSpPr>
          <p:cNvPr id="157" name="Rectangle 156">
            <a:extLst>
              <a:ext uri="{FF2B5EF4-FFF2-40B4-BE49-F238E27FC236}">
                <a16:creationId xmlns:a16="http://schemas.microsoft.com/office/drawing/2014/main" id="{58929998-9DBF-4E85-88D3-383E1D37A765}"/>
              </a:ext>
            </a:extLst>
          </p:cNvPr>
          <p:cNvSpPr/>
          <p:nvPr/>
        </p:nvSpPr>
        <p:spPr bwMode="auto">
          <a:xfrm>
            <a:off x="9669817" y="2418998"/>
            <a:ext cx="1938528" cy="649224"/>
          </a:xfrm>
          <a:prstGeom prst="rect">
            <a:avLst/>
          </a:prstGeom>
          <a:solidFill>
            <a:schemeClr val="accent1"/>
          </a:solidFill>
          <a:ln w="1270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Cognitive maintenance </a:t>
            </a:r>
            <a:r>
              <a:rPr kumimoji="0" lang="en-US" sz="1200" b="0" i="0" u="none" strike="noStrike" kern="0" cap="none" spc="0" normalizeH="0" baseline="0" noProof="0" dirty="0">
                <a:ln>
                  <a:noFill/>
                </a:ln>
                <a:solidFill>
                  <a:schemeClr val="tx1"/>
                </a:solidFill>
                <a:effectLst/>
                <a:uLnTx/>
                <a:uFillTx/>
                <a:latin typeface="Segoe UI"/>
                <a:ea typeface="+mn-ea"/>
                <a:cs typeface="Segoe UI Semibold" panose="020B0702040204020203" pitchFamily="34" charset="0"/>
              </a:rPr>
              <a:t>(intelligent operation)</a:t>
            </a:r>
          </a:p>
        </p:txBody>
      </p:sp>
      <p:cxnSp>
        <p:nvCxnSpPr>
          <p:cNvPr id="31" name="Straight Connector 30">
            <a:extLst>
              <a:ext uri="{FF2B5EF4-FFF2-40B4-BE49-F238E27FC236}">
                <a16:creationId xmlns:a16="http://schemas.microsoft.com/office/drawing/2014/main" id="{1628ED90-82F0-4BE1-A5EB-DE4DD2286FBD}"/>
              </a:ext>
              <a:ext uri="{C183D7F6-B498-43B3-948B-1728B52AA6E4}">
                <adec:decorative xmlns:adec="http://schemas.microsoft.com/office/drawing/2017/decorative" val="1"/>
              </a:ext>
            </a:extLst>
          </p:cNvPr>
          <p:cNvCxnSpPr>
            <a:cxnSpLocks/>
          </p:cNvCxnSpPr>
          <p:nvPr/>
        </p:nvCxnSpPr>
        <p:spPr>
          <a:xfrm flipH="1">
            <a:off x="4057595" y="3217723"/>
            <a:ext cx="1280160" cy="0"/>
          </a:xfrm>
          <a:prstGeom prst="line">
            <a:avLst/>
          </a:prstGeom>
          <a:ln w="19050">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15BD5F1-5572-41F0-A4D5-A1029A1E831C}"/>
              </a:ext>
            </a:extLst>
          </p:cNvPr>
          <p:cNvSpPr txBox="1"/>
          <p:nvPr/>
        </p:nvSpPr>
        <p:spPr>
          <a:xfrm>
            <a:off x="2012508" y="3120774"/>
            <a:ext cx="1963807" cy="193899"/>
          </a:xfrm>
          <a:prstGeom prst="rect">
            <a:avLst/>
          </a:prstGeom>
          <a:noFill/>
        </p:spPr>
        <p:txBody>
          <a:bodyPr wrap="none" lIns="0" tIns="0" rIns="0"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Average or current state</a:t>
            </a:r>
          </a:p>
        </p:txBody>
      </p:sp>
      <p:sp>
        <p:nvSpPr>
          <p:cNvPr id="165" name="TextBox 164">
            <a:extLst>
              <a:ext uri="{FF2B5EF4-FFF2-40B4-BE49-F238E27FC236}">
                <a16:creationId xmlns:a16="http://schemas.microsoft.com/office/drawing/2014/main" id="{C8216F69-C1FD-4CF3-B728-6B4CB2283DEA}"/>
              </a:ext>
            </a:extLst>
          </p:cNvPr>
          <p:cNvSpPr txBox="1"/>
          <p:nvPr/>
        </p:nvSpPr>
        <p:spPr>
          <a:xfrm>
            <a:off x="6194926" y="2707084"/>
            <a:ext cx="875817" cy="193899"/>
          </a:xfrm>
          <a:prstGeom prst="rect">
            <a:avLst/>
          </a:prstGeom>
          <a:noFill/>
        </p:spPr>
        <p:txBody>
          <a:bodyPr wrap="non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Connected</a:t>
            </a:r>
          </a:p>
        </p:txBody>
      </p:sp>
      <p:sp>
        <p:nvSpPr>
          <p:cNvPr id="166" name="TextBox 165">
            <a:extLst>
              <a:ext uri="{FF2B5EF4-FFF2-40B4-BE49-F238E27FC236}">
                <a16:creationId xmlns:a16="http://schemas.microsoft.com/office/drawing/2014/main" id="{9B44CD32-D11F-402F-9083-0D4BC2058E81}"/>
              </a:ext>
            </a:extLst>
          </p:cNvPr>
          <p:cNvSpPr txBox="1"/>
          <p:nvPr/>
        </p:nvSpPr>
        <p:spPr>
          <a:xfrm>
            <a:off x="8264494" y="2306461"/>
            <a:ext cx="800091" cy="193899"/>
          </a:xfrm>
          <a:prstGeom prst="rect">
            <a:avLst/>
          </a:prstGeom>
          <a:noFill/>
        </p:spPr>
        <p:txBody>
          <a:bodyPr wrap="non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Predictive</a:t>
            </a:r>
          </a:p>
        </p:txBody>
      </p:sp>
      <p:sp>
        <p:nvSpPr>
          <p:cNvPr id="167" name="TextBox 166">
            <a:extLst>
              <a:ext uri="{FF2B5EF4-FFF2-40B4-BE49-F238E27FC236}">
                <a16:creationId xmlns:a16="http://schemas.microsoft.com/office/drawing/2014/main" id="{0D74E269-F5C2-4F8A-9C17-56F88B8CDEC7}"/>
              </a:ext>
            </a:extLst>
          </p:cNvPr>
          <p:cNvSpPr txBox="1"/>
          <p:nvPr/>
        </p:nvSpPr>
        <p:spPr>
          <a:xfrm>
            <a:off x="10354699" y="1869326"/>
            <a:ext cx="774443" cy="193899"/>
          </a:xfrm>
          <a:prstGeom prst="rect">
            <a:avLst/>
          </a:prstGeom>
          <a:noFill/>
        </p:spPr>
        <p:txBody>
          <a:bodyPr wrap="non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Cognitive</a:t>
            </a:r>
          </a:p>
        </p:txBody>
      </p:sp>
      <p:grpSp>
        <p:nvGrpSpPr>
          <p:cNvPr id="34" name="Group 33" descr="Connected icon">
            <a:extLst>
              <a:ext uri="{FF2B5EF4-FFF2-40B4-BE49-F238E27FC236}">
                <a16:creationId xmlns:a16="http://schemas.microsoft.com/office/drawing/2014/main" id="{C0D5C4E8-B201-41FE-8352-FF38C4F794D9}"/>
              </a:ext>
            </a:extLst>
          </p:cNvPr>
          <p:cNvGrpSpPr/>
          <p:nvPr/>
        </p:nvGrpSpPr>
        <p:grpSpPr>
          <a:xfrm>
            <a:off x="5498433" y="2499047"/>
            <a:ext cx="609974" cy="609972"/>
            <a:chOff x="5498433" y="2295847"/>
            <a:chExt cx="609974" cy="609972"/>
          </a:xfrm>
        </p:grpSpPr>
        <p:sp>
          <p:nvSpPr>
            <p:cNvPr id="169" name="Oval 168">
              <a:extLst>
                <a:ext uri="{FF2B5EF4-FFF2-40B4-BE49-F238E27FC236}">
                  <a16:creationId xmlns:a16="http://schemas.microsoft.com/office/drawing/2014/main" id="{1F2D722F-0C58-4487-A363-8B776AF435D9}"/>
                </a:ext>
              </a:extLst>
            </p:cNvPr>
            <p:cNvSpPr/>
            <p:nvPr/>
          </p:nvSpPr>
          <p:spPr bwMode="auto">
            <a:xfrm>
              <a:off x="5498433" y="2295847"/>
              <a:ext cx="609974" cy="609972"/>
            </a:xfrm>
            <a:prstGeom prst="ellipse">
              <a:avLst/>
            </a:prstGeom>
            <a:solidFill>
              <a:schemeClr val="accent1"/>
            </a:solidFill>
            <a:ln>
              <a:noFill/>
              <a:headEnd type="none" w="med" len="med"/>
              <a:tailEnd type="none" w="med" len="med"/>
            </a:ln>
            <a:effectLst>
              <a:outerShdw blurRad="190500" dist="508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70" name="Group 169">
              <a:extLst>
                <a:ext uri="{FF2B5EF4-FFF2-40B4-BE49-F238E27FC236}">
                  <a16:creationId xmlns:a16="http://schemas.microsoft.com/office/drawing/2014/main" id="{D49EFA79-87F4-4A0A-95D0-FC2872B36A70}"/>
                </a:ext>
              </a:extLst>
            </p:cNvPr>
            <p:cNvGrpSpPr>
              <a:grpSpLocks noChangeAspect="1"/>
            </p:cNvGrpSpPr>
            <p:nvPr/>
          </p:nvGrpSpPr>
          <p:grpSpPr>
            <a:xfrm>
              <a:off x="5620540" y="2445047"/>
              <a:ext cx="365760" cy="311573"/>
              <a:chOff x="4622656" y="4048646"/>
              <a:chExt cx="2627966" cy="2238638"/>
            </a:xfrm>
          </p:grpSpPr>
          <p:sp>
            <p:nvSpPr>
              <p:cNvPr id="171" name="Freeform: Shape 170">
                <a:extLst>
                  <a:ext uri="{FF2B5EF4-FFF2-40B4-BE49-F238E27FC236}">
                    <a16:creationId xmlns:a16="http://schemas.microsoft.com/office/drawing/2014/main" id="{EF1B37B6-D0B8-4C27-8943-95EBEC5542AF}"/>
                  </a:ext>
                </a:extLst>
              </p:cNvPr>
              <p:cNvSpPr/>
              <p:nvPr/>
            </p:nvSpPr>
            <p:spPr>
              <a:xfrm>
                <a:off x="6082637" y="4924635"/>
                <a:ext cx="1167985" cy="486660"/>
              </a:xfrm>
              <a:custGeom>
                <a:avLst/>
                <a:gdLst>
                  <a:gd name="connsiteX0" fmla="*/ 1143652 w 1167984"/>
                  <a:gd name="connsiteY0" fmla="*/ 170331 h 486660"/>
                  <a:gd name="connsiteX1" fmla="*/ 1046320 w 1167984"/>
                  <a:gd name="connsiteY1" fmla="*/ 72999 h 486660"/>
                  <a:gd name="connsiteX2" fmla="*/ 170331 w 1167984"/>
                  <a:gd name="connsiteY2" fmla="*/ 72999 h 486660"/>
                  <a:gd name="connsiteX3" fmla="*/ 72999 w 1167984"/>
                  <a:gd name="connsiteY3" fmla="*/ 170331 h 486660"/>
                  <a:gd name="connsiteX4" fmla="*/ 72999 w 1167984"/>
                  <a:gd name="connsiteY4" fmla="*/ 462327 h 486660"/>
                  <a:gd name="connsiteX5" fmla="*/ 1143652 w 1167984"/>
                  <a:gd name="connsiteY5" fmla="*/ 462327 h 486660"/>
                  <a:gd name="connsiteX6" fmla="*/ 1143652 w 1167984"/>
                  <a:gd name="connsiteY6" fmla="*/ 170331 h 486660"/>
                  <a:gd name="connsiteX7" fmla="*/ 364995 w 1167984"/>
                  <a:gd name="connsiteY7" fmla="*/ 364995 h 486660"/>
                  <a:gd name="connsiteX8" fmla="*/ 267663 w 1167984"/>
                  <a:gd name="connsiteY8" fmla="*/ 364995 h 486660"/>
                  <a:gd name="connsiteX9" fmla="*/ 267663 w 1167984"/>
                  <a:gd name="connsiteY9" fmla="*/ 267663 h 486660"/>
                  <a:gd name="connsiteX10" fmla="*/ 364995 w 1167984"/>
                  <a:gd name="connsiteY10" fmla="*/ 267663 h 486660"/>
                  <a:gd name="connsiteX11" fmla="*/ 364995 w 1167984"/>
                  <a:gd name="connsiteY11" fmla="*/ 364995 h 4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984" h="486660">
                    <a:moveTo>
                      <a:pt x="1143652" y="170331"/>
                    </a:moveTo>
                    <a:cubicBezTo>
                      <a:pt x="1143652" y="116604"/>
                      <a:pt x="1100144" y="72999"/>
                      <a:pt x="1046320" y="72999"/>
                    </a:cubicBezTo>
                    <a:lnTo>
                      <a:pt x="170331" y="72999"/>
                    </a:lnTo>
                    <a:cubicBezTo>
                      <a:pt x="116506" y="72999"/>
                      <a:pt x="72999" y="116604"/>
                      <a:pt x="72999" y="170331"/>
                    </a:cubicBezTo>
                    <a:lnTo>
                      <a:pt x="72999" y="462327"/>
                    </a:lnTo>
                    <a:lnTo>
                      <a:pt x="1143652" y="462327"/>
                    </a:lnTo>
                    <a:lnTo>
                      <a:pt x="1143652" y="170331"/>
                    </a:lnTo>
                    <a:close/>
                    <a:moveTo>
                      <a:pt x="364995" y="364995"/>
                    </a:moveTo>
                    <a:lnTo>
                      <a:pt x="267663" y="364995"/>
                    </a:lnTo>
                    <a:lnTo>
                      <a:pt x="267663" y="267663"/>
                    </a:lnTo>
                    <a:lnTo>
                      <a:pt x="364995" y="267663"/>
                    </a:lnTo>
                    <a:lnTo>
                      <a:pt x="364995" y="364995"/>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685C46E6-8219-4FD1-8E4E-AD9ABFBC61EC}"/>
                  </a:ext>
                </a:extLst>
              </p:cNvPr>
              <p:cNvSpPr/>
              <p:nvPr/>
            </p:nvSpPr>
            <p:spPr>
              <a:xfrm>
                <a:off x="6082637" y="5411295"/>
                <a:ext cx="1167985" cy="389328"/>
              </a:xfrm>
              <a:custGeom>
                <a:avLst/>
                <a:gdLst>
                  <a:gd name="connsiteX0" fmla="*/ 72999 w 1167984"/>
                  <a:gd name="connsiteY0" fmla="*/ 72999 h 389328"/>
                  <a:gd name="connsiteX1" fmla="*/ 72999 w 1167984"/>
                  <a:gd name="connsiteY1" fmla="*/ 364995 h 389328"/>
                  <a:gd name="connsiteX2" fmla="*/ 1143652 w 1167984"/>
                  <a:gd name="connsiteY2" fmla="*/ 364995 h 389328"/>
                  <a:gd name="connsiteX3" fmla="*/ 1143652 w 1167984"/>
                  <a:gd name="connsiteY3" fmla="*/ 72999 h 389328"/>
                  <a:gd name="connsiteX4" fmla="*/ 72999 w 1167984"/>
                  <a:gd name="connsiteY4" fmla="*/ 72999 h 389328"/>
                  <a:gd name="connsiteX5" fmla="*/ 267663 w 1167984"/>
                  <a:gd name="connsiteY5" fmla="*/ 267663 h 389328"/>
                  <a:gd name="connsiteX6" fmla="*/ 267663 w 1167984"/>
                  <a:gd name="connsiteY6" fmla="*/ 170331 h 389328"/>
                  <a:gd name="connsiteX7" fmla="*/ 364995 w 1167984"/>
                  <a:gd name="connsiteY7" fmla="*/ 170331 h 389328"/>
                  <a:gd name="connsiteX8" fmla="*/ 364995 w 1167984"/>
                  <a:gd name="connsiteY8" fmla="*/ 267663 h 389328"/>
                  <a:gd name="connsiteX9" fmla="*/ 267663 w 1167984"/>
                  <a:gd name="connsiteY9" fmla="*/ 267663 h 389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7984" h="389328">
                    <a:moveTo>
                      <a:pt x="72999" y="72999"/>
                    </a:moveTo>
                    <a:lnTo>
                      <a:pt x="72999" y="364995"/>
                    </a:lnTo>
                    <a:lnTo>
                      <a:pt x="1143652" y="364995"/>
                    </a:lnTo>
                    <a:lnTo>
                      <a:pt x="1143652" y="72999"/>
                    </a:lnTo>
                    <a:lnTo>
                      <a:pt x="72999" y="72999"/>
                    </a:lnTo>
                    <a:close/>
                    <a:moveTo>
                      <a:pt x="267663" y="267663"/>
                    </a:moveTo>
                    <a:lnTo>
                      <a:pt x="267663" y="170331"/>
                    </a:lnTo>
                    <a:lnTo>
                      <a:pt x="364995" y="170331"/>
                    </a:lnTo>
                    <a:lnTo>
                      <a:pt x="364995" y="267663"/>
                    </a:lnTo>
                    <a:lnTo>
                      <a:pt x="267663" y="267663"/>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80F7CA6D-898E-48CC-8AAD-03F3044AA15A}"/>
                  </a:ext>
                </a:extLst>
              </p:cNvPr>
              <p:cNvSpPr/>
              <p:nvPr/>
            </p:nvSpPr>
            <p:spPr>
              <a:xfrm>
                <a:off x="6082637" y="5800624"/>
                <a:ext cx="1167985" cy="486660"/>
              </a:xfrm>
              <a:custGeom>
                <a:avLst/>
                <a:gdLst>
                  <a:gd name="connsiteX0" fmla="*/ 72999 w 1167984"/>
                  <a:gd name="connsiteY0" fmla="*/ 364995 h 486660"/>
                  <a:gd name="connsiteX1" fmla="*/ 170331 w 1167984"/>
                  <a:gd name="connsiteY1" fmla="*/ 462327 h 486660"/>
                  <a:gd name="connsiteX2" fmla="*/ 1046320 w 1167984"/>
                  <a:gd name="connsiteY2" fmla="*/ 462327 h 486660"/>
                  <a:gd name="connsiteX3" fmla="*/ 1143652 w 1167984"/>
                  <a:gd name="connsiteY3" fmla="*/ 364995 h 486660"/>
                  <a:gd name="connsiteX4" fmla="*/ 1143652 w 1167984"/>
                  <a:gd name="connsiteY4" fmla="*/ 72999 h 486660"/>
                  <a:gd name="connsiteX5" fmla="*/ 72999 w 1167984"/>
                  <a:gd name="connsiteY5" fmla="*/ 72999 h 486660"/>
                  <a:gd name="connsiteX6" fmla="*/ 72999 w 1167984"/>
                  <a:gd name="connsiteY6" fmla="*/ 364995 h 486660"/>
                  <a:gd name="connsiteX7" fmla="*/ 267663 w 1167984"/>
                  <a:gd name="connsiteY7" fmla="*/ 170331 h 486660"/>
                  <a:gd name="connsiteX8" fmla="*/ 364995 w 1167984"/>
                  <a:gd name="connsiteY8" fmla="*/ 170331 h 486660"/>
                  <a:gd name="connsiteX9" fmla="*/ 364995 w 1167984"/>
                  <a:gd name="connsiteY9" fmla="*/ 267663 h 486660"/>
                  <a:gd name="connsiteX10" fmla="*/ 267663 w 1167984"/>
                  <a:gd name="connsiteY10" fmla="*/ 267663 h 486660"/>
                  <a:gd name="connsiteX11" fmla="*/ 267663 w 1167984"/>
                  <a:gd name="connsiteY11" fmla="*/ 170331 h 48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984" h="486660">
                    <a:moveTo>
                      <a:pt x="72999" y="364995"/>
                    </a:moveTo>
                    <a:cubicBezTo>
                      <a:pt x="72999" y="418723"/>
                      <a:pt x="116506" y="462327"/>
                      <a:pt x="170331" y="462327"/>
                    </a:cubicBezTo>
                    <a:lnTo>
                      <a:pt x="1046320" y="462327"/>
                    </a:lnTo>
                    <a:cubicBezTo>
                      <a:pt x="1100144" y="462327"/>
                      <a:pt x="1143652" y="418723"/>
                      <a:pt x="1143652" y="364995"/>
                    </a:cubicBezTo>
                    <a:lnTo>
                      <a:pt x="1143652" y="72999"/>
                    </a:lnTo>
                    <a:lnTo>
                      <a:pt x="72999" y="72999"/>
                    </a:lnTo>
                    <a:lnTo>
                      <a:pt x="72999" y="364995"/>
                    </a:lnTo>
                    <a:close/>
                    <a:moveTo>
                      <a:pt x="267663" y="170331"/>
                    </a:moveTo>
                    <a:lnTo>
                      <a:pt x="364995" y="170331"/>
                    </a:lnTo>
                    <a:lnTo>
                      <a:pt x="364995" y="267663"/>
                    </a:lnTo>
                    <a:lnTo>
                      <a:pt x="267663" y="267663"/>
                    </a:lnTo>
                    <a:lnTo>
                      <a:pt x="267663" y="17033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BA21692B-017A-4EAA-B429-B1808BC62E5F}"/>
                  </a:ext>
                </a:extLst>
              </p:cNvPr>
              <p:cNvSpPr/>
              <p:nvPr/>
            </p:nvSpPr>
            <p:spPr>
              <a:xfrm>
                <a:off x="5790641" y="4340642"/>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09E0944A-494D-4E91-BE8E-B75A5D3D53BB}"/>
                  </a:ext>
                </a:extLst>
              </p:cNvPr>
              <p:cNvSpPr/>
              <p:nvPr/>
            </p:nvSpPr>
            <p:spPr>
              <a:xfrm>
                <a:off x="5985305" y="4340642"/>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9E0C5020-0472-43CA-AB75-C49396C06394}"/>
                  </a:ext>
                </a:extLst>
              </p:cNvPr>
              <p:cNvSpPr/>
              <p:nvPr/>
            </p:nvSpPr>
            <p:spPr>
              <a:xfrm>
                <a:off x="6179969" y="4340642"/>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9FAEA120-3925-469D-B6B5-F96E13E7F373}"/>
                  </a:ext>
                </a:extLst>
              </p:cNvPr>
              <p:cNvSpPr/>
              <p:nvPr/>
            </p:nvSpPr>
            <p:spPr>
              <a:xfrm>
                <a:off x="6374633" y="4340642"/>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52CC29D6-9A74-44C2-977A-B270EFFF2E86}"/>
                  </a:ext>
                </a:extLst>
              </p:cNvPr>
              <p:cNvSpPr/>
              <p:nvPr/>
            </p:nvSpPr>
            <p:spPr>
              <a:xfrm>
                <a:off x="6569297" y="4340642"/>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2EE4E579-1D22-4BDC-91A1-BB7AD4E21A70}"/>
                  </a:ext>
                </a:extLst>
              </p:cNvPr>
              <p:cNvSpPr/>
              <p:nvPr/>
            </p:nvSpPr>
            <p:spPr>
              <a:xfrm>
                <a:off x="6569297" y="4535306"/>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D8588995-87A1-4A6C-88B4-1FDA0932E466}"/>
                  </a:ext>
                </a:extLst>
              </p:cNvPr>
              <p:cNvSpPr/>
              <p:nvPr/>
            </p:nvSpPr>
            <p:spPr>
              <a:xfrm>
                <a:off x="6569297" y="4729971"/>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EFB0BBBD-A790-440B-87BA-6D4EB75818EF}"/>
                  </a:ext>
                </a:extLst>
              </p:cNvPr>
              <p:cNvSpPr/>
              <p:nvPr/>
            </p:nvSpPr>
            <p:spPr>
              <a:xfrm>
                <a:off x="5887973" y="5703291"/>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D9DE661D-1EFF-4F9D-AB0A-1F048FD6D6BA}"/>
                  </a:ext>
                </a:extLst>
              </p:cNvPr>
              <p:cNvSpPr/>
              <p:nvPr/>
            </p:nvSpPr>
            <p:spPr>
              <a:xfrm>
                <a:off x="5693309" y="5703291"/>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57664FCA-AEB5-4292-BD3E-DF8DD65A9CDE}"/>
                  </a:ext>
                </a:extLst>
              </p:cNvPr>
              <p:cNvSpPr/>
              <p:nvPr/>
            </p:nvSpPr>
            <p:spPr>
              <a:xfrm>
                <a:off x="5498645" y="5703291"/>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C69DA538-FC85-4F21-9FCF-A7D6E61DCFE0}"/>
                  </a:ext>
                </a:extLst>
              </p:cNvPr>
              <p:cNvSpPr/>
              <p:nvPr/>
            </p:nvSpPr>
            <p:spPr>
              <a:xfrm>
                <a:off x="5303980" y="5703291"/>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EF45E706-EE89-4242-8A1B-6B80640D0107}"/>
                  </a:ext>
                </a:extLst>
              </p:cNvPr>
              <p:cNvSpPr/>
              <p:nvPr/>
            </p:nvSpPr>
            <p:spPr>
              <a:xfrm>
                <a:off x="5109316" y="5508627"/>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4763B949-98AC-4D7C-842F-E1C686B324D1}"/>
                  </a:ext>
                </a:extLst>
              </p:cNvPr>
              <p:cNvSpPr/>
              <p:nvPr/>
            </p:nvSpPr>
            <p:spPr>
              <a:xfrm>
                <a:off x="5109316" y="5703291"/>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5DED4710-BA35-415E-988E-32214F9D3F46}"/>
                  </a:ext>
                </a:extLst>
              </p:cNvPr>
              <p:cNvSpPr/>
              <p:nvPr/>
            </p:nvSpPr>
            <p:spPr>
              <a:xfrm>
                <a:off x="5109316" y="5313963"/>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289A39AA-2618-45D9-B836-49B9B78BF8DB}"/>
                  </a:ext>
                </a:extLst>
              </p:cNvPr>
              <p:cNvSpPr/>
              <p:nvPr/>
            </p:nvSpPr>
            <p:spPr>
              <a:xfrm>
                <a:off x="5109316" y="5119299"/>
                <a:ext cx="194664" cy="194664"/>
              </a:xfrm>
              <a:custGeom>
                <a:avLst/>
                <a:gdLst>
                  <a:gd name="connsiteX0" fmla="*/ 72999 w 194664"/>
                  <a:gd name="connsiteY0" fmla="*/ 72999 h 194664"/>
                  <a:gd name="connsiteX1" fmla="*/ 170331 w 194664"/>
                  <a:gd name="connsiteY1" fmla="*/ 72999 h 194664"/>
                  <a:gd name="connsiteX2" fmla="*/ 170331 w 194664"/>
                  <a:gd name="connsiteY2" fmla="*/ 170331 h 194664"/>
                  <a:gd name="connsiteX3" fmla="*/ 72999 w 194664"/>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94664" h="194664">
                    <a:moveTo>
                      <a:pt x="72999" y="72999"/>
                    </a:moveTo>
                    <a:lnTo>
                      <a:pt x="170331" y="72999"/>
                    </a:lnTo>
                    <a:lnTo>
                      <a:pt x="170331" y="170331"/>
                    </a:lnTo>
                    <a:lnTo>
                      <a:pt x="72999" y="170331"/>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3B138F5B-CCA5-4148-9C5E-3DD24FFF790E}"/>
                  </a:ext>
                </a:extLst>
              </p:cNvPr>
              <p:cNvSpPr/>
              <p:nvPr/>
            </p:nvSpPr>
            <p:spPr>
              <a:xfrm>
                <a:off x="4719988" y="4048646"/>
                <a:ext cx="1070653" cy="875989"/>
              </a:xfrm>
              <a:custGeom>
                <a:avLst/>
                <a:gdLst>
                  <a:gd name="connsiteX0" fmla="*/ 72999 w 1070652"/>
                  <a:gd name="connsiteY0" fmla="*/ 851656 h 875988"/>
                  <a:gd name="connsiteX1" fmla="*/ 1046320 w 1070652"/>
                  <a:gd name="connsiteY1" fmla="*/ 851656 h 875988"/>
                  <a:gd name="connsiteX2" fmla="*/ 1046320 w 1070652"/>
                  <a:gd name="connsiteY2" fmla="*/ 72999 h 875988"/>
                  <a:gd name="connsiteX3" fmla="*/ 72999 w 1070652"/>
                  <a:gd name="connsiteY3" fmla="*/ 72999 h 875988"/>
                  <a:gd name="connsiteX4" fmla="*/ 72999 w 1070652"/>
                  <a:gd name="connsiteY4" fmla="*/ 851656 h 875988"/>
                  <a:gd name="connsiteX5" fmla="*/ 170331 w 1070652"/>
                  <a:gd name="connsiteY5" fmla="*/ 170331 h 875988"/>
                  <a:gd name="connsiteX6" fmla="*/ 948988 w 1070652"/>
                  <a:gd name="connsiteY6" fmla="*/ 170331 h 875988"/>
                  <a:gd name="connsiteX7" fmla="*/ 948988 w 1070652"/>
                  <a:gd name="connsiteY7" fmla="*/ 754324 h 875988"/>
                  <a:gd name="connsiteX8" fmla="*/ 170331 w 1070652"/>
                  <a:gd name="connsiteY8" fmla="*/ 754324 h 875988"/>
                  <a:gd name="connsiteX9" fmla="*/ 170331 w 1070652"/>
                  <a:gd name="connsiteY9" fmla="*/ 170331 h 87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0652" h="875988">
                    <a:moveTo>
                      <a:pt x="72999" y="851656"/>
                    </a:moveTo>
                    <a:lnTo>
                      <a:pt x="1046320" y="851656"/>
                    </a:lnTo>
                    <a:lnTo>
                      <a:pt x="1046320" y="72999"/>
                    </a:lnTo>
                    <a:lnTo>
                      <a:pt x="72999" y="72999"/>
                    </a:lnTo>
                    <a:lnTo>
                      <a:pt x="72999" y="851656"/>
                    </a:lnTo>
                    <a:close/>
                    <a:moveTo>
                      <a:pt x="170331" y="170331"/>
                    </a:moveTo>
                    <a:lnTo>
                      <a:pt x="948988" y="170331"/>
                    </a:lnTo>
                    <a:lnTo>
                      <a:pt x="948988" y="754324"/>
                    </a:lnTo>
                    <a:lnTo>
                      <a:pt x="170331" y="754324"/>
                    </a:lnTo>
                    <a:lnTo>
                      <a:pt x="170331" y="170331"/>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D562F800-092D-43BD-B9E7-A400549FA0F8}"/>
                  </a:ext>
                </a:extLst>
              </p:cNvPr>
              <p:cNvSpPr/>
              <p:nvPr/>
            </p:nvSpPr>
            <p:spPr>
              <a:xfrm>
                <a:off x="4622656" y="4924635"/>
                <a:ext cx="1265317" cy="194664"/>
              </a:xfrm>
              <a:custGeom>
                <a:avLst/>
                <a:gdLst>
                  <a:gd name="connsiteX0" fmla="*/ 72999 w 1265317"/>
                  <a:gd name="connsiteY0" fmla="*/ 72999 h 194664"/>
                  <a:gd name="connsiteX1" fmla="*/ 1240984 w 1265317"/>
                  <a:gd name="connsiteY1" fmla="*/ 72999 h 194664"/>
                  <a:gd name="connsiteX2" fmla="*/ 1240984 w 1265317"/>
                  <a:gd name="connsiteY2" fmla="*/ 170331 h 194664"/>
                  <a:gd name="connsiteX3" fmla="*/ 72999 w 1265317"/>
                  <a:gd name="connsiteY3" fmla="*/ 170331 h 194664"/>
                </a:gdLst>
                <a:ahLst/>
                <a:cxnLst>
                  <a:cxn ang="0">
                    <a:pos x="connsiteX0" y="connsiteY0"/>
                  </a:cxn>
                  <a:cxn ang="0">
                    <a:pos x="connsiteX1" y="connsiteY1"/>
                  </a:cxn>
                  <a:cxn ang="0">
                    <a:pos x="connsiteX2" y="connsiteY2"/>
                  </a:cxn>
                  <a:cxn ang="0">
                    <a:pos x="connsiteX3" y="connsiteY3"/>
                  </a:cxn>
                </a:cxnLst>
                <a:rect l="l" t="t" r="r" b="b"/>
                <a:pathLst>
                  <a:path w="1265317" h="194664">
                    <a:moveTo>
                      <a:pt x="72999" y="72999"/>
                    </a:moveTo>
                    <a:lnTo>
                      <a:pt x="1240984" y="72999"/>
                    </a:lnTo>
                    <a:lnTo>
                      <a:pt x="1240984" y="170331"/>
                    </a:lnTo>
                    <a:lnTo>
                      <a:pt x="72999" y="170331"/>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42F9A2AD-E265-4AC7-A02A-712F34A313D6}"/>
                  </a:ext>
                </a:extLst>
              </p:cNvPr>
              <p:cNvSpPr/>
              <p:nvPr/>
            </p:nvSpPr>
            <p:spPr>
              <a:xfrm>
                <a:off x="4914652" y="4243310"/>
                <a:ext cx="681325" cy="486660"/>
              </a:xfrm>
              <a:custGeom>
                <a:avLst/>
                <a:gdLst>
                  <a:gd name="connsiteX0" fmla="*/ 72999 w 681324"/>
                  <a:gd name="connsiteY0" fmla="*/ 72999 h 486660"/>
                  <a:gd name="connsiteX1" fmla="*/ 656992 w 681324"/>
                  <a:gd name="connsiteY1" fmla="*/ 72999 h 486660"/>
                  <a:gd name="connsiteX2" fmla="*/ 656992 w 681324"/>
                  <a:gd name="connsiteY2" fmla="*/ 462327 h 486660"/>
                  <a:gd name="connsiteX3" fmla="*/ 72999 w 681324"/>
                  <a:gd name="connsiteY3" fmla="*/ 462327 h 486660"/>
                </a:gdLst>
                <a:ahLst/>
                <a:cxnLst>
                  <a:cxn ang="0">
                    <a:pos x="connsiteX0" y="connsiteY0"/>
                  </a:cxn>
                  <a:cxn ang="0">
                    <a:pos x="connsiteX1" y="connsiteY1"/>
                  </a:cxn>
                  <a:cxn ang="0">
                    <a:pos x="connsiteX2" y="connsiteY2"/>
                  </a:cxn>
                  <a:cxn ang="0">
                    <a:pos x="connsiteX3" y="connsiteY3"/>
                  </a:cxn>
                </a:cxnLst>
                <a:rect l="l" t="t" r="r" b="b"/>
                <a:pathLst>
                  <a:path w="681324" h="486660">
                    <a:moveTo>
                      <a:pt x="72999" y="72999"/>
                    </a:moveTo>
                    <a:lnTo>
                      <a:pt x="656992" y="72999"/>
                    </a:lnTo>
                    <a:lnTo>
                      <a:pt x="656992" y="462327"/>
                    </a:lnTo>
                    <a:lnTo>
                      <a:pt x="72999" y="462327"/>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3" name="Group 32" descr="Current State icon">
            <a:extLst>
              <a:ext uri="{FF2B5EF4-FFF2-40B4-BE49-F238E27FC236}">
                <a16:creationId xmlns:a16="http://schemas.microsoft.com/office/drawing/2014/main" id="{E80C2EC0-707D-48CC-8EC4-2F51DE2959BE}"/>
              </a:ext>
              <a:ext uri="{C183D7F6-B498-43B3-948B-1728B52AA6E4}">
                <adec:decorative xmlns:adec="http://schemas.microsoft.com/office/drawing/2017/decorative" val="0"/>
              </a:ext>
            </a:extLst>
          </p:cNvPr>
          <p:cNvGrpSpPr/>
          <p:nvPr/>
        </p:nvGrpSpPr>
        <p:grpSpPr>
          <a:xfrm>
            <a:off x="1319149" y="2912737"/>
            <a:ext cx="609974" cy="609972"/>
            <a:chOff x="1319149" y="2709537"/>
            <a:chExt cx="609974" cy="609972"/>
          </a:xfrm>
        </p:grpSpPr>
        <p:sp>
          <p:nvSpPr>
            <p:cNvPr id="193" name="Oval 192">
              <a:extLst>
                <a:ext uri="{FF2B5EF4-FFF2-40B4-BE49-F238E27FC236}">
                  <a16:creationId xmlns:a16="http://schemas.microsoft.com/office/drawing/2014/main" id="{990BF3B4-A7AF-4911-B3EC-94D4938D7D59}"/>
                </a:ext>
              </a:extLst>
            </p:cNvPr>
            <p:cNvSpPr/>
            <p:nvPr/>
          </p:nvSpPr>
          <p:spPr bwMode="auto">
            <a:xfrm>
              <a:off x="1319149" y="2709537"/>
              <a:ext cx="609974" cy="609972"/>
            </a:xfrm>
            <a:prstGeom prst="ellipse">
              <a:avLst/>
            </a:prstGeom>
            <a:solidFill>
              <a:schemeClr val="accent1"/>
            </a:solidFill>
            <a:ln>
              <a:noFill/>
              <a:headEnd type="none" w="med" len="med"/>
              <a:tailEnd type="none" w="med" len="med"/>
            </a:ln>
            <a:effectLst>
              <a:outerShdw blurRad="190500" dist="508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4" name="Group 193">
              <a:extLst>
                <a:ext uri="{FF2B5EF4-FFF2-40B4-BE49-F238E27FC236}">
                  <a16:creationId xmlns:a16="http://schemas.microsoft.com/office/drawing/2014/main" id="{0FDD9BAE-10D3-416F-81BC-DBDE24C4DB19}"/>
                </a:ext>
              </a:extLst>
            </p:cNvPr>
            <p:cNvGrpSpPr>
              <a:grpSpLocks noChangeAspect="1"/>
            </p:cNvGrpSpPr>
            <p:nvPr/>
          </p:nvGrpSpPr>
          <p:grpSpPr>
            <a:xfrm>
              <a:off x="1441256" y="2842003"/>
              <a:ext cx="365760" cy="345041"/>
              <a:chOff x="5560337" y="1438744"/>
              <a:chExt cx="450001" cy="424510"/>
            </a:xfrm>
          </p:grpSpPr>
          <p:sp>
            <p:nvSpPr>
              <p:cNvPr id="195" name="AutoShape 12">
                <a:extLst>
                  <a:ext uri="{FF2B5EF4-FFF2-40B4-BE49-F238E27FC236}">
                    <a16:creationId xmlns:a16="http://schemas.microsoft.com/office/drawing/2014/main" id="{587DAD63-AD10-4546-91B3-9C6C287B002D}"/>
                  </a:ext>
                </a:extLst>
              </p:cNvPr>
              <p:cNvSpPr>
                <a:spLocks noChangeAspect="1" noChangeArrowheads="1" noTextEdit="1"/>
              </p:cNvSpPr>
              <p:nvPr/>
            </p:nvSpPr>
            <p:spPr bwMode="auto">
              <a:xfrm>
                <a:off x="5560337" y="1438744"/>
                <a:ext cx="450001" cy="42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6" name="Freeform 14">
                <a:extLst>
                  <a:ext uri="{FF2B5EF4-FFF2-40B4-BE49-F238E27FC236}">
                    <a16:creationId xmlns:a16="http://schemas.microsoft.com/office/drawing/2014/main" id="{42A75708-11F6-40F6-B476-8C93FD716305}"/>
                  </a:ext>
                </a:extLst>
              </p:cNvPr>
              <p:cNvSpPr>
                <a:spLocks noEditPoints="1"/>
              </p:cNvSpPr>
              <p:nvPr/>
            </p:nvSpPr>
            <p:spPr bwMode="auto">
              <a:xfrm>
                <a:off x="5560337" y="1582068"/>
                <a:ext cx="280925" cy="281186"/>
              </a:xfrm>
              <a:custGeom>
                <a:avLst/>
                <a:gdLst>
                  <a:gd name="T0" fmla="*/ 1042 w 1080"/>
                  <a:gd name="T1" fmla="*/ 294 h 1081"/>
                  <a:gd name="T2" fmla="*/ 960 w 1080"/>
                  <a:gd name="T3" fmla="*/ 268 h 1081"/>
                  <a:gd name="T4" fmla="*/ 858 w 1080"/>
                  <a:gd name="T5" fmla="*/ 222 h 1081"/>
                  <a:gd name="T6" fmla="*/ 814 w 1080"/>
                  <a:gd name="T7" fmla="*/ 142 h 1081"/>
                  <a:gd name="T8" fmla="*/ 818 w 1080"/>
                  <a:gd name="T9" fmla="*/ 54 h 1081"/>
                  <a:gd name="T10" fmla="*/ 686 w 1080"/>
                  <a:gd name="T11" fmla="*/ 0 h 1081"/>
                  <a:gd name="T12" fmla="*/ 606 w 1080"/>
                  <a:gd name="T13" fmla="*/ 76 h 1081"/>
                  <a:gd name="T14" fmla="*/ 516 w 1080"/>
                  <a:gd name="T15" fmla="*/ 88 h 1081"/>
                  <a:gd name="T16" fmla="*/ 418 w 1080"/>
                  <a:gd name="T17" fmla="*/ 36 h 1081"/>
                  <a:gd name="T18" fmla="*/ 324 w 1080"/>
                  <a:gd name="T19" fmla="*/ 22 h 1081"/>
                  <a:gd name="T20" fmla="*/ 268 w 1080"/>
                  <a:gd name="T21" fmla="*/ 98 h 1081"/>
                  <a:gd name="T22" fmla="*/ 236 w 1080"/>
                  <a:gd name="T23" fmla="*/ 204 h 1081"/>
                  <a:gd name="T24" fmla="*/ 162 w 1080"/>
                  <a:gd name="T25" fmla="*/ 258 h 1081"/>
                  <a:gd name="T26" fmla="*/ 54 w 1080"/>
                  <a:gd name="T27" fmla="*/ 262 h 1081"/>
                  <a:gd name="T28" fmla="*/ 0 w 1080"/>
                  <a:gd name="T29" fmla="*/ 394 h 1081"/>
                  <a:gd name="T30" fmla="*/ 64 w 1080"/>
                  <a:gd name="T31" fmla="*/ 452 h 1081"/>
                  <a:gd name="T32" fmla="*/ 88 w 1080"/>
                  <a:gd name="T33" fmla="*/ 540 h 1081"/>
                  <a:gd name="T34" fmla="*/ 50 w 1080"/>
                  <a:gd name="T35" fmla="*/ 646 h 1081"/>
                  <a:gd name="T36" fmla="*/ 10 w 1080"/>
                  <a:gd name="T37" fmla="*/ 723 h 1081"/>
                  <a:gd name="T38" fmla="*/ 76 w 1080"/>
                  <a:gd name="T39" fmla="*/ 813 h 1081"/>
                  <a:gd name="T40" fmla="*/ 184 w 1080"/>
                  <a:gd name="T41" fmla="*/ 831 h 1081"/>
                  <a:gd name="T42" fmla="*/ 248 w 1080"/>
                  <a:gd name="T43" fmla="*/ 897 h 1081"/>
                  <a:gd name="T44" fmla="*/ 266 w 1080"/>
                  <a:gd name="T45" fmla="*/ 1005 h 1081"/>
                  <a:gd name="T46" fmla="*/ 358 w 1080"/>
                  <a:gd name="T47" fmla="*/ 1071 h 1081"/>
                  <a:gd name="T48" fmla="*/ 434 w 1080"/>
                  <a:gd name="T49" fmla="*/ 1029 h 1081"/>
                  <a:gd name="T50" fmla="*/ 540 w 1080"/>
                  <a:gd name="T51" fmla="*/ 991 h 1081"/>
                  <a:gd name="T52" fmla="*/ 626 w 1080"/>
                  <a:gd name="T53" fmla="*/ 1017 h 1081"/>
                  <a:gd name="T54" fmla="*/ 686 w 1080"/>
                  <a:gd name="T55" fmla="*/ 1081 h 1081"/>
                  <a:gd name="T56" fmla="*/ 818 w 1080"/>
                  <a:gd name="T57" fmla="*/ 1027 h 1081"/>
                  <a:gd name="T58" fmla="*/ 820 w 1080"/>
                  <a:gd name="T59" fmla="*/ 917 h 1081"/>
                  <a:gd name="T60" fmla="*/ 876 w 1080"/>
                  <a:gd name="T61" fmla="*/ 845 h 1081"/>
                  <a:gd name="T62" fmla="*/ 982 w 1080"/>
                  <a:gd name="T63" fmla="*/ 811 h 1081"/>
                  <a:gd name="T64" fmla="*/ 1056 w 1080"/>
                  <a:gd name="T65" fmla="*/ 755 h 1081"/>
                  <a:gd name="T66" fmla="*/ 1044 w 1080"/>
                  <a:gd name="T67" fmla="*/ 662 h 1081"/>
                  <a:gd name="T68" fmla="*/ 992 w 1080"/>
                  <a:gd name="T69" fmla="*/ 564 h 1081"/>
                  <a:gd name="T70" fmla="*/ 1004 w 1080"/>
                  <a:gd name="T71" fmla="*/ 472 h 1081"/>
                  <a:gd name="T72" fmla="*/ 1080 w 1080"/>
                  <a:gd name="T73" fmla="*/ 394 h 1081"/>
                  <a:gd name="T74" fmla="*/ 506 w 1080"/>
                  <a:gd name="T75" fmla="*/ 703 h 1081"/>
                  <a:gd name="T76" fmla="*/ 434 w 1080"/>
                  <a:gd name="T77" fmla="*/ 668 h 1081"/>
                  <a:gd name="T78" fmla="*/ 386 w 1080"/>
                  <a:gd name="T79" fmla="*/ 604 h 1081"/>
                  <a:gd name="T80" fmla="*/ 374 w 1080"/>
                  <a:gd name="T81" fmla="*/ 540 h 1081"/>
                  <a:gd name="T82" fmla="*/ 394 w 1080"/>
                  <a:gd name="T83" fmla="*/ 462 h 1081"/>
                  <a:gd name="T84" fmla="*/ 446 w 1080"/>
                  <a:gd name="T85" fmla="*/ 402 h 1081"/>
                  <a:gd name="T86" fmla="*/ 522 w 1080"/>
                  <a:gd name="T87" fmla="*/ 376 h 1081"/>
                  <a:gd name="T88" fmla="*/ 588 w 1080"/>
                  <a:gd name="T89" fmla="*/ 382 h 1081"/>
                  <a:gd name="T90" fmla="*/ 656 w 1080"/>
                  <a:gd name="T91" fmla="*/ 424 h 1081"/>
                  <a:gd name="T92" fmla="*/ 698 w 1080"/>
                  <a:gd name="T93" fmla="*/ 490 h 1081"/>
                  <a:gd name="T94" fmla="*/ 704 w 1080"/>
                  <a:gd name="T95" fmla="*/ 556 h 1081"/>
                  <a:gd name="T96" fmla="*/ 676 w 1080"/>
                  <a:gd name="T97" fmla="*/ 632 h 1081"/>
                  <a:gd name="T98" fmla="*/ 618 w 1080"/>
                  <a:gd name="T99" fmla="*/ 687 h 1081"/>
                  <a:gd name="T100" fmla="*/ 540 w 1080"/>
                  <a:gd name="T101" fmla="*/ 707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1081">
                    <a:moveTo>
                      <a:pt x="1080" y="394"/>
                    </a:moveTo>
                    <a:lnTo>
                      <a:pt x="1080" y="394"/>
                    </a:lnTo>
                    <a:lnTo>
                      <a:pt x="1070" y="358"/>
                    </a:lnTo>
                    <a:lnTo>
                      <a:pt x="1056" y="326"/>
                    </a:lnTo>
                    <a:lnTo>
                      <a:pt x="1042" y="294"/>
                    </a:lnTo>
                    <a:lnTo>
                      <a:pt x="1026" y="262"/>
                    </a:lnTo>
                    <a:lnTo>
                      <a:pt x="1026" y="262"/>
                    </a:lnTo>
                    <a:lnTo>
                      <a:pt x="1004" y="268"/>
                    </a:lnTo>
                    <a:lnTo>
                      <a:pt x="982" y="270"/>
                    </a:lnTo>
                    <a:lnTo>
                      <a:pt x="960" y="268"/>
                    </a:lnTo>
                    <a:lnTo>
                      <a:pt x="938" y="266"/>
                    </a:lnTo>
                    <a:lnTo>
                      <a:pt x="916" y="258"/>
                    </a:lnTo>
                    <a:lnTo>
                      <a:pt x="896" y="250"/>
                    </a:lnTo>
                    <a:lnTo>
                      <a:pt x="876" y="236"/>
                    </a:lnTo>
                    <a:lnTo>
                      <a:pt x="858" y="222"/>
                    </a:lnTo>
                    <a:lnTo>
                      <a:pt x="858" y="222"/>
                    </a:lnTo>
                    <a:lnTo>
                      <a:pt x="842" y="204"/>
                    </a:lnTo>
                    <a:lnTo>
                      <a:pt x="830" y="184"/>
                    </a:lnTo>
                    <a:lnTo>
                      <a:pt x="820" y="164"/>
                    </a:lnTo>
                    <a:lnTo>
                      <a:pt x="814" y="142"/>
                    </a:lnTo>
                    <a:lnTo>
                      <a:pt x="810" y="120"/>
                    </a:lnTo>
                    <a:lnTo>
                      <a:pt x="810" y="98"/>
                    </a:lnTo>
                    <a:lnTo>
                      <a:pt x="812" y="76"/>
                    </a:lnTo>
                    <a:lnTo>
                      <a:pt x="818" y="54"/>
                    </a:lnTo>
                    <a:lnTo>
                      <a:pt x="818" y="54"/>
                    </a:lnTo>
                    <a:lnTo>
                      <a:pt x="786" y="38"/>
                    </a:lnTo>
                    <a:lnTo>
                      <a:pt x="754" y="22"/>
                    </a:lnTo>
                    <a:lnTo>
                      <a:pt x="720" y="10"/>
                    </a:lnTo>
                    <a:lnTo>
                      <a:pt x="686" y="0"/>
                    </a:lnTo>
                    <a:lnTo>
                      <a:pt x="686" y="0"/>
                    </a:lnTo>
                    <a:lnTo>
                      <a:pt x="674" y="18"/>
                    </a:lnTo>
                    <a:lnTo>
                      <a:pt x="660" y="36"/>
                    </a:lnTo>
                    <a:lnTo>
                      <a:pt x="644" y="52"/>
                    </a:lnTo>
                    <a:lnTo>
                      <a:pt x="626" y="64"/>
                    </a:lnTo>
                    <a:lnTo>
                      <a:pt x="606" y="76"/>
                    </a:lnTo>
                    <a:lnTo>
                      <a:pt x="586" y="82"/>
                    </a:lnTo>
                    <a:lnTo>
                      <a:pt x="562" y="88"/>
                    </a:lnTo>
                    <a:lnTo>
                      <a:pt x="540" y="90"/>
                    </a:lnTo>
                    <a:lnTo>
                      <a:pt x="540" y="90"/>
                    </a:lnTo>
                    <a:lnTo>
                      <a:pt x="516" y="88"/>
                    </a:lnTo>
                    <a:lnTo>
                      <a:pt x="494" y="82"/>
                    </a:lnTo>
                    <a:lnTo>
                      <a:pt x="472" y="76"/>
                    </a:lnTo>
                    <a:lnTo>
                      <a:pt x="452" y="64"/>
                    </a:lnTo>
                    <a:lnTo>
                      <a:pt x="434" y="52"/>
                    </a:lnTo>
                    <a:lnTo>
                      <a:pt x="418" y="36"/>
                    </a:lnTo>
                    <a:lnTo>
                      <a:pt x="404" y="18"/>
                    </a:lnTo>
                    <a:lnTo>
                      <a:pt x="392" y="0"/>
                    </a:lnTo>
                    <a:lnTo>
                      <a:pt x="392" y="0"/>
                    </a:lnTo>
                    <a:lnTo>
                      <a:pt x="358" y="10"/>
                    </a:lnTo>
                    <a:lnTo>
                      <a:pt x="324" y="22"/>
                    </a:lnTo>
                    <a:lnTo>
                      <a:pt x="292" y="38"/>
                    </a:lnTo>
                    <a:lnTo>
                      <a:pt x="262" y="54"/>
                    </a:lnTo>
                    <a:lnTo>
                      <a:pt x="262" y="54"/>
                    </a:lnTo>
                    <a:lnTo>
                      <a:pt x="266" y="76"/>
                    </a:lnTo>
                    <a:lnTo>
                      <a:pt x="268" y="98"/>
                    </a:lnTo>
                    <a:lnTo>
                      <a:pt x="268" y="120"/>
                    </a:lnTo>
                    <a:lnTo>
                      <a:pt x="264" y="142"/>
                    </a:lnTo>
                    <a:lnTo>
                      <a:pt x="258" y="164"/>
                    </a:lnTo>
                    <a:lnTo>
                      <a:pt x="248" y="184"/>
                    </a:lnTo>
                    <a:lnTo>
                      <a:pt x="236" y="204"/>
                    </a:lnTo>
                    <a:lnTo>
                      <a:pt x="220" y="222"/>
                    </a:lnTo>
                    <a:lnTo>
                      <a:pt x="220" y="222"/>
                    </a:lnTo>
                    <a:lnTo>
                      <a:pt x="202" y="236"/>
                    </a:lnTo>
                    <a:lnTo>
                      <a:pt x="184" y="250"/>
                    </a:lnTo>
                    <a:lnTo>
                      <a:pt x="162" y="258"/>
                    </a:lnTo>
                    <a:lnTo>
                      <a:pt x="142" y="266"/>
                    </a:lnTo>
                    <a:lnTo>
                      <a:pt x="120" y="270"/>
                    </a:lnTo>
                    <a:lnTo>
                      <a:pt x="98" y="270"/>
                    </a:lnTo>
                    <a:lnTo>
                      <a:pt x="76" y="268"/>
                    </a:lnTo>
                    <a:lnTo>
                      <a:pt x="54" y="262"/>
                    </a:lnTo>
                    <a:lnTo>
                      <a:pt x="54" y="262"/>
                    </a:lnTo>
                    <a:lnTo>
                      <a:pt x="38" y="294"/>
                    </a:lnTo>
                    <a:lnTo>
                      <a:pt x="22" y="326"/>
                    </a:lnTo>
                    <a:lnTo>
                      <a:pt x="10" y="358"/>
                    </a:lnTo>
                    <a:lnTo>
                      <a:pt x="0" y="394"/>
                    </a:lnTo>
                    <a:lnTo>
                      <a:pt x="0" y="394"/>
                    </a:lnTo>
                    <a:lnTo>
                      <a:pt x="18" y="404"/>
                    </a:lnTo>
                    <a:lnTo>
                      <a:pt x="36" y="418"/>
                    </a:lnTo>
                    <a:lnTo>
                      <a:pt x="50" y="434"/>
                    </a:lnTo>
                    <a:lnTo>
                      <a:pt x="64" y="452"/>
                    </a:lnTo>
                    <a:lnTo>
                      <a:pt x="74" y="472"/>
                    </a:lnTo>
                    <a:lnTo>
                      <a:pt x="82" y="494"/>
                    </a:lnTo>
                    <a:lnTo>
                      <a:pt x="88" y="516"/>
                    </a:lnTo>
                    <a:lnTo>
                      <a:pt x="88" y="540"/>
                    </a:lnTo>
                    <a:lnTo>
                      <a:pt x="88" y="540"/>
                    </a:lnTo>
                    <a:lnTo>
                      <a:pt x="88" y="564"/>
                    </a:lnTo>
                    <a:lnTo>
                      <a:pt x="82" y="586"/>
                    </a:lnTo>
                    <a:lnTo>
                      <a:pt x="74" y="608"/>
                    </a:lnTo>
                    <a:lnTo>
                      <a:pt x="64" y="628"/>
                    </a:lnTo>
                    <a:lnTo>
                      <a:pt x="50" y="646"/>
                    </a:lnTo>
                    <a:lnTo>
                      <a:pt x="36" y="662"/>
                    </a:lnTo>
                    <a:lnTo>
                      <a:pt x="18" y="677"/>
                    </a:lnTo>
                    <a:lnTo>
                      <a:pt x="0" y="687"/>
                    </a:lnTo>
                    <a:lnTo>
                      <a:pt x="0" y="687"/>
                    </a:lnTo>
                    <a:lnTo>
                      <a:pt x="10" y="723"/>
                    </a:lnTo>
                    <a:lnTo>
                      <a:pt x="22" y="755"/>
                    </a:lnTo>
                    <a:lnTo>
                      <a:pt x="36" y="787"/>
                    </a:lnTo>
                    <a:lnTo>
                      <a:pt x="54" y="819"/>
                    </a:lnTo>
                    <a:lnTo>
                      <a:pt x="54" y="819"/>
                    </a:lnTo>
                    <a:lnTo>
                      <a:pt x="76" y="813"/>
                    </a:lnTo>
                    <a:lnTo>
                      <a:pt x="98" y="811"/>
                    </a:lnTo>
                    <a:lnTo>
                      <a:pt x="120" y="813"/>
                    </a:lnTo>
                    <a:lnTo>
                      <a:pt x="142" y="815"/>
                    </a:lnTo>
                    <a:lnTo>
                      <a:pt x="162" y="823"/>
                    </a:lnTo>
                    <a:lnTo>
                      <a:pt x="184" y="831"/>
                    </a:lnTo>
                    <a:lnTo>
                      <a:pt x="202" y="845"/>
                    </a:lnTo>
                    <a:lnTo>
                      <a:pt x="220" y="859"/>
                    </a:lnTo>
                    <a:lnTo>
                      <a:pt x="220" y="859"/>
                    </a:lnTo>
                    <a:lnTo>
                      <a:pt x="236" y="877"/>
                    </a:lnTo>
                    <a:lnTo>
                      <a:pt x="248" y="897"/>
                    </a:lnTo>
                    <a:lnTo>
                      <a:pt x="258" y="917"/>
                    </a:lnTo>
                    <a:lnTo>
                      <a:pt x="264" y="939"/>
                    </a:lnTo>
                    <a:lnTo>
                      <a:pt x="268" y="961"/>
                    </a:lnTo>
                    <a:lnTo>
                      <a:pt x="268" y="983"/>
                    </a:lnTo>
                    <a:lnTo>
                      <a:pt x="266" y="1005"/>
                    </a:lnTo>
                    <a:lnTo>
                      <a:pt x="262" y="1027"/>
                    </a:lnTo>
                    <a:lnTo>
                      <a:pt x="262" y="1027"/>
                    </a:lnTo>
                    <a:lnTo>
                      <a:pt x="292" y="1043"/>
                    </a:lnTo>
                    <a:lnTo>
                      <a:pt x="324" y="1059"/>
                    </a:lnTo>
                    <a:lnTo>
                      <a:pt x="358" y="1071"/>
                    </a:lnTo>
                    <a:lnTo>
                      <a:pt x="392" y="1081"/>
                    </a:lnTo>
                    <a:lnTo>
                      <a:pt x="392" y="1081"/>
                    </a:lnTo>
                    <a:lnTo>
                      <a:pt x="404" y="1063"/>
                    </a:lnTo>
                    <a:lnTo>
                      <a:pt x="418" y="1045"/>
                    </a:lnTo>
                    <a:lnTo>
                      <a:pt x="434" y="1029"/>
                    </a:lnTo>
                    <a:lnTo>
                      <a:pt x="452" y="1017"/>
                    </a:lnTo>
                    <a:lnTo>
                      <a:pt x="472" y="1007"/>
                    </a:lnTo>
                    <a:lnTo>
                      <a:pt x="494" y="999"/>
                    </a:lnTo>
                    <a:lnTo>
                      <a:pt x="516" y="993"/>
                    </a:lnTo>
                    <a:lnTo>
                      <a:pt x="540" y="991"/>
                    </a:lnTo>
                    <a:lnTo>
                      <a:pt x="540" y="991"/>
                    </a:lnTo>
                    <a:lnTo>
                      <a:pt x="562" y="993"/>
                    </a:lnTo>
                    <a:lnTo>
                      <a:pt x="586" y="999"/>
                    </a:lnTo>
                    <a:lnTo>
                      <a:pt x="606" y="1007"/>
                    </a:lnTo>
                    <a:lnTo>
                      <a:pt x="626" y="1017"/>
                    </a:lnTo>
                    <a:lnTo>
                      <a:pt x="644" y="1029"/>
                    </a:lnTo>
                    <a:lnTo>
                      <a:pt x="660" y="1045"/>
                    </a:lnTo>
                    <a:lnTo>
                      <a:pt x="674" y="1063"/>
                    </a:lnTo>
                    <a:lnTo>
                      <a:pt x="686" y="1081"/>
                    </a:lnTo>
                    <a:lnTo>
                      <a:pt x="686" y="1081"/>
                    </a:lnTo>
                    <a:lnTo>
                      <a:pt x="720" y="1071"/>
                    </a:lnTo>
                    <a:lnTo>
                      <a:pt x="754" y="1059"/>
                    </a:lnTo>
                    <a:lnTo>
                      <a:pt x="786" y="1043"/>
                    </a:lnTo>
                    <a:lnTo>
                      <a:pt x="818" y="1027"/>
                    </a:lnTo>
                    <a:lnTo>
                      <a:pt x="818" y="1027"/>
                    </a:lnTo>
                    <a:lnTo>
                      <a:pt x="812" y="1005"/>
                    </a:lnTo>
                    <a:lnTo>
                      <a:pt x="810" y="983"/>
                    </a:lnTo>
                    <a:lnTo>
                      <a:pt x="810" y="961"/>
                    </a:lnTo>
                    <a:lnTo>
                      <a:pt x="814" y="939"/>
                    </a:lnTo>
                    <a:lnTo>
                      <a:pt x="820" y="917"/>
                    </a:lnTo>
                    <a:lnTo>
                      <a:pt x="830" y="897"/>
                    </a:lnTo>
                    <a:lnTo>
                      <a:pt x="842" y="877"/>
                    </a:lnTo>
                    <a:lnTo>
                      <a:pt x="858" y="859"/>
                    </a:lnTo>
                    <a:lnTo>
                      <a:pt x="858" y="859"/>
                    </a:lnTo>
                    <a:lnTo>
                      <a:pt x="876" y="845"/>
                    </a:lnTo>
                    <a:lnTo>
                      <a:pt x="896" y="831"/>
                    </a:lnTo>
                    <a:lnTo>
                      <a:pt x="916" y="823"/>
                    </a:lnTo>
                    <a:lnTo>
                      <a:pt x="938" y="815"/>
                    </a:lnTo>
                    <a:lnTo>
                      <a:pt x="960" y="813"/>
                    </a:lnTo>
                    <a:lnTo>
                      <a:pt x="982" y="811"/>
                    </a:lnTo>
                    <a:lnTo>
                      <a:pt x="1004" y="813"/>
                    </a:lnTo>
                    <a:lnTo>
                      <a:pt x="1026" y="819"/>
                    </a:lnTo>
                    <a:lnTo>
                      <a:pt x="1026" y="819"/>
                    </a:lnTo>
                    <a:lnTo>
                      <a:pt x="1042" y="787"/>
                    </a:lnTo>
                    <a:lnTo>
                      <a:pt x="1056" y="755"/>
                    </a:lnTo>
                    <a:lnTo>
                      <a:pt x="1070" y="723"/>
                    </a:lnTo>
                    <a:lnTo>
                      <a:pt x="1080" y="687"/>
                    </a:lnTo>
                    <a:lnTo>
                      <a:pt x="1080" y="687"/>
                    </a:lnTo>
                    <a:lnTo>
                      <a:pt x="1060" y="677"/>
                    </a:lnTo>
                    <a:lnTo>
                      <a:pt x="1044" y="662"/>
                    </a:lnTo>
                    <a:lnTo>
                      <a:pt x="1028" y="646"/>
                    </a:lnTo>
                    <a:lnTo>
                      <a:pt x="1014" y="628"/>
                    </a:lnTo>
                    <a:lnTo>
                      <a:pt x="1004" y="608"/>
                    </a:lnTo>
                    <a:lnTo>
                      <a:pt x="996" y="586"/>
                    </a:lnTo>
                    <a:lnTo>
                      <a:pt x="992" y="564"/>
                    </a:lnTo>
                    <a:lnTo>
                      <a:pt x="990" y="540"/>
                    </a:lnTo>
                    <a:lnTo>
                      <a:pt x="990" y="540"/>
                    </a:lnTo>
                    <a:lnTo>
                      <a:pt x="992" y="516"/>
                    </a:lnTo>
                    <a:lnTo>
                      <a:pt x="996" y="494"/>
                    </a:lnTo>
                    <a:lnTo>
                      <a:pt x="1004" y="472"/>
                    </a:lnTo>
                    <a:lnTo>
                      <a:pt x="1014" y="452"/>
                    </a:lnTo>
                    <a:lnTo>
                      <a:pt x="1028" y="434"/>
                    </a:lnTo>
                    <a:lnTo>
                      <a:pt x="1044" y="418"/>
                    </a:lnTo>
                    <a:lnTo>
                      <a:pt x="1060" y="404"/>
                    </a:lnTo>
                    <a:lnTo>
                      <a:pt x="1080" y="394"/>
                    </a:lnTo>
                    <a:lnTo>
                      <a:pt x="1080" y="394"/>
                    </a:lnTo>
                    <a:close/>
                    <a:moveTo>
                      <a:pt x="540" y="707"/>
                    </a:moveTo>
                    <a:lnTo>
                      <a:pt x="540" y="707"/>
                    </a:lnTo>
                    <a:lnTo>
                      <a:pt x="522" y="705"/>
                    </a:lnTo>
                    <a:lnTo>
                      <a:pt x="506" y="703"/>
                    </a:lnTo>
                    <a:lnTo>
                      <a:pt x="490" y="699"/>
                    </a:lnTo>
                    <a:lnTo>
                      <a:pt x="474" y="693"/>
                    </a:lnTo>
                    <a:lnTo>
                      <a:pt x="460" y="687"/>
                    </a:lnTo>
                    <a:lnTo>
                      <a:pt x="446" y="679"/>
                    </a:lnTo>
                    <a:lnTo>
                      <a:pt x="434" y="668"/>
                    </a:lnTo>
                    <a:lnTo>
                      <a:pt x="422" y="658"/>
                    </a:lnTo>
                    <a:lnTo>
                      <a:pt x="412" y="646"/>
                    </a:lnTo>
                    <a:lnTo>
                      <a:pt x="402" y="632"/>
                    </a:lnTo>
                    <a:lnTo>
                      <a:pt x="394" y="618"/>
                    </a:lnTo>
                    <a:lnTo>
                      <a:pt x="386" y="604"/>
                    </a:lnTo>
                    <a:lnTo>
                      <a:pt x="382" y="590"/>
                    </a:lnTo>
                    <a:lnTo>
                      <a:pt x="378" y="574"/>
                    </a:lnTo>
                    <a:lnTo>
                      <a:pt x="374" y="556"/>
                    </a:lnTo>
                    <a:lnTo>
                      <a:pt x="374" y="540"/>
                    </a:lnTo>
                    <a:lnTo>
                      <a:pt x="374" y="540"/>
                    </a:lnTo>
                    <a:lnTo>
                      <a:pt x="374" y="524"/>
                    </a:lnTo>
                    <a:lnTo>
                      <a:pt x="378" y="506"/>
                    </a:lnTo>
                    <a:lnTo>
                      <a:pt x="382" y="490"/>
                    </a:lnTo>
                    <a:lnTo>
                      <a:pt x="386" y="476"/>
                    </a:lnTo>
                    <a:lnTo>
                      <a:pt x="394" y="462"/>
                    </a:lnTo>
                    <a:lnTo>
                      <a:pt x="402" y="448"/>
                    </a:lnTo>
                    <a:lnTo>
                      <a:pt x="412" y="434"/>
                    </a:lnTo>
                    <a:lnTo>
                      <a:pt x="422" y="424"/>
                    </a:lnTo>
                    <a:lnTo>
                      <a:pt x="434" y="412"/>
                    </a:lnTo>
                    <a:lnTo>
                      <a:pt x="446" y="402"/>
                    </a:lnTo>
                    <a:lnTo>
                      <a:pt x="460" y="394"/>
                    </a:lnTo>
                    <a:lnTo>
                      <a:pt x="474" y="388"/>
                    </a:lnTo>
                    <a:lnTo>
                      <a:pt x="490" y="382"/>
                    </a:lnTo>
                    <a:lnTo>
                      <a:pt x="506" y="378"/>
                    </a:lnTo>
                    <a:lnTo>
                      <a:pt x="522" y="376"/>
                    </a:lnTo>
                    <a:lnTo>
                      <a:pt x="540" y="374"/>
                    </a:lnTo>
                    <a:lnTo>
                      <a:pt x="540" y="374"/>
                    </a:lnTo>
                    <a:lnTo>
                      <a:pt x="556" y="376"/>
                    </a:lnTo>
                    <a:lnTo>
                      <a:pt x="572" y="378"/>
                    </a:lnTo>
                    <a:lnTo>
                      <a:pt x="588" y="382"/>
                    </a:lnTo>
                    <a:lnTo>
                      <a:pt x="604" y="388"/>
                    </a:lnTo>
                    <a:lnTo>
                      <a:pt x="618" y="394"/>
                    </a:lnTo>
                    <a:lnTo>
                      <a:pt x="632" y="402"/>
                    </a:lnTo>
                    <a:lnTo>
                      <a:pt x="644" y="412"/>
                    </a:lnTo>
                    <a:lnTo>
                      <a:pt x="656" y="424"/>
                    </a:lnTo>
                    <a:lnTo>
                      <a:pt x="668" y="434"/>
                    </a:lnTo>
                    <a:lnTo>
                      <a:pt x="676" y="448"/>
                    </a:lnTo>
                    <a:lnTo>
                      <a:pt x="684" y="462"/>
                    </a:lnTo>
                    <a:lnTo>
                      <a:pt x="692" y="476"/>
                    </a:lnTo>
                    <a:lnTo>
                      <a:pt x="698" y="490"/>
                    </a:lnTo>
                    <a:lnTo>
                      <a:pt x="702" y="506"/>
                    </a:lnTo>
                    <a:lnTo>
                      <a:pt x="704" y="524"/>
                    </a:lnTo>
                    <a:lnTo>
                      <a:pt x="704" y="540"/>
                    </a:lnTo>
                    <a:lnTo>
                      <a:pt x="704" y="540"/>
                    </a:lnTo>
                    <a:lnTo>
                      <a:pt x="704" y="556"/>
                    </a:lnTo>
                    <a:lnTo>
                      <a:pt x="702" y="574"/>
                    </a:lnTo>
                    <a:lnTo>
                      <a:pt x="698" y="590"/>
                    </a:lnTo>
                    <a:lnTo>
                      <a:pt x="692" y="604"/>
                    </a:lnTo>
                    <a:lnTo>
                      <a:pt x="684" y="618"/>
                    </a:lnTo>
                    <a:lnTo>
                      <a:pt x="676" y="632"/>
                    </a:lnTo>
                    <a:lnTo>
                      <a:pt x="668" y="646"/>
                    </a:lnTo>
                    <a:lnTo>
                      <a:pt x="656" y="658"/>
                    </a:lnTo>
                    <a:lnTo>
                      <a:pt x="644" y="668"/>
                    </a:lnTo>
                    <a:lnTo>
                      <a:pt x="632" y="679"/>
                    </a:lnTo>
                    <a:lnTo>
                      <a:pt x="618" y="687"/>
                    </a:lnTo>
                    <a:lnTo>
                      <a:pt x="604" y="693"/>
                    </a:lnTo>
                    <a:lnTo>
                      <a:pt x="588" y="699"/>
                    </a:lnTo>
                    <a:lnTo>
                      <a:pt x="572" y="703"/>
                    </a:lnTo>
                    <a:lnTo>
                      <a:pt x="556" y="705"/>
                    </a:lnTo>
                    <a:lnTo>
                      <a:pt x="540" y="707"/>
                    </a:lnTo>
                    <a:lnTo>
                      <a:pt x="540" y="70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7" name="Rectangle 15">
                <a:extLst>
                  <a:ext uri="{FF2B5EF4-FFF2-40B4-BE49-F238E27FC236}">
                    <a16:creationId xmlns:a16="http://schemas.microsoft.com/office/drawing/2014/main" id="{8FD8D036-B5DC-41BA-818E-72395E8FCE54}"/>
                  </a:ext>
                </a:extLst>
              </p:cNvPr>
              <p:cNvSpPr>
                <a:spLocks noChangeArrowheads="1"/>
              </p:cNvSpPr>
              <p:nvPr/>
            </p:nvSpPr>
            <p:spPr bwMode="auto">
              <a:xfrm>
                <a:off x="5877159" y="1812791"/>
                <a:ext cx="260" cy="26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98" name="Freeform 16">
                <a:extLst>
                  <a:ext uri="{FF2B5EF4-FFF2-40B4-BE49-F238E27FC236}">
                    <a16:creationId xmlns:a16="http://schemas.microsoft.com/office/drawing/2014/main" id="{9C37EB06-E4A6-41F0-8D2E-63851E1581FF}"/>
                  </a:ext>
                </a:extLst>
              </p:cNvPr>
              <p:cNvSpPr>
                <a:spLocks noEditPoints="1"/>
              </p:cNvSpPr>
              <p:nvPr/>
            </p:nvSpPr>
            <p:spPr bwMode="auto">
              <a:xfrm>
                <a:off x="5772072" y="1438744"/>
                <a:ext cx="210174" cy="209914"/>
              </a:xfrm>
              <a:custGeom>
                <a:avLst/>
                <a:gdLst>
                  <a:gd name="T0" fmla="*/ 404 w 808"/>
                  <a:gd name="T1" fmla="*/ 807 h 807"/>
                  <a:gd name="T2" fmla="*/ 458 w 808"/>
                  <a:gd name="T3" fmla="*/ 789 h 807"/>
                  <a:gd name="T4" fmla="*/ 488 w 808"/>
                  <a:gd name="T5" fmla="*/ 733 h 807"/>
                  <a:gd name="T6" fmla="*/ 528 w 808"/>
                  <a:gd name="T7" fmla="*/ 705 h 807"/>
                  <a:gd name="T8" fmla="*/ 594 w 808"/>
                  <a:gd name="T9" fmla="*/ 697 h 807"/>
                  <a:gd name="T10" fmla="*/ 652 w 808"/>
                  <a:gd name="T11" fmla="*/ 723 h 807"/>
                  <a:gd name="T12" fmla="*/ 708 w 808"/>
                  <a:gd name="T13" fmla="*/ 671 h 807"/>
                  <a:gd name="T14" fmla="*/ 706 w 808"/>
                  <a:gd name="T15" fmla="*/ 625 h 807"/>
                  <a:gd name="T16" fmla="*/ 696 w 808"/>
                  <a:gd name="T17" fmla="*/ 561 h 807"/>
                  <a:gd name="T18" fmla="*/ 712 w 808"/>
                  <a:gd name="T19" fmla="*/ 513 h 807"/>
                  <a:gd name="T20" fmla="*/ 758 w 808"/>
                  <a:gd name="T21" fmla="*/ 469 h 807"/>
                  <a:gd name="T22" fmla="*/ 804 w 808"/>
                  <a:gd name="T23" fmla="*/ 455 h 807"/>
                  <a:gd name="T24" fmla="*/ 804 w 808"/>
                  <a:gd name="T25" fmla="*/ 352 h 807"/>
                  <a:gd name="T26" fmla="*/ 758 w 808"/>
                  <a:gd name="T27" fmla="*/ 338 h 807"/>
                  <a:gd name="T28" fmla="*/ 712 w 808"/>
                  <a:gd name="T29" fmla="*/ 294 h 807"/>
                  <a:gd name="T30" fmla="*/ 696 w 808"/>
                  <a:gd name="T31" fmla="*/ 246 h 807"/>
                  <a:gd name="T32" fmla="*/ 706 w 808"/>
                  <a:gd name="T33" fmla="*/ 184 h 807"/>
                  <a:gd name="T34" fmla="*/ 708 w 808"/>
                  <a:gd name="T35" fmla="*/ 136 h 807"/>
                  <a:gd name="T36" fmla="*/ 652 w 808"/>
                  <a:gd name="T37" fmla="*/ 84 h 807"/>
                  <a:gd name="T38" fmla="*/ 594 w 808"/>
                  <a:gd name="T39" fmla="*/ 110 h 807"/>
                  <a:gd name="T40" fmla="*/ 528 w 808"/>
                  <a:gd name="T41" fmla="*/ 102 h 807"/>
                  <a:gd name="T42" fmla="*/ 488 w 808"/>
                  <a:gd name="T43" fmla="*/ 74 h 807"/>
                  <a:gd name="T44" fmla="*/ 458 w 808"/>
                  <a:gd name="T45" fmla="*/ 18 h 807"/>
                  <a:gd name="T46" fmla="*/ 404 w 808"/>
                  <a:gd name="T47" fmla="*/ 0 h 807"/>
                  <a:gd name="T48" fmla="*/ 350 w 808"/>
                  <a:gd name="T49" fmla="*/ 18 h 807"/>
                  <a:gd name="T50" fmla="*/ 320 w 808"/>
                  <a:gd name="T51" fmla="*/ 74 h 807"/>
                  <a:gd name="T52" fmla="*/ 280 w 808"/>
                  <a:gd name="T53" fmla="*/ 102 h 807"/>
                  <a:gd name="T54" fmla="*/ 216 w 808"/>
                  <a:gd name="T55" fmla="*/ 110 h 807"/>
                  <a:gd name="T56" fmla="*/ 158 w 808"/>
                  <a:gd name="T57" fmla="*/ 84 h 807"/>
                  <a:gd name="T58" fmla="*/ 102 w 808"/>
                  <a:gd name="T59" fmla="*/ 136 h 807"/>
                  <a:gd name="T60" fmla="*/ 102 w 808"/>
                  <a:gd name="T61" fmla="*/ 184 h 807"/>
                  <a:gd name="T62" fmla="*/ 112 w 808"/>
                  <a:gd name="T63" fmla="*/ 246 h 807"/>
                  <a:gd name="T64" fmla="*/ 96 w 808"/>
                  <a:gd name="T65" fmla="*/ 294 h 807"/>
                  <a:gd name="T66" fmla="*/ 50 w 808"/>
                  <a:gd name="T67" fmla="*/ 338 h 807"/>
                  <a:gd name="T68" fmla="*/ 4 w 808"/>
                  <a:gd name="T69" fmla="*/ 352 h 807"/>
                  <a:gd name="T70" fmla="*/ 4 w 808"/>
                  <a:gd name="T71" fmla="*/ 455 h 807"/>
                  <a:gd name="T72" fmla="*/ 50 w 808"/>
                  <a:gd name="T73" fmla="*/ 469 h 807"/>
                  <a:gd name="T74" fmla="*/ 96 w 808"/>
                  <a:gd name="T75" fmla="*/ 513 h 807"/>
                  <a:gd name="T76" fmla="*/ 112 w 808"/>
                  <a:gd name="T77" fmla="*/ 561 h 807"/>
                  <a:gd name="T78" fmla="*/ 102 w 808"/>
                  <a:gd name="T79" fmla="*/ 625 h 807"/>
                  <a:gd name="T80" fmla="*/ 102 w 808"/>
                  <a:gd name="T81" fmla="*/ 671 h 807"/>
                  <a:gd name="T82" fmla="*/ 158 w 808"/>
                  <a:gd name="T83" fmla="*/ 723 h 807"/>
                  <a:gd name="T84" fmla="*/ 216 w 808"/>
                  <a:gd name="T85" fmla="*/ 697 h 807"/>
                  <a:gd name="T86" fmla="*/ 280 w 808"/>
                  <a:gd name="T87" fmla="*/ 705 h 807"/>
                  <a:gd name="T88" fmla="*/ 320 w 808"/>
                  <a:gd name="T89" fmla="*/ 733 h 807"/>
                  <a:gd name="T90" fmla="*/ 350 w 808"/>
                  <a:gd name="T91" fmla="*/ 789 h 807"/>
                  <a:gd name="T92" fmla="*/ 286 w 808"/>
                  <a:gd name="T93" fmla="*/ 402 h 807"/>
                  <a:gd name="T94" fmla="*/ 306 w 808"/>
                  <a:gd name="T95" fmla="*/ 336 h 807"/>
                  <a:gd name="T96" fmla="*/ 380 w 808"/>
                  <a:gd name="T97" fmla="*/ 286 h 807"/>
                  <a:gd name="T98" fmla="*/ 416 w 808"/>
                  <a:gd name="T99" fmla="*/ 284 h 807"/>
                  <a:gd name="T100" fmla="*/ 490 w 808"/>
                  <a:gd name="T101" fmla="*/ 318 h 807"/>
                  <a:gd name="T102" fmla="*/ 524 w 808"/>
                  <a:gd name="T103" fmla="*/ 390 h 807"/>
                  <a:gd name="T104" fmla="*/ 522 w 808"/>
                  <a:gd name="T105" fmla="*/ 427 h 807"/>
                  <a:gd name="T106" fmla="*/ 472 w 808"/>
                  <a:gd name="T107" fmla="*/ 503 h 807"/>
                  <a:gd name="T108" fmla="*/ 404 w 808"/>
                  <a:gd name="T109" fmla="*/ 523 h 807"/>
                  <a:gd name="T110" fmla="*/ 358 w 808"/>
                  <a:gd name="T111" fmla="*/ 513 h 807"/>
                  <a:gd name="T112" fmla="*/ 294 w 808"/>
                  <a:gd name="T113" fmla="*/ 451 h 807"/>
                  <a:gd name="T114" fmla="*/ 286 w 808"/>
                  <a:gd name="T115" fmla="*/ 402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8" h="807">
                    <a:moveTo>
                      <a:pt x="354" y="805"/>
                    </a:moveTo>
                    <a:lnTo>
                      <a:pt x="354" y="805"/>
                    </a:lnTo>
                    <a:lnTo>
                      <a:pt x="378" y="807"/>
                    </a:lnTo>
                    <a:lnTo>
                      <a:pt x="404" y="807"/>
                    </a:lnTo>
                    <a:lnTo>
                      <a:pt x="430" y="807"/>
                    </a:lnTo>
                    <a:lnTo>
                      <a:pt x="456" y="805"/>
                    </a:lnTo>
                    <a:lnTo>
                      <a:pt x="456" y="805"/>
                    </a:lnTo>
                    <a:lnTo>
                      <a:pt x="458" y="789"/>
                    </a:lnTo>
                    <a:lnTo>
                      <a:pt x="462" y="773"/>
                    </a:lnTo>
                    <a:lnTo>
                      <a:pt x="470" y="759"/>
                    </a:lnTo>
                    <a:lnTo>
                      <a:pt x="478" y="745"/>
                    </a:lnTo>
                    <a:lnTo>
                      <a:pt x="488" y="733"/>
                    </a:lnTo>
                    <a:lnTo>
                      <a:pt x="500" y="721"/>
                    </a:lnTo>
                    <a:lnTo>
                      <a:pt x="514" y="713"/>
                    </a:lnTo>
                    <a:lnTo>
                      <a:pt x="528" y="705"/>
                    </a:lnTo>
                    <a:lnTo>
                      <a:pt x="528" y="705"/>
                    </a:lnTo>
                    <a:lnTo>
                      <a:pt x="544" y="699"/>
                    </a:lnTo>
                    <a:lnTo>
                      <a:pt x="562" y="697"/>
                    </a:lnTo>
                    <a:lnTo>
                      <a:pt x="578" y="695"/>
                    </a:lnTo>
                    <a:lnTo>
                      <a:pt x="594" y="697"/>
                    </a:lnTo>
                    <a:lnTo>
                      <a:pt x="610" y="701"/>
                    </a:lnTo>
                    <a:lnTo>
                      <a:pt x="624" y="707"/>
                    </a:lnTo>
                    <a:lnTo>
                      <a:pt x="638" y="713"/>
                    </a:lnTo>
                    <a:lnTo>
                      <a:pt x="652" y="723"/>
                    </a:lnTo>
                    <a:lnTo>
                      <a:pt x="652" y="723"/>
                    </a:lnTo>
                    <a:lnTo>
                      <a:pt x="672" y="707"/>
                    </a:lnTo>
                    <a:lnTo>
                      <a:pt x="690" y="689"/>
                    </a:lnTo>
                    <a:lnTo>
                      <a:pt x="708" y="671"/>
                    </a:lnTo>
                    <a:lnTo>
                      <a:pt x="724" y="651"/>
                    </a:lnTo>
                    <a:lnTo>
                      <a:pt x="724" y="651"/>
                    </a:lnTo>
                    <a:lnTo>
                      <a:pt x="714" y="639"/>
                    </a:lnTo>
                    <a:lnTo>
                      <a:pt x="706" y="625"/>
                    </a:lnTo>
                    <a:lnTo>
                      <a:pt x="700" y="609"/>
                    </a:lnTo>
                    <a:lnTo>
                      <a:pt x="698" y="593"/>
                    </a:lnTo>
                    <a:lnTo>
                      <a:pt x="696" y="577"/>
                    </a:lnTo>
                    <a:lnTo>
                      <a:pt x="696" y="561"/>
                    </a:lnTo>
                    <a:lnTo>
                      <a:pt x="700" y="545"/>
                    </a:lnTo>
                    <a:lnTo>
                      <a:pt x="704" y="529"/>
                    </a:lnTo>
                    <a:lnTo>
                      <a:pt x="704" y="529"/>
                    </a:lnTo>
                    <a:lnTo>
                      <a:pt x="712" y="513"/>
                    </a:lnTo>
                    <a:lnTo>
                      <a:pt x="722" y="499"/>
                    </a:lnTo>
                    <a:lnTo>
                      <a:pt x="732" y="487"/>
                    </a:lnTo>
                    <a:lnTo>
                      <a:pt x="746" y="477"/>
                    </a:lnTo>
                    <a:lnTo>
                      <a:pt x="758" y="469"/>
                    </a:lnTo>
                    <a:lnTo>
                      <a:pt x="774" y="463"/>
                    </a:lnTo>
                    <a:lnTo>
                      <a:pt x="788" y="457"/>
                    </a:lnTo>
                    <a:lnTo>
                      <a:pt x="804" y="455"/>
                    </a:lnTo>
                    <a:lnTo>
                      <a:pt x="804" y="455"/>
                    </a:lnTo>
                    <a:lnTo>
                      <a:pt x="808" y="431"/>
                    </a:lnTo>
                    <a:lnTo>
                      <a:pt x="808" y="404"/>
                    </a:lnTo>
                    <a:lnTo>
                      <a:pt x="808" y="378"/>
                    </a:lnTo>
                    <a:lnTo>
                      <a:pt x="804" y="352"/>
                    </a:lnTo>
                    <a:lnTo>
                      <a:pt x="804" y="352"/>
                    </a:lnTo>
                    <a:lnTo>
                      <a:pt x="788" y="350"/>
                    </a:lnTo>
                    <a:lnTo>
                      <a:pt x="774" y="344"/>
                    </a:lnTo>
                    <a:lnTo>
                      <a:pt x="758" y="338"/>
                    </a:lnTo>
                    <a:lnTo>
                      <a:pt x="746" y="330"/>
                    </a:lnTo>
                    <a:lnTo>
                      <a:pt x="732" y="320"/>
                    </a:lnTo>
                    <a:lnTo>
                      <a:pt x="722" y="308"/>
                    </a:lnTo>
                    <a:lnTo>
                      <a:pt x="712" y="294"/>
                    </a:lnTo>
                    <a:lnTo>
                      <a:pt x="704" y="278"/>
                    </a:lnTo>
                    <a:lnTo>
                      <a:pt x="704" y="278"/>
                    </a:lnTo>
                    <a:lnTo>
                      <a:pt x="700" y="262"/>
                    </a:lnTo>
                    <a:lnTo>
                      <a:pt x="696" y="246"/>
                    </a:lnTo>
                    <a:lnTo>
                      <a:pt x="696" y="230"/>
                    </a:lnTo>
                    <a:lnTo>
                      <a:pt x="698" y="214"/>
                    </a:lnTo>
                    <a:lnTo>
                      <a:pt x="700" y="198"/>
                    </a:lnTo>
                    <a:lnTo>
                      <a:pt x="706" y="184"/>
                    </a:lnTo>
                    <a:lnTo>
                      <a:pt x="714" y="170"/>
                    </a:lnTo>
                    <a:lnTo>
                      <a:pt x="724" y="156"/>
                    </a:lnTo>
                    <a:lnTo>
                      <a:pt x="724" y="156"/>
                    </a:lnTo>
                    <a:lnTo>
                      <a:pt x="708" y="136"/>
                    </a:lnTo>
                    <a:lnTo>
                      <a:pt x="690" y="118"/>
                    </a:lnTo>
                    <a:lnTo>
                      <a:pt x="672" y="100"/>
                    </a:lnTo>
                    <a:lnTo>
                      <a:pt x="652" y="84"/>
                    </a:lnTo>
                    <a:lnTo>
                      <a:pt x="652" y="84"/>
                    </a:lnTo>
                    <a:lnTo>
                      <a:pt x="638" y="94"/>
                    </a:lnTo>
                    <a:lnTo>
                      <a:pt x="624" y="100"/>
                    </a:lnTo>
                    <a:lnTo>
                      <a:pt x="610" y="106"/>
                    </a:lnTo>
                    <a:lnTo>
                      <a:pt x="594" y="110"/>
                    </a:lnTo>
                    <a:lnTo>
                      <a:pt x="578" y="112"/>
                    </a:lnTo>
                    <a:lnTo>
                      <a:pt x="562" y="112"/>
                    </a:lnTo>
                    <a:lnTo>
                      <a:pt x="544" y="108"/>
                    </a:lnTo>
                    <a:lnTo>
                      <a:pt x="528" y="102"/>
                    </a:lnTo>
                    <a:lnTo>
                      <a:pt x="528" y="102"/>
                    </a:lnTo>
                    <a:lnTo>
                      <a:pt x="514" y="96"/>
                    </a:lnTo>
                    <a:lnTo>
                      <a:pt x="500" y="86"/>
                    </a:lnTo>
                    <a:lnTo>
                      <a:pt x="488" y="74"/>
                    </a:lnTo>
                    <a:lnTo>
                      <a:pt x="478" y="62"/>
                    </a:lnTo>
                    <a:lnTo>
                      <a:pt x="470" y="48"/>
                    </a:lnTo>
                    <a:lnTo>
                      <a:pt x="462" y="34"/>
                    </a:lnTo>
                    <a:lnTo>
                      <a:pt x="458" y="18"/>
                    </a:lnTo>
                    <a:lnTo>
                      <a:pt x="456" y="2"/>
                    </a:lnTo>
                    <a:lnTo>
                      <a:pt x="456" y="2"/>
                    </a:lnTo>
                    <a:lnTo>
                      <a:pt x="430" y="0"/>
                    </a:lnTo>
                    <a:lnTo>
                      <a:pt x="404" y="0"/>
                    </a:lnTo>
                    <a:lnTo>
                      <a:pt x="378" y="0"/>
                    </a:lnTo>
                    <a:lnTo>
                      <a:pt x="354" y="2"/>
                    </a:lnTo>
                    <a:lnTo>
                      <a:pt x="354" y="2"/>
                    </a:lnTo>
                    <a:lnTo>
                      <a:pt x="350" y="18"/>
                    </a:lnTo>
                    <a:lnTo>
                      <a:pt x="346" y="34"/>
                    </a:lnTo>
                    <a:lnTo>
                      <a:pt x="340" y="48"/>
                    </a:lnTo>
                    <a:lnTo>
                      <a:pt x="332" y="62"/>
                    </a:lnTo>
                    <a:lnTo>
                      <a:pt x="320" y="74"/>
                    </a:lnTo>
                    <a:lnTo>
                      <a:pt x="308" y="86"/>
                    </a:lnTo>
                    <a:lnTo>
                      <a:pt x="296" y="96"/>
                    </a:lnTo>
                    <a:lnTo>
                      <a:pt x="280" y="102"/>
                    </a:lnTo>
                    <a:lnTo>
                      <a:pt x="280" y="102"/>
                    </a:lnTo>
                    <a:lnTo>
                      <a:pt x="264" y="108"/>
                    </a:lnTo>
                    <a:lnTo>
                      <a:pt x="248" y="112"/>
                    </a:lnTo>
                    <a:lnTo>
                      <a:pt x="232" y="112"/>
                    </a:lnTo>
                    <a:lnTo>
                      <a:pt x="216" y="110"/>
                    </a:lnTo>
                    <a:lnTo>
                      <a:pt x="200" y="106"/>
                    </a:lnTo>
                    <a:lnTo>
                      <a:pt x="184" y="100"/>
                    </a:lnTo>
                    <a:lnTo>
                      <a:pt x="170" y="94"/>
                    </a:lnTo>
                    <a:lnTo>
                      <a:pt x="158" y="84"/>
                    </a:lnTo>
                    <a:lnTo>
                      <a:pt x="158" y="84"/>
                    </a:lnTo>
                    <a:lnTo>
                      <a:pt x="138" y="100"/>
                    </a:lnTo>
                    <a:lnTo>
                      <a:pt x="118" y="118"/>
                    </a:lnTo>
                    <a:lnTo>
                      <a:pt x="102" y="136"/>
                    </a:lnTo>
                    <a:lnTo>
                      <a:pt x="84" y="156"/>
                    </a:lnTo>
                    <a:lnTo>
                      <a:pt x="84" y="156"/>
                    </a:lnTo>
                    <a:lnTo>
                      <a:pt x="94" y="170"/>
                    </a:lnTo>
                    <a:lnTo>
                      <a:pt x="102" y="184"/>
                    </a:lnTo>
                    <a:lnTo>
                      <a:pt x="108" y="198"/>
                    </a:lnTo>
                    <a:lnTo>
                      <a:pt x="112" y="214"/>
                    </a:lnTo>
                    <a:lnTo>
                      <a:pt x="114" y="230"/>
                    </a:lnTo>
                    <a:lnTo>
                      <a:pt x="112" y="246"/>
                    </a:lnTo>
                    <a:lnTo>
                      <a:pt x="110" y="262"/>
                    </a:lnTo>
                    <a:lnTo>
                      <a:pt x="104" y="278"/>
                    </a:lnTo>
                    <a:lnTo>
                      <a:pt x="104" y="278"/>
                    </a:lnTo>
                    <a:lnTo>
                      <a:pt x="96" y="294"/>
                    </a:lnTo>
                    <a:lnTo>
                      <a:pt x="88" y="308"/>
                    </a:lnTo>
                    <a:lnTo>
                      <a:pt x="76" y="320"/>
                    </a:lnTo>
                    <a:lnTo>
                      <a:pt x="64" y="330"/>
                    </a:lnTo>
                    <a:lnTo>
                      <a:pt x="50" y="338"/>
                    </a:lnTo>
                    <a:lnTo>
                      <a:pt x="36" y="344"/>
                    </a:lnTo>
                    <a:lnTo>
                      <a:pt x="20" y="350"/>
                    </a:lnTo>
                    <a:lnTo>
                      <a:pt x="4" y="352"/>
                    </a:lnTo>
                    <a:lnTo>
                      <a:pt x="4" y="352"/>
                    </a:lnTo>
                    <a:lnTo>
                      <a:pt x="2" y="378"/>
                    </a:lnTo>
                    <a:lnTo>
                      <a:pt x="0" y="402"/>
                    </a:lnTo>
                    <a:lnTo>
                      <a:pt x="2" y="429"/>
                    </a:lnTo>
                    <a:lnTo>
                      <a:pt x="4" y="455"/>
                    </a:lnTo>
                    <a:lnTo>
                      <a:pt x="4" y="455"/>
                    </a:lnTo>
                    <a:lnTo>
                      <a:pt x="20" y="457"/>
                    </a:lnTo>
                    <a:lnTo>
                      <a:pt x="36" y="463"/>
                    </a:lnTo>
                    <a:lnTo>
                      <a:pt x="50" y="469"/>
                    </a:lnTo>
                    <a:lnTo>
                      <a:pt x="64" y="477"/>
                    </a:lnTo>
                    <a:lnTo>
                      <a:pt x="76" y="487"/>
                    </a:lnTo>
                    <a:lnTo>
                      <a:pt x="86" y="499"/>
                    </a:lnTo>
                    <a:lnTo>
                      <a:pt x="96" y="513"/>
                    </a:lnTo>
                    <a:lnTo>
                      <a:pt x="104" y="529"/>
                    </a:lnTo>
                    <a:lnTo>
                      <a:pt x="104" y="529"/>
                    </a:lnTo>
                    <a:lnTo>
                      <a:pt x="110" y="545"/>
                    </a:lnTo>
                    <a:lnTo>
                      <a:pt x="112" y="561"/>
                    </a:lnTo>
                    <a:lnTo>
                      <a:pt x="114" y="577"/>
                    </a:lnTo>
                    <a:lnTo>
                      <a:pt x="112" y="593"/>
                    </a:lnTo>
                    <a:lnTo>
                      <a:pt x="108" y="609"/>
                    </a:lnTo>
                    <a:lnTo>
                      <a:pt x="102" y="625"/>
                    </a:lnTo>
                    <a:lnTo>
                      <a:pt x="94" y="639"/>
                    </a:lnTo>
                    <a:lnTo>
                      <a:pt x="84" y="651"/>
                    </a:lnTo>
                    <a:lnTo>
                      <a:pt x="84" y="651"/>
                    </a:lnTo>
                    <a:lnTo>
                      <a:pt x="102" y="671"/>
                    </a:lnTo>
                    <a:lnTo>
                      <a:pt x="120" y="689"/>
                    </a:lnTo>
                    <a:lnTo>
                      <a:pt x="138" y="707"/>
                    </a:lnTo>
                    <a:lnTo>
                      <a:pt x="158" y="723"/>
                    </a:lnTo>
                    <a:lnTo>
                      <a:pt x="158" y="723"/>
                    </a:lnTo>
                    <a:lnTo>
                      <a:pt x="170" y="713"/>
                    </a:lnTo>
                    <a:lnTo>
                      <a:pt x="184" y="707"/>
                    </a:lnTo>
                    <a:lnTo>
                      <a:pt x="200" y="701"/>
                    </a:lnTo>
                    <a:lnTo>
                      <a:pt x="216" y="697"/>
                    </a:lnTo>
                    <a:lnTo>
                      <a:pt x="232" y="695"/>
                    </a:lnTo>
                    <a:lnTo>
                      <a:pt x="248" y="697"/>
                    </a:lnTo>
                    <a:lnTo>
                      <a:pt x="264" y="699"/>
                    </a:lnTo>
                    <a:lnTo>
                      <a:pt x="280" y="705"/>
                    </a:lnTo>
                    <a:lnTo>
                      <a:pt x="280" y="705"/>
                    </a:lnTo>
                    <a:lnTo>
                      <a:pt x="296" y="713"/>
                    </a:lnTo>
                    <a:lnTo>
                      <a:pt x="308" y="721"/>
                    </a:lnTo>
                    <a:lnTo>
                      <a:pt x="320" y="733"/>
                    </a:lnTo>
                    <a:lnTo>
                      <a:pt x="332" y="745"/>
                    </a:lnTo>
                    <a:lnTo>
                      <a:pt x="340" y="759"/>
                    </a:lnTo>
                    <a:lnTo>
                      <a:pt x="346" y="773"/>
                    </a:lnTo>
                    <a:lnTo>
                      <a:pt x="350" y="789"/>
                    </a:lnTo>
                    <a:lnTo>
                      <a:pt x="354" y="805"/>
                    </a:lnTo>
                    <a:lnTo>
                      <a:pt x="354" y="805"/>
                    </a:lnTo>
                    <a:close/>
                    <a:moveTo>
                      <a:pt x="286" y="402"/>
                    </a:moveTo>
                    <a:lnTo>
                      <a:pt x="286" y="402"/>
                    </a:lnTo>
                    <a:lnTo>
                      <a:pt x="286" y="390"/>
                    </a:lnTo>
                    <a:lnTo>
                      <a:pt x="288" y="378"/>
                    </a:lnTo>
                    <a:lnTo>
                      <a:pt x="294" y="356"/>
                    </a:lnTo>
                    <a:lnTo>
                      <a:pt x="306" y="336"/>
                    </a:lnTo>
                    <a:lnTo>
                      <a:pt x="320" y="318"/>
                    </a:lnTo>
                    <a:lnTo>
                      <a:pt x="338" y="304"/>
                    </a:lnTo>
                    <a:lnTo>
                      <a:pt x="358" y="292"/>
                    </a:lnTo>
                    <a:lnTo>
                      <a:pt x="380" y="286"/>
                    </a:lnTo>
                    <a:lnTo>
                      <a:pt x="392" y="284"/>
                    </a:lnTo>
                    <a:lnTo>
                      <a:pt x="404" y="284"/>
                    </a:lnTo>
                    <a:lnTo>
                      <a:pt x="404" y="284"/>
                    </a:lnTo>
                    <a:lnTo>
                      <a:pt x="416" y="284"/>
                    </a:lnTo>
                    <a:lnTo>
                      <a:pt x="428" y="286"/>
                    </a:lnTo>
                    <a:lnTo>
                      <a:pt x="452" y="292"/>
                    </a:lnTo>
                    <a:lnTo>
                      <a:pt x="472" y="304"/>
                    </a:lnTo>
                    <a:lnTo>
                      <a:pt x="490" y="318"/>
                    </a:lnTo>
                    <a:lnTo>
                      <a:pt x="504" y="336"/>
                    </a:lnTo>
                    <a:lnTo>
                      <a:pt x="514" y="356"/>
                    </a:lnTo>
                    <a:lnTo>
                      <a:pt x="522" y="378"/>
                    </a:lnTo>
                    <a:lnTo>
                      <a:pt x="524" y="390"/>
                    </a:lnTo>
                    <a:lnTo>
                      <a:pt x="524" y="402"/>
                    </a:lnTo>
                    <a:lnTo>
                      <a:pt x="524" y="402"/>
                    </a:lnTo>
                    <a:lnTo>
                      <a:pt x="524" y="415"/>
                    </a:lnTo>
                    <a:lnTo>
                      <a:pt x="522" y="427"/>
                    </a:lnTo>
                    <a:lnTo>
                      <a:pt x="514" y="451"/>
                    </a:lnTo>
                    <a:lnTo>
                      <a:pt x="504" y="471"/>
                    </a:lnTo>
                    <a:lnTo>
                      <a:pt x="490" y="489"/>
                    </a:lnTo>
                    <a:lnTo>
                      <a:pt x="472" y="503"/>
                    </a:lnTo>
                    <a:lnTo>
                      <a:pt x="452" y="513"/>
                    </a:lnTo>
                    <a:lnTo>
                      <a:pt x="428" y="521"/>
                    </a:lnTo>
                    <a:lnTo>
                      <a:pt x="416" y="523"/>
                    </a:lnTo>
                    <a:lnTo>
                      <a:pt x="404" y="523"/>
                    </a:lnTo>
                    <a:lnTo>
                      <a:pt x="404" y="523"/>
                    </a:lnTo>
                    <a:lnTo>
                      <a:pt x="392" y="523"/>
                    </a:lnTo>
                    <a:lnTo>
                      <a:pt x="380" y="521"/>
                    </a:lnTo>
                    <a:lnTo>
                      <a:pt x="358" y="513"/>
                    </a:lnTo>
                    <a:lnTo>
                      <a:pt x="338" y="503"/>
                    </a:lnTo>
                    <a:lnTo>
                      <a:pt x="320" y="489"/>
                    </a:lnTo>
                    <a:lnTo>
                      <a:pt x="306" y="471"/>
                    </a:lnTo>
                    <a:lnTo>
                      <a:pt x="294" y="451"/>
                    </a:lnTo>
                    <a:lnTo>
                      <a:pt x="288" y="427"/>
                    </a:lnTo>
                    <a:lnTo>
                      <a:pt x="286" y="415"/>
                    </a:lnTo>
                    <a:lnTo>
                      <a:pt x="286" y="402"/>
                    </a:lnTo>
                    <a:lnTo>
                      <a:pt x="286" y="402"/>
                    </a:lnTo>
                    <a:close/>
                  </a:path>
                </a:pathLst>
              </a:custGeom>
              <a:solidFill>
                <a:srgbClr val="2F2F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39" name="Group 38" descr="Predictive icon">
            <a:extLst>
              <a:ext uri="{FF2B5EF4-FFF2-40B4-BE49-F238E27FC236}">
                <a16:creationId xmlns:a16="http://schemas.microsoft.com/office/drawing/2014/main" id="{390BA8AE-B2A0-43BE-85F2-B8B2A78AA415}"/>
              </a:ext>
            </a:extLst>
          </p:cNvPr>
          <p:cNvGrpSpPr/>
          <p:nvPr/>
        </p:nvGrpSpPr>
        <p:grpSpPr>
          <a:xfrm>
            <a:off x="7583359" y="2098424"/>
            <a:ext cx="609974" cy="609972"/>
            <a:chOff x="7583359" y="1895224"/>
            <a:chExt cx="609974" cy="609972"/>
          </a:xfrm>
        </p:grpSpPr>
        <p:sp>
          <p:nvSpPr>
            <p:cNvPr id="200" name="Oval 199">
              <a:extLst>
                <a:ext uri="{FF2B5EF4-FFF2-40B4-BE49-F238E27FC236}">
                  <a16:creationId xmlns:a16="http://schemas.microsoft.com/office/drawing/2014/main" id="{0A379950-2F14-4372-9740-FAACB69AE155}"/>
                </a:ext>
              </a:extLst>
            </p:cNvPr>
            <p:cNvSpPr/>
            <p:nvPr/>
          </p:nvSpPr>
          <p:spPr bwMode="auto">
            <a:xfrm>
              <a:off x="7583359" y="1895224"/>
              <a:ext cx="609974" cy="609972"/>
            </a:xfrm>
            <a:prstGeom prst="ellipse">
              <a:avLst/>
            </a:prstGeom>
            <a:solidFill>
              <a:schemeClr val="accent1"/>
            </a:solidFill>
            <a:ln>
              <a:noFill/>
              <a:headEnd type="none" w="med" len="med"/>
              <a:tailEnd type="none" w="med" len="med"/>
            </a:ln>
            <a:effectLst>
              <a:outerShdw blurRad="190500" dist="508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1" name="Graphic 355">
              <a:extLst>
                <a:ext uri="{FF2B5EF4-FFF2-40B4-BE49-F238E27FC236}">
                  <a16:creationId xmlns:a16="http://schemas.microsoft.com/office/drawing/2014/main" id="{90B74E22-2211-4F57-8CFA-B1DC5A13FCDD}"/>
                </a:ext>
              </a:extLst>
            </p:cNvPr>
            <p:cNvGrpSpPr>
              <a:grpSpLocks noChangeAspect="1"/>
            </p:cNvGrpSpPr>
            <p:nvPr/>
          </p:nvGrpSpPr>
          <p:grpSpPr>
            <a:xfrm>
              <a:off x="7705466" y="2017330"/>
              <a:ext cx="365760" cy="365760"/>
              <a:chOff x="6157524" y="4330918"/>
              <a:chExt cx="928570" cy="928570"/>
            </a:xfrm>
          </p:grpSpPr>
          <p:sp>
            <p:nvSpPr>
              <p:cNvPr id="202" name="Freeform: Shape 201">
                <a:extLst>
                  <a:ext uri="{FF2B5EF4-FFF2-40B4-BE49-F238E27FC236}">
                    <a16:creationId xmlns:a16="http://schemas.microsoft.com/office/drawing/2014/main" id="{98B3BDC6-9636-42C0-BE19-EF857CF025C2}"/>
                  </a:ext>
                </a:extLst>
              </p:cNvPr>
              <p:cNvSpPr/>
              <p:nvPr/>
            </p:nvSpPr>
            <p:spPr>
              <a:xfrm>
                <a:off x="6122703" y="4296097"/>
                <a:ext cx="974999" cy="974999"/>
              </a:xfrm>
              <a:custGeom>
                <a:avLst/>
                <a:gdLst>
                  <a:gd name="connsiteX0" fmla="*/ 861249 w 974998"/>
                  <a:gd name="connsiteY0" fmla="*/ 420178 h 974998"/>
                  <a:gd name="connsiteX1" fmla="*/ 810177 w 974998"/>
                  <a:gd name="connsiteY1" fmla="*/ 299464 h 974998"/>
                  <a:gd name="connsiteX2" fmla="*/ 856606 w 974998"/>
                  <a:gd name="connsiteY2" fmla="*/ 201964 h 974998"/>
                  <a:gd name="connsiteX3" fmla="*/ 791606 w 974998"/>
                  <a:gd name="connsiteY3" fmla="*/ 136964 h 974998"/>
                  <a:gd name="connsiteX4" fmla="*/ 694106 w 974998"/>
                  <a:gd name="connsiteY4" fmla="*/ 183393 h 974998"/>
                  <a:gd name="connsiteX5" fmla="*/ 578035 w 974998"/>
                  <a:gd name="connsiteY5" fmla="*/ 136964 h 974998"/>
                  <a:gd name="connsiteX6" fmla="*/ 545535 w 974998"/>
                  <a:gd name="connsiteY6" fmla="*/ 34821 h 974998"/>
                  <a:gd name="connsiteX7" fmla="*/ 452678 w 974998"/>
                  <a:gd name="connsiteY7" fmla="*/ 34821 h 974998"/>
                  <a:gd name="connsiteX8" fmla="*/ 415535 w 974998"/>
                  <a:gd name="connsiteY8" fmla="*/ 136964 h 974998"/>
                  <a:gd name="connsiteX9" fmla="*/ 299464 w 974998"/>
                  <a:gd name="connsiteY9" fmla="*/ 188035 h 974998"/>
                  <a:gd name="connsiteX10" fmla="*/ 201964 w 974998"/>
                  <a:gd name="connsiteY10" fmla="*/ 141607 h 974998"/>
                  <a:gd name="connsiteX11" fmla="*/ 136964 w 974998"/>
                  <a:gd name="connsiteY11" fmla="*/ 201964 h 974998"/>
                  <a:gd name="connsiteX12" fmla="*/ 183393 w 974998"/>
                  <a:gd name="connsiteY12" fmla="*/ 299464 h 974998"/>
                  <a:gd name="connsiteX13" fmla="*/ 136964 w 974998"/>
                  <a:gd name="connsiteY13" fmla="*/ 415535 h 974998"/>
                  <a:gd name="connsiteX14" fmla="*/ 34821 w 974998"/>
                  <a:gd name="connsiteY14" fmla="*/ 452678 h 974998"/>
                  <a:gd name="connsiteX15" fmla="*/ 34821 w 974998"/>
                  <a:gd name="connsiteY15" fmla="*/ 545535 h 974998"/>
                  <a:gd name="connsiteX16" fmla="*/ 136964 w 974998"/>
                  <a:gd name="connsiteY16" fmla="*/ 582678 h 974998"/>
                  <a:gd name="connsiteX17" fmla="*/ 183393 w 974998"/>
                  <a:gd name="connsiteY17" fmla="*/ 698749 h 974998"/>
                  <a:gd name="connsiteX18" fmla="*/ 136964 w 974998"/>
                  <a:gd name="connsiteY18" fmla="*/ 796249 h 974998"/>
                  <a:gd name="connsiteX19" fmla="*/ 201964 w 974998"/>
                  <a:gd name="connsiteY19" fmla="*/ 861249 h 974998"/>
                  <a:gd name="connsiteX20" fmla="*/ 299464 w 974998"/>
                  <a:gd name="connsiteY20" fmla="*/ 814820 h 974998"/>
                  <a:gd name="connsiteX21" fmla="*/ 415535 w 974998"/>
                  <a:gd name="connsiteY21" fmla="*/ 865892 h 974998"/>
                  <a:gd name="connsiteX22" fmla="*/ 452678 w 974998"/>
                  <a:gd name="connsiteY22" fmla="*/ 963391 h 974998"/>
                  <a:gd name="connsiteX23" fmla="*/ 545535 w 974998"/>
                  <a:gd name="connsiteY23" fmla="*/ 963391 h 974998"/>
                  <a:gd name="connsiteX24" fmla="*/ 582678 w 974998"/>
                  <a:gd name="connsiteY24" fmla="*/ 861249 h 974998"/>
                  <a:gd name="connsiteX25" fmla="*/ 629106 w 974998"/>
                  <a:gd name="connsiteY25" fmla="*/ 847320 h 974998"/>
                  <a:gd name="connsiteX26" fmla="*/ 554821 w 974998"/>
                  <a:gd name="connsiteY26" fmla="*/ 773035 h 974998"/>
                  <a:gd name="connsiteX27" fmla="*/ 220535 w 974998"/>
                  <a:gd name="connsiteY27" fmla="*/ 499106 h 974998"/>
                  <a:gd name="connsiteX28" fmla="*/ 499106 w 974998"/>
                  <a:gd name="connsiteY28" fmla="*/ 220535 h 974998"/>
                  <a:gd name="connsiteX29" fmla="*/ 773035 w 974998"/>
                  <a:gd name="connsiteY29" fmla="*/ 536249 h 974998"/>
                  <a:gd name="connsiteX30" fmla="*/ 851963 w 974998"/>
                  <a:gd name="connsiteY30" fmla="*/ 615178 h 974998"/>
                  <a:gd name="connsiteX31" fmla="*/ 861249 w 974998"/>
                  <a:gd name="connsiteY31" fmla="*/ 578035 h 974998"/>
                  <a:gd name="connsiteX32" fmla="*/ 963391 w 974998"/>
                  <a:gd name="connsiteY32" fmla="*/ 545535 h 974998"/>
                  <a:gd name="connsiteX33" fmla="*/ 963391 w 974998"/>
                  <a:gd name="connsiteY33" fmla="*/ 452678 h 974998"/>
                  <a:gd name="connsiteX34" fmla="*/ 861249 w 974998"/>
                  <a:gd name="connsiteY34" fmla="*/ 420178 h 974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4998" h="974998">
                    <a:moveTo>
                      <a:pt x="861249" y="420178"/>
                    </a:moveTo>
                    <a:cubicBezTo>
                      <a:pt x="851963" y="378392"/>
                      <a:pt x="833392" y="336607"/>
                      <a:pt x="810177" y="299464"/>
                    </a:cubicBezTo>
                    <a:lnTo>
                      <a:pt x="856606" y="201964"/>
                    </a:lnTo>
                    <a:lnTo>
                      <a:pt x="791606" y="136964"/>
                    </a:lnTo>
                    <a:lnTo>
                      <a:pt x="694106" y="183393"/>
                    </a:lnTo>
                    <a:cubicBezTo>
                      <a:pt x="656963" y="160178"/>
                      <a:pt x="619821" y="146250"/>
                      <a:pt x="578035" y="136964"/>
                    </a:cubicBezTo>
                    <a:lnTo>
                      <a:pt x="545535" y="34821"/>
                    </a:lnTo>
                    <a:lnTo>
                      <a:pt x="452678" y="34821"/>
                    </a:lnTo>
                    <a:lnTo>
                      <a:pt x="415535" y="136964"/>
                    </a:lnTo>
                    <a:cubicBezTo>
                      <a:pt x="373749" y="146250"/>
                      <a:pt x="336607" y="164821"/>
                      <a:pt x="299464" y="188035"/>
                    </a:cubicBezTo>
                    <a:lnTo>
                      <a:pt x="201964" y="141607"/>
                    </a:lnTo>
                    <a:lnTo>
                      <a:pt x="136964" y="201964"/>
                    </a:lnTo>
                    <a:lnTo>
                      <a:pt x="183393" y="299464"/>
                    </a:lnTo>
                    <a:cubicBezTo>
                      <a:pt x="160178" y="336607"/>
                      <a:pt x="146250" y="373749"/>
                      <a:pt x="136964" y="415535"/>
                    </a:cubicBezTo>
                    <a:lnTo>
                      <a:pt x="34821" y="452678"/>
                    </a:lnTo>
                    <a:lnTo>
                      <a:pt x="34821" y="545535"/>
                    </a:lnTo>
                    <a:lnTo>
                      <a:pt x="136964" y="582678"/>
                    </a:lnTo>
                    <a:cubicBezTo>
                      <a:pt x="146250" y="624463"/>
                      <a:pt x="164821" y="666249"/>
                      <a:pt x="183393" y="698749"/>
                    </a:cubicBezTo>
                    <a:lnTo>
                      <a:pt x="136964" y="796249"/>
                    </a:lnTo>
                    <a:lnTo>
                      <a:pt x="201964" y="861249"/>
                    </a:lnTo>
                    <a:lnTo>
                      <a:pt x="299464" y="814820"/>
                    </a:lnTo>
                    <a:cubicBezTo>
                      <a:pt x="336607" y="838034"/>
                      <a:pt x="373749" y="856606"/>
                      <a:pt x="415535" y="865892"/>
                    </a:cubicBezTo>
                    <a:lnTo>
                      <a:pt x="452678" y="963391"/>
                    </a:lnTo>
                    <a:lnTo>
                      <a:pt x="545535" y="963391"/>
                    </a:lnTo>
                    <a:lnTo>
                      <a:pt x="582678" y="861249"/>
                    </a:lnTo>
                    <a:cubicBezTo>
                      <a:pt x="596606" y="856606"/>
                      <a:pt x="615178" y="851963"/>
                      <a:pt x="629106" y="847320"/>
                    </a:cubicBezTo>
                    <a:lnTo>
                      <a:pt x="554821" y="773035"/>
                    </a:lnTo>
                    <a:cubicBezTo>
                      <a:pt x="378392" y="805535"/>
                      <a:pt x="220535" y="675535"/>
                      <a:pt x="220535" y="499106"/>
                    </a:cubicBezTo>
                    <a:cubicBezTo>
                      <a:pt x="220535" y="345892"/>
                      <a:pt x="345892" y="220535"/>
                      <a:pt x="499106" y="220535"/>
                    </a:cubicBezTo>
                    <a:cubicBezTo>
                      <a:pt x="670892" y="220535"/>
                      <a:pt x="800892" y="373749"/>
                      <a:pt x="773035" y="536249"/>
                    </a:cubicBezTo>
                    <a:lnTo>
                      <a:pt x="851963" y="615178"/>
                    </a:lnTo>
                    <a:cubicBezTo>
                      <a:pt x="856606" y="601249"/>
                      <a:pt x="861249" y="591963"/>
                      <a:pt x="861249" y="578035"/>
                    </a:cubicBezTo>
                    <a:lnTo>
                      <a:pt x="963391" y="545535"/>
                    </a:lnTo>
                    <a:lnTo>
                      <a:pt x="963391" y="452678"/>
                    </a:lnTo>
                    <a:lnTo>
                      <a:pt x="861249" y="420178"/>
                    </a:lnTo>
                    <a:close/>
                  </a:path>
                </a:pathLst>
              </a:custGeom>
              <a:solidFill>
                <a:srgbClr val="3D3D4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0C4CE27C-D39E-4F1E-A9FD-FE9593749137}"/>
                  </a:ext>
                </a:extLst>
              </p:cNvPr>
              <p:cNvSpPr/>
              <p:nvPr/>
            </p:nvSpPr>
            <p:spPr>
              <a:xfrm>
                <a:off x="6402851" y="4567677"/>
                <a:ext cx="696428" cy="696428"/>
              </a:xfrm>
              <a:custGeom>
                <a:avLst/>
                <a:gdLst>
                  <a:gd name="connsiteX0" fmla="*/ 664671 w 696427"/>
                  <a:gd name="connsiteY0" fmla="*/ 571097 h 696427"/>
                  <a:gd name="connsiteX1" fmla="*/ 390743 w 696427"/>
                  <a:gd name="connsiteY1" fmla="*/ 297169 h 696427"/>
                  <a:gd name="connsiteX2" fmla="*/ 172529 w 696427"/>
                  <a:gd name="connsiteY2" fmla="*/ 41812 h 696427"/>
                  <a:gd name="connsiteX3" fmla="*/ 256100 w 696427"/>
                  <a:gd name="connsiteY3" fmla="*/ 125383 h 696427"/>
                  <a:gd name="connsiteX4" fmla="*/ 256100 w 696427"/>
                  <a:gd name="connsiteY4" fmla="*/ 255383 h 696427"/>
                  <a:gd name="connsiteX5" fmla="*/ 126101 w 696427"/>
                  <a:gd name="connsiteY5" fmla="*/ 255383 h 696427"/>
                  <a:gd name="connsiteX6" fmla="*/ 42529 w 696427"/>
                  <a:gd name="connsiteY6" fmla="*/ 176455 h 696427"/>
                  <a:gd name="connsiteX7" fmla="*/ 288600 w 696427"/>
                  <a:gd name="connsiteY7" fmla="*/ 394669 h 696427"/>
                  <a:gd name="connsiteX8" fmla="*/ 562529 w 696427"/>
                  <a:gd name="connsiteY8" fmla="*/ 668597 h 696427"/>
                  <a:gd name="connsiteX9" fmla="*/ 660028 w 696427"/>
                  <a:gd name="connsiteY9" fmla="*/ 668597 h 696427"/>
                  <a:gd name="connsiteX10" fmla="*/ 664671 w 696427"/>
                  <a:gd name="connsiteY10" fmla="*/ 571097 h 69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427" h="696427">
                    <a:moveTo>
                      <a:pt x="664671" y="571097"/>
                    </a:moveTo>
                    <a:lnTo>
                      <a:pt x="390743" y="297169"/>
                    </a:lnTo>
                    <a:cubicBezTo>
                      <a:pt x="455743" y="153240"/>
                      <a:pt x="321100" y="26"/>
                      <a:pt x="172529" y="41812"/>
                    </a:cubicBezTo>
                    <a:lnTo>
                      <a:pt x="256100" y="125383"/>
                    </a:lnTo>
                    <a:cubicBezTo>
                      <a:pt x="293243" y="162526"/>
                      <a:pt x="293243" y="222883"/>
                      <a:pt x="256100" y="255383"/>
                    </a:cubicBezTo>
                    <a:cubicBezTo>
                      <a:pt x="223601" y="292526"/>
                      <a:pt x="158601" y="292526"/>
                      <a:pt x="126101" y="255383"/>
                    </a:cubicBezTo>
                    <a:lnTo>
                      <a:pt x="42529" y="176455"/>
                    </a:lnTo>
                    <a:cubicBezTo>
                      <a:pt x="744" y="306455"/>
                      <a:pt x="135386" y="455026"/>
                      <a:pt x="288600" y="394669"/>
                    </a:cubicBezTo>
                    <a:lnTo>
                      <a:pt x="562529" y="668597"/>
                    </a:lnTo>
                    <a:cubicBezTo>
                      <a:pt x="590386" y="696454"/>
                      <a:pt x="632171" y="696454"/>
                      <a:pt x="660028" y="668597"/>
                    </a:cubicBezTo>
                    <a:cubicBezTo>
                      <a:pt x="687886" y="645383"/>
                      <a:pt x="687886" y="598954"/>
                      <a:pt x="664671" y="571097"/>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40" name="Group 39" descr="Cognitive icon">
            <a:extLst>
              <a:ext uri="{FF2B5EF4-FFF2-40B4-BE49-F238E27FC236}">
                <a16:creationId xmlns:a16="http://schemas.microsoft.com/office/drawing/2014/main" id="{C8C151A6-51D7-43DB-8967-79D9778377CB}"/>
              </a:ext>
            </a:extLst>
          </p:cNvPr>
          <p:cNvGrpSpPr/>
          <p:nvPr/>
        </p:nvGrpSpPr>
        <p:grpSpPr>
          <a:xfrm>
            <a:off x="9675047" y="1661289"/>
            <a:ext cx="609974" cy="609972"/>
            <a:chOff x="9675047" y="1458089"/>
            <a:chExt cx="609974" cy="609972"/>
          </a:xfrm>
        </p:grpSpPr>
        <p:sp>
          <p:nvSpPr>
            <p:cNvPr id="205" name="Oval 204">
              <a:extLst>
                <a:ext uri="{FF2B5EF4-FFF2-40B4-BE49-F238E27FC236}">
                  <a16:creationId xmlns:a16="http://schemas.microsoft.com/office/drawing/2014/main" id="{33903F13-3E21-4E25-ABCC-945B4CA74633}"/>
                </a:ext>
              </a:extLst>
            </p:cNvPr>
            <p:cNvSpPr/>
            <p:nvPr/>
          </p:nvSpPr>
          <p:spPr bwMode="auto">
            <a:xfrm>
              <a:off x="9675047" y="1458089"/>
              <a:ext cx="609974" cy="609972"/>
            </a:xfrm>
            <a:prstGeom prst="ellipse">
              <a:avLst/>
            </a:prstGeom>
            <a:solidFill>
              <a:schemeClr val="accent1"/>
            </a:solidFill>
            <a:ln>
              <a:noFill/>
              <a:headEnd type="none" w="med" len="med"/>
              <a:tailEnd type="none" w="med" len="med"/>
            </a:ln>
            <a:effectLst>
              <a:outerShdw blurRad="190500" dist="508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6" name="Group 205">
              <a:extLst>
                <a:ext uri="{FF2B5EF4-FFF2-40B4-BE49-F238E27FC236}">
                  <a16:creationId xmlns:a16="http://schemas.microsoft.com/office/drawing/2014/main" id="{091E19EF-18C9-47CE-91D8-31690976371E}"/>
                </a:ext>
              </a:extLst>
            </p:cNvPr>
            <p:cNvGrpSpPr>
              <a:grpSpLocks noChangeAspect="1"/>
            </p:cNvGrpSpPr>
            <p:nvPr/>
          </p:nvGrpSpPr>
          <p:grpSpPr>
            <a:xfrm>
              <a:off x="9823280" y="1580195"/>
              <a:ext cx="313509" cy="365760"/>
              <a:chOff x="9970314" y="286519"/>
              <a:chExt cx="1234870" cy="1440682"/>
            </a:xfrm>
            <a:solidFill>
              <a:srgbClr val="FFFFFF"/>
            </a:solidFill>
          </p:grpSpPr>
          <p:sp>
            <p:nvSpPr>
              <p:cNvPr id="207" name="Freeform: Shape 206">
                <a:extLst>
                  <a:ext uri="{FF2B5EF4-FFF2-40B4-BE49-F238E27FC236}">
                    <a16:creationId xmlns:a16="http://schemas.microsoft.com/office/drawing/2014/main" id="{4615620D-B737-4359-84F0-4423E702C562}"/>
                  </a:ext>
                </a:extLst>
              </p:cNvPr>
              <p:cNvSpPr/>
              <p:nvPr/>
            </p:nvSpPr>
            <p:spPr>
              <a:xfrm>
                <a:off x="10356210" y="286519"/>
                <a:ext cx="51453" cy="51453"/>
              </a:xfrm>
              <a:custGeom>
                <a:avLst/>
                <a:gdLst>
                  <a:gd name="connsiteX0" fmla="*/ 14883 w 29766"/>
                  <a:gd name="connsiteY0" fmla="*/ 0 h 29766"/>
                  <a:gd name="connsiteX1" fmla="*/ 29766 w 29766"/>
                  <a:gd name="connsiteY1" fmla="*/ 14883 h 29766"/>
                  <a:gd name="connsiteX2" fmla="*/ 14883 w 29766"/>
                  <a:gd name="connsiteY2" fmla="*/ 29766 h 29766"/>
                  <a:gd name="connsiteX3" fmla="*/ 0 w 29766"/>
                  <a:gd name="connsiteY3" fmla="*/ 14883 h 29766"/>
                  <a:gd name="connsiteX4" fmla="*/ 14883 w 29766"/>
                  <a:gd name="connsiteY4" fmla="*/ 0 h 2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6" h="29766">
                    <a:moveTo>
                      <a:pt x="14883" y="0"/>
                    </a:moveTo>
                    <a:cubicBezTo>
                      <a:pt x="23103" y="0"/>
                      <a:pt x="29766" y="6663"/>
                      <a:pt x="29766" y="14883"/>
                    </a:cubicBezTo>
                    <a:cubicBezTo>
                      <a:pt x="29766" y="23102"/>
                      <a:pt x="23103" y="29766"/>
                      <a:pt x="14883" y="29766"/>
                    </a:cubicBezTo>
                    <a:cubicBezTo>
                      <a:pt x="6663" y="29766"/>
                      <a:pt x="0" y="23102"/>
                      <a:pt x="0" y="14883"/>
                    </a:cubicBezTo>
                    <a:cubicBezTo>
                      <a:pt x="0" y="6663"/>
                      <a:pt x="6663"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887D7E86-359A-432D-A08C-99EBE9EB54A3}"/>
                  </a:ext>
                </a:extLst>
              </p:cNvPr>
              <p:cNvSpPr/>
              <p:nvPr/>
            </p:nvSpPr>
            <p:spPr>
              <a:xfrm>
                <a:off x="10639199" y="286718"/>
                <a:ext cx="565985" cy="1440483"/>
              </a:xfrm>
              <a:custGeom>
                <a:avLst/>
                <a:gdLst>
                  <a:gd name="connsiteX0" fmla="*/ 74530 w 327424"/>
                  <a:gd name="connsiteY0" fmla="*/ 1 h 833323"/>
                  <a:gd name="connsiteX1" fmla="*/ 142354 w 327424"/>
                  <a:gd name="connsiteY1" fmla="*/ 44057 h 833323"/>
                  <a:gd name="connsiteX2" fmla="*/ 162005 w 327424"/>
                  <a:gd name="connsiteY2" fmla="*/ 51598 h 833323"/>
                  <a:gd name="connsiteX3" fmla="*/ 162223 w 327424"/>
                  <a:gd name="connsiteY3" fmla="*/ 51499 h 833323"/>
                  <a:gd name="connsiteX4" fmla="*/ 193477 w 327424"/>
                  <a:gd name="connsiteY4" fmla="*/ 44533 h 833323"/>
                  <a:gd name="connsiteX5" fmla="*/ 267891 w 327424"/>
                  <a:gd name="connsiteY5" fmla="*/ 118171 h 833323"/>
                  <a:gd name="connsiteX6" fmla="*/ 263932 w 327424"/>
                  <a:gd name="connsiteY6" fmla="*/ 142447 h 833323"/>
                  <a:gd name="connsiteX7" fmla="*/ 83031 w 327424"/>
                  <a:gd name="connsiteY7" fmla="*/ 226282 h 833323"/>
                  <a:gd name="connsiteX8" fmla="*/ 74414 w 327424"/>
                  <a:gd name="connsiteY8" fmla="*/ 275217 h 833323"/>
                  <a:gd name="connsiteX9" fmla="*/ 104180 w 327424"/>
                  <a:gd name="connsiteY9" fmla="*/ 275217 h 833323"/>
                  <a:gd name="connsiteX10" fmla="*/ 215291 w 327424"/>
                  <a:gd name="connsiteY10" fmla="*/ 163592 h 833323"/>
                  <a:gd name="connsiteX11" fmla="*/ 265331 w 327424"/>
                  <a:gd name="connsiteY11" fmla="*/ 175338 h 833323"/>
                  <a:gd name="connsiteX12" fmla="*/ 289620 w 327424"/>
                  <a:gd name="connsiteY12" fmla="*/ 191710 h 833323"/>
                  <a:gd name="connsiteX13" fmla="*/ 292433 w 327424"/>
                  <a:gd name="connsiteY13" fmla="*/ 194269 h 833323"/>
                  <a:gd name="connsiteX14" fmla="*/ 299874 w 327424"/>
                  <a:gd name="connsiteY14" fmla="*/ 202053 h 833323"/>
                  <a:gd name="connsiteX15" fmla="*/ 303178 w 327424"/>
                  <a:gd name="connsiteY15" fmla="*/ 205997 h 833323"/>
                  <a:gd name="connsiteX16" fmla="*/ 309205 w 327424"/>
                  <a:gd name="connsiteY16" fmla="*/ 214331 h 833323"/>
                  <a:gd name="connsiteX17" fmla="*/ 312182 w 327424"/>
                  <a:gd name="connsiteY17" fmla="*/ 219332 h 833323"/>
                  <a:gd name="connsiteX18" fmla="*/ 315962 w 327424"/>
                  <a:gd name="connsiteY18" fmla="*/ 226461 h 833323"/>
                  <a:gd name="connsiteX19" fmla="*/ 318254 w 327424"/>
                  <a:gd name="connsiteY19" fmla="*/ 231209 h 833323"/>
                  <a:gd name="connsiteX20" fmla="*/ 322555 w 327424"/>
                  <a:gd name="connsiteY20" fmla="*/ 243115 h 833323"/>
                  <a:gd name="connsiteX21" fmla="*/ 323627 w 327424"/>
                  <a:gd name="connsiteY21" fmla="*/ 247237 h 833323"/>
                  <a:gd name="connsiteX22" fmla="*/ 325710 w 327424"/>
                  <a:gd name="connsiteY22" fmla="*/ 257060 h 833323"/>
                  <a:gd name="connsiteX23" fmla="*/ 326350 w 327424"/>
                  <a:gd name="connsiteY23" fmla="*/ 261287 h 833323"/>
                  <a:gd name="connsiteX24" fmla="*/ 321886 w 327424"/>
                  <a:gd name="connsiteY24" fmla="*/ 309031 h 833323"/>
                  <a:gd name="connsiteX25" fmla="*/ 253008 w 327424"/>
                  <a:gd name="connsiteY25" fmla="*/ 282658 h 833323"/>
                  <a:gd name="connsiteX26" fmla="*/ 253008 w 327424"/>
                  <a:gd name="connsiteY26" fmla="*/ 312424 h 833323"/>
                  <a:gd name="connsiteX27" fmla="*/ 314504 w 327424"/>
                  <a:gd name="connsiteY27" fmla="*/ 345032 h 833323"/>
                  <a:gd name="connsiteX28" fmla="*/ 315441 w 327424"/>
                  <a:gd name="connsiteY28" fmla="*/ 346640 h 833323"/>
                  <a:gd name="connsiteX29" fmla="*/ 320814 w 327424"/>
                  <a:gd name="connsiteY29" fmla="*/ 356522 h 833323"/>
                  <a:gd name="connsiteX30" fmla="*/ 322302 w 327424"/>
                  <a:gd name="connsiteY30" fmla="*/ 360302 h 833323"/>
                  <a:gd name="connsiteX31" fmla="*/ 325145 w 327424"/>
                  <a:gd name="connsiteY31" fmla="*/ 369470 h 833323"/>
                  <a:gd name="connsiteX32" fmla="*/ 326053 w 327424"/>
                  <a:gd name="connsiteY32" fmla="*/ 373369 h 833323"/>
                  <a:gd name="connsiteX33" fmla="*/ 281404 w 327424"/>
                  <a:gd name="connsiteY33" fmla="*/ 455641 h 833323"/>
                  <a:gd name="connsiteX34" fmla="*/ 273363 w 327424"/>
                  <a:gd name="connsiteY34" fmla="*/ 475092 h 833323"/>
                  <a:gd name="connsiteX35" fmla="*/ 273844 w 327424"/>
                  <a:gd name="connsiteY35" fmla="*/ 476135 h 833323"/>
                  <a:gd name="connsiteX36" fmla="*/ 270049 w 327424"/>
                  <a:gd name="connsiteY36" fmla="*/ 557187 h 833323"/>
                  <a:gd name="connsiteX37" fmla="*/ 187180 w 327424"/>
                  <a:gd name="connsiteY37" fmla="*/ 568065 h 833323"/>
                  <a:gd name="connsiteX38" fmla="*/ 165750 w 327424"/>
                  <a:gd name="connsiteY38" fmla="*/ 535160 h 833323"/>
                  <a:gd name="connsiteX39" fmla="*/ 253008 w 327424"/>
                  <a:gd name="connsiteY39" fmla="*/ 438928 h 833323"/>
                  <a:gd name="connsiteX40" fmla="*/ 223242 w 327424"/>
                  <a:gd name="connsiteY40" fmla="*/ 438928 h 833323"/>
                  <a:gd name="connsiteX41" fmla="*/ 156270 w 327424"/>
                  <a:gd name="connsiteY41" fmla="*/ 505901 h 833323"/>
                  <a:gd name="connsiteX42" fmla="*/ 89297 w 327424"/>
                  <a:gd name="connsiteY42" fmla="*/ 438928 h 833323"/>
                  <a:gd name="connsiteX43" fmla="*/ 59531 w 327424"/>
                  <a:gd name="connsiteY43" fmla="*/ 438928 h 833323"/>
                  <a:gd name="connsiteX44" fmla="*/ 134913 w 327424"/>
                  <a:gd name="connsiteY44" fmla="*/ 533211 h 833323"/>
                  <a:gd name="connsiteX45" fmla="*/ 235555 w 327424"/>
                  <a:gd name="connsiteY45" fmla="*/ 609179 h 833323"/>
                  <a:gd name="connsiteX46" fmla="*/ 249302 w 327424"/>
                  <a:gd name="connsiteY46" fmla="*/ 606136 h 833323"/>
                  <a:gd name="connsiteX47" fmla="*/ 253008 w 327424"/>
                  <a:gd name="connsiteY47" fmla="*/ 632405 h 833323"/>
                  <a:gd name="connsiteX48" fmla="*/ 252517 w 327424"/>
                  <a:gd name="connsiteY48" fmla="*/ 642093 h 833323"/>
                  <a:gd name="connsiteX49" fmla="*/ 252041 w 327424"/>
                  <a:gd name="connsiteY49" fmla="*/ 645293 h 833323"/>
                  <a:gd name="connsiteX50" fmla="*/ 251088 w 327424"/>
                  <a:gd name="connsiteY50" fmla="*/ 651529 h 833323"/>
                  <a:gd name="connsiteX51" fmla="*/ 250195 w 327424"/>
                  <a:gd name="connsiteY51" fmla="*/ 655160 h 833323"/>
                  <a:gd name="connsiteX52" fmla="*/ 248781 w 327424"/>
                  <a:gd name="connsiteY52" fmla="*/ 660637 h 833323"/>
                  <a:gd name="connsiteX53" fmla="*/ 247457 w 327424"/>
                  <a:gd name="connsiteY53" fmla="*/ 664418 h 833323"/>
                  <a:gd name="connsiteX54" fmla="*/ 245626 w 327424"/>
                  <a:gd name="connsiteY54" fmla="*/ 669388 h 833323"/>
                  <a:gd name="connsiteX55" fmla="*/ 243900 w 327424"/>
                  <a:gd name="connsiteY55" fmla="*/ 673124 h 833323"/>
                  <a:gd name="connsiteX56" fmla="*/ 241682 w 327424"/>
                  <a:gd name="connsiteY56" fmla="*/ 677723 h 833323"/>
                  <a:gd name="connsiteX57" fmla="*/ 239524 w 327424"/>
                  <a:gd name="connsiteY57" fmla="*/ 681414 h 833323"/>
                  <a:gd name="connsiteX58" fmla="*/ 237009 w 327424"/>
                  <a:gd name="connsiteY58" fmla="*/ 685566 h 833323"/>
                  <a:gd name="connsiteX59" fmla="*/ 234390 w 327424"/>
                  <a:gd name="connsiteY59" fmla="*/ 689227 h 833323"/>
                  <a:gd name="connsiteX60" fmla="*/ 231651 w 327424"/>
                  <a:gd name="connsiteY60" fmla="*/ 692888 h 833323"/>
                  <a:gd name="connsiteX61" fmla="*/ 228496 w 327424"/>
                  <a:gd name="connsiteY61" fmla="*/ 696535 h 833323"/>
                  <a:gd name="connsiteX62" fmla="*/ 225683 w 327424"/>
                  <a:gd name="connsiteY62" fmla="*/ 699630 h 833323"/>
                  <a:gd name="connsiteX63" fmla="*/ 221873 w 327424"/>
                  <a:gd name="connsiteY63" fmla="*/ 703291 h 833323"/>
                  <a:gd name="connsiteX64" fmla="*/ 219179 w 327424"/>
                  <a:gd name="connsiteY64" fmla="*/ 705747 h 833323"/>
                  <a:gd name="connsiteX65" fmla="*/ 214566 w 327424"/>
                  <a:gd name="connsiteY65" fmla="*/ 709423 h 833323"/>
                  <a:gd name="connsiteX66" fmla="*/ 212199 w 327424"/>
                  <a:gd name="connsiteY66" fmla="*/ 711194 h 833323"/>
                  <a:gd name="connsiteX67" fmla="*/ 206633 w 327424"/>
                  <a:gd name="connsiteY67" fmla="*/ 714840 h 833323"/>
                  <a:gd name="connsiteX68" fmla="*/ 204773 w 327424"/>
                  <a:gd name="connsiteY68" fmla="*/ 715972 h 833323"/>
                  <a:gd name="connsiteX69" fmla="*/ 198209 w 327424"/>
                  <a:gd name="connsiteY69" fmla="*/ 719439 h 833323"/>
                  <a:gd name="connsiteX70" fmla="*/ 196959 w 327424"/>
                  <a:gd name="connsiteY70" fmla="*/ 720049 h 833323"/>
                  <a:gd name="connsiteX71" fmla="*/ 189339 w 327424"/>
                  <a:gd name="connsiteY71" fmla="*/ 723205 h 833323"/>
                  <a:gd name="connsiteX72" fmla="*/ 188774 w 327424"/>
                  <a:gd name="connsiteY72" fmla="*/ 723398 h 833323"/>
                  <a:gd name="connsiteX73" fmla="*/ 161523 w 327424"/>
                  <a:gd name="connsiteY73" fmla="*/ 728860 h 833323"/>
                  <a:gd name="connsiteX74" fmla="*/ 161449 w 327424"/>
                  <a:gd name="connsiteY74" fmla="*/ 728860 h 833323"/>
                  <a:gd name="connsiteX75" fmla="*/ 156270 w 327424"/>
                  <a:gd name="connsiteY75" fmla="*/ 729128 h 833323"/>
                  <a:gd name="connsiteX76" fmla="*/ 59531 w 327424"/>
                  <a:gd name="connsiteY76" fmla="*/ 632405 h 833323"/>
                  <a:gd name="connsiteX77" fmla="*/ 29766 w 327424"/>
                  <a:gd name="connsiteY77" fmla="*/ 632405 h 833323"/>
                  <a:gd name="connsiteX78" fmla="*/ 148828 w 327424"/>
                  <a:gd name="connsiteY78" fmla="*/ 758536 h 833323"/>
                  <a:gd name="connsiteX79" fmla="*/ 148828 w 327424"/>
                  <a:gd name="connsiteY79" fmla="*/ 758908 h 833323"/>
                  <a:gd name="connsiteX80" fmla="*/ 74414 w 327424"/>
                  <a:gd name="connsiteY80" fmla="*/ 833323 h 833323"/>
                  <a:gd name="connsiteX81" fmla="*/ 0 w 327424"/>
                  <a:gd name="connsiteY81" fmla="*/ 758908 h 833323"/>
                  <a:gd name="connsiteX82" fmla="*/ 0 w 327424"/>
                  <a:gd name="connsiteY82" fmla="*/ 74299 h 833323"/>
                  <a:gd name="connsiteX83" fmla="*/ 74530 w 327424"/>
                  <a:gd name="connsiteY83" fmla="*/ 1 h 83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7424" h="833323">
                    <a:moveTo>
                      <a:pt x="74530" y="1"/>
                    </a:moveTo>
                    <a:cubicBezTo>
                      <a:pt x="103842" y="47"/>
                      <a:pt x="130396" y="17295"/>
                      <a:pt x="142354" y="44057"/>
                    </a:cubicBezTo>
                    <a:cubicBezTo>
                      <a:pt x="145698" y="51566"/>
                      <a:pt x="154496" y="54942"/>
                      <a:pt x="162005" y="51598"/>
                    </a:cubicBezTo>
                    <a:cubicBezTo>
                      <a:pt x="162078" y="51565"/>
                      <a:pt x="162150" y="51532"/>
                      <a:pt x="162223" y="51499"/>
                    </a:cubicBezTo>
                    <a:cubicBezTo>
                      <a:pt x="172003" y="46910"/>
                      <a:pt x="182674" y="44532"/>
                      <a:pt x="193477" y="44533"/>
                    </a:cubicBezTo>
                    <a:cubicBezTo>
                      <a:pt x="234360" y="44319"/>
                      <a:pt x="267677" y="77288"/>
                      <a:pt x="267891" y="118171"/>
                    </a:cubicBezTo>
                    <a:cubicBezTo>
                      <a:pt x="267934" y="126428"/>
                      <a:pt x="266596" y="134633"/>
                      <a:pt x="263932" y="142447"/>
                    </a:cubicBezTo>
                    <a:cubicBezTo>
                      <a:pt x="190827" y="115643"/>
                      <a:pt x="109835" y="153177"/>
                      <a:pt x="83031" y="226282"/>
                    </a:cubicBezTo>
                    <a:cubicBezTo>
                      <a:pt x="77284" y="241955"/>
                      <a:pt x="74367" y="258524"/>
                      <a:pt x="74414" y="275217"/>
                    </a:cubicBezTo>
                    <a:lnTo>
                      <a:pt x="104180" y="275217"/>
                    </a:lnTo>
                    <a:cubicBezTo>
                      <a:pt x="104038" y="213710"/>
                      <a:pt x="153784" y="163734"/>
                      <a:pt x="215291" y="163592"/>
                    </a:cubicBezTo>
                    <a:cubicBezTo>
                      <a:pt x="232659" y="163552"/>
                      <a:pt x="249795" y="167575"/>
                      <a:pt x="265331" y="175338"/>
                    </a:cubicBezTo>
                    <a:cubicBezTo>
                      <a:pt x="274102" y="179721"/>
                      <a:pt x="282266" y="185224"/>
                      <a:pt x="289620" y="191710"/>
                    </a:cubicBezTo>
                    <a:cubicBezTo>
                      <a:pt x="290572" y="192558"/>
                      <a:pt x="291510" y="193391"/>
                      <a:pt x="292433" y="194269"/>
                    </a:cubicBezTo>
                    <a:cubicBezTo>
                      <a:pt x="295067" y="196740"/>
                      <a:pt x="297537" y="199359"/>
                      <a:pt x="299874" y="202053"/>
                    </a:cubicBezTo>
                    <a:cubicBezTo>
                      <a:pt x="301005" y="203348"/>
                      <a:pt x="302106" y="204658"/>
                      <a:pt x="303178" y="205997"/>
                    </a:cubicBezTo>
                    <a:cubicBezTo>
                      <a:pt x="305321" y="208691"/>
                      <a:pt x="307330" y="211459"/>
                      <a:pt x="309205" y="214331"/>
                    </a:cubicBezTo>
                    <a:cubicBezTo>
                      <a:pt x="310277" y="215969"/>
                      <a:pt x="311259" y="217650"/>
                      <a:pt x="312182" y="219332"/>
                    </a:cubicBezTo>
                    <a:cubicBezTo>
                      <a:pt x="313536" y="221669"/>
                      <a:pt x="314787" y="224035"/>
                      <a:pt x="315962" y="226461"/>
                    </a:cubicBezTo>
                    <a:cubicBezTo>
                      <a:pt x="316736" y="228039"/>
                      <a:pt x="317555" y="229586"/>
                      <a:pt x="318254" y="231209"/>
                    </a:cubicBezTo>
                    <a:cubicBezTo>
                      <a:pt x="319920" y="235090"/>
                      <a:pt x="321356" y="239065"/>
                      <a:pt x="322555" y="243115"/>
                    </a:cubicBezTo>
                    <a:cubicBezTo>
                      <a:pt x="322972" y="244454"/>
                      <a:pt x="323270" y="245853"/>
                      <a:pt x="323627" y="247237"/>
                    </a:cubicBezTo>
                    <a:cubicBezTo>
                      <a:pt x="324460" y="250472"/>
                      <a:pt x="325155" y="253746"/>
                      <a:pt x="325710" y="257060"/>
                    </a:cubicBezTo>
                    <a:cubicBezTo>
                      <a:pt x="325934" y="258459"/>
                      <a:pt x="326172" y="259858"/>
                      <a:pt x="326350" y="261287"/>
                    </a:cubicBezTo>
                    <a:cubicBezTo>
                      <a:pt x="328567" y="277333"/>
                      <a:pt x="327039" y="293674"/>
                      <a:pt x="321886" y="309031"/>
                    </a:cubicBezTo>
                    <a:cubicBezTo>
                      <a:pt x="302939" y="292088"/>
                      <a:pt x="278425" y="282702"/>
                      <a:pt x="253008" y="282658"/>
                    </a:cubicBezTo>
                    <a:lnTo>
                      <a:pt x="253008" y="312424"/>
                    </a:lnTo>
                    <a:cubicBezTo>
                      <a:pt x="277640" y="312446"/>
                      <a:pt x="300665" y="324655"/>
                      <a:pt x="314504" y="345032"/>
                    </a:cubicBezTo>
                    <a:cubicBezTo>
                      <a:pt x="314861" y="345553"/>
                      <a:pt x="315099" y="346119"/>
                      <a:pt x="315441" y="346640"/>
                    </a:cubicBezTo>
                    <a:cubicBezTo>
                      <a:pt x="317476" y="349795"/>
                      <a:pt x="319272" y="353099"/>
                      <a:pt x="320814" y="356522"/>
                    </a:cubicBezTo>
                    <a:cubicBezTo>
                      <a:pt x="321365" y="357757"/>
                      <a:pt x="321826" y="359037"/>
                      <a:pt x="322302" y="360302"/>
                    </a:cubicBezTo>
                    <a:cubicBezTo>
                      <a:pt x="323444" y="363294"/>
                      <a:pt x="324393" y="366357"/>
                      <a:pt x="325145" y="369470"/>
                    </a:cubicBezTo>
                    <a:cubicBezTo>
                      <a:pt x="325458" y="370765"/>
                      <a:pt x="325800" y="372060"/>
                      <a:pt x="326053" y="373369"/>
                    </a:cubicBezTo>
                    <a:cubicBezTo>
                      <a:pt x="332806" y="407949"/>
                      <a:pt x="314078" y="442458"/>
                      <a:pt x="281404" y="455641"/>
                    </a:cubicBezTo>
                    <a:cubicBezTo>
                      <a:pt x="273813" y="458792"/>
                      <a:pt x="270212" y="467501"/>
                      <a:pt x="273363" y="475092"/>
                    </a:cubicBezTo>
                    <a:cubicBezTo>
                      <a:pt x="273510" y="475446"/>
                      <a:pt x="273670" y="475794"/>
                      <a:pt x="273844" y="476135"/>
                    </a:cubicBezTo>
                    <a:cubicBezTo>
                      <a:pt x="287086" y="501904"/>
                      <a:pt x="285641" y="532768"/>
                      <a:pt x="270049" y="557187"/>
                    </a:cubicBezTo>
                    <a:cubicBezTo>
                      <a:pt x="250169" y="583074"/>
                      <a:pt x="213068" y="587945"/>
                      <a:pt x="187180" y="568065"/>
                    </a:cubicBezTo>
                    <a:cubicBezTo>
                      <a:pt x="176495" y="559860"/>
                      <a:pt x="168934" y="548251"/>
                      <a:pt x="165750" y="535160"/>
                    </a:cubicBezTo>
                    <a:cubicBezTo>
                      <a:pt x="215224" y="530233"/>
                      <a:pt x="252932" y="488647"/>
                      <a:pt x="253008" y="438928"/>
                    </a:cubicBezTo>
                    <a:lnTo>
                      <a:pt x="223242" y="438928"/>
                    </a:lnTo>
                    <a:cubicBezTo>
                      <a:pt x="223242" y="475916"/>
                      <a:pt x="193258" y="505901"/>
                      <a:pt x="156270" y="505901"/>
                    </a:cubicBezTo>
                    <a:cubicBezTo>
                      <a:pt x="119282" y="505901"/>
                      <a:pt x="89297" y="475916"/>
                      <a:pt x="89297" y="438928"/>
                    </a:cubicBezTo>
                    <a:lnTo>
                      <a:pt x="59531" y="438928"/>
                    </a:lnTo>
                    <a:cubicBezTo>
                      <a:pt x="59608" y="484085"/>
                      <a:pt x="90879" y="523198"/>
                      <a:pt x="134913" y="533211"/>
                    </a:cubicBezTo>
                    <a:cubicBezTo>
                      <a:pt x="141726" y="581980"/>
                      <a:pt x="186785" y="615993"/>
                      <a:pt x="235555" y="609179"/>
                    </a:cubicBezTo>
                    <a:cubicBezTo>
                      <a:pt x="240210" y="608529"/>
                      <a:pt x="244807" y="607512"/>
                      <a:pt x="249302" y="606136"/>
                    </a:cubicBezTo>
                    <a:cubicBezTo>
                      <a:pt x="251753" y="614678"/>
                      <a:pt x="253000" y="623519"/>
                      <a:pt x="253008" y="632405"/>
                    </a:cubicBezTo>
                    <a:cubicBezTo>
                      <a:pt x="253008" y="635679"/>
                      <a:pt x="252829" y="638908"/>
                      <a:pt x="252517" y="642093"/>
                    </a:cubicBezTo>
                    <a:cubicBezTo>
                      <a:pt x="252413" y="643180"/>
                      <a:pt x="252189" y="644221"/>
                      <a:pt x="252041" y="645293"/>
                    </a:cubicBezTo>
                    <a:cubicBezTo>
                      <a:pt x="251773" y="647392"/>
                      <a:pt x="251505" y="649490"/>
                      <a:pt x="251088" y="651529"/>
                    </a:cubicBezTo>
                    <a:cubicBezTo>
                      <a:pt x="250835" y="652764"/>
                      <a:pt x="250493" y="653955"/>
                      <a:pt x="250195" y="655160"/>
                    </a:cubicBezTo>
                    <a:cubicBezTo>
                      <a:pt x="249749" y="657006"/>
                      <a:pt x="249332" y="658851"/>
                      <a:pt x="248781" y="660637"/>
                    </a:cubicBezTo>
                    <a:cubicBezTo>
                      <a:pt x="248394" y="661917"/>
                      <a:pt x="247888" y="663152"/>
                      <a:pt x="247457" y="664418"/>
                    </a:cubicBezTo>
                    <a:cubicBezTo>
                      <a:pt x="246861" y="666084"/>
                      <a:pt x="246296" y="667766"/>
                      <a:pt x="245626" y="669388"/>
                    </a:cubicBezTo>
                    <a:cubicBezTo>
                      <a:pt x="245105" y="670653"/>
                      <a:pt x="244480" y="671874"/>
                      <a:pt x="243900" y="673124"/>
                    </a:cubicBezTo>
                    <a:cubicBezTo>
                      <a:pt x="243170" y="674612"/>
                      <a:pt x="242411" y="676220"/>
                      <a:pt x="241682" y="677723"/>
                    </a:cubicBezTo>
                    <a:cubicBezTo>
                      <a:pt x="241012" y="678973"/>
                      <a:pt x="240194" y="680178"/>
                      <a:pt x="239524" y="681414"/>
                    </a:cubicBezTo>
                    <a:cubicBezTo>
                      <a:pt x="238854" y="682649"/>
                      <a:pt x="237902" y="684212"/>
                      <a:pt x="237009" y="685566"/>
                    </a:cubicBezTo>
                    <a:cubicBezTo>
                      <a:pt x="236116" y="686920"/>
                      <a:pt x="235268" y="688022"/>
                      <a:pt x="234390" y="689227"/>
                    </a:cubicBezTo>
                    <a:cubicBezTo>
                      <a:pt x="233511" y="690433"/>
                      <a:pt x="232604" y="691698"/>
                      <a:pt x="231651" y="692888"/>
                    </a:cubicBezTo>
                    <a:cubicBezTo>
                      <a:pt x="230699" y="694079"/>
                      <a:pt x="229568" y="695344"/>
                      <a:pt x="228496" y="696535"/>
                    </a:cubicBezTo>
                    <a:cubicBezTo>
                      <a:pt x="227424" y="697725"/>
                      <a:pt x="226651" y="698633"/>
                      <a:pt x="225683" y="699630"/>
                    </a:cubicBezTo>
                    <a:cubicBezTo>
                      <a:pt x="224463" y="700895"/>
                      <a:pt x="223168" y="702101"/>
                      <a:pt x="221873" y="703291"/>
                    </a:cubicBezTo>
                    <a:cubicBezTo>
                      <a:pt x="220980" y="704125"/>
                      <a:pt x="220102" y="704958"/>
                      <a:pt x="219179" y="705747"/>
                    </a:cubicBezTo>
                    <a:cubicBezTo>
                      <a:pt x="217691" y="707027"/>
                      <a:pt x="216203" y="708233"/>
                      <a:pt x="214566" y="709423"/>
                    </a:cubicBezTo>
                    <a:cubicBezTo>
                      <a:pt x="213777" y="710018"/>
                      <a:pt x="213003" y="710629"/>
                      <a:pt x="212199" y="711194"/>
                    </a:cubicBezTo>
                    <a:cubicBezTo>
                      <a:pt x="210384" y="712474"/>
                      <a:pt x="208538" y="713680"/>
                      <a:pt x="206633" y="714840"/>
                    </a:cubicBezTo>
                    <a:lnTo>
                      <a:pt x="204773" y="715972"/>
                    </a:lnTo>
                    <a:cubicBezTo>
                      <a:pt x="202645" y="717207"/>
                      <a:pt x="200442" y="718368"/>
                      <a:pt x="198209" y="719439"/>
                    </a:cubicBezTo>
                    <a:lnTo>
                      <a:pt x="196959" y="720049"/>
                    </a:lnTo>
                    <a:cubicBezTo>
                      <a:pt x="194469" y="721190"/>
                      <a:pt x="191929" y="722242"/>
                      <a:pt x="189339" y="723205"/>
                    </a:cubicBezTo>
                    <a:lnTo>
                      <a:pt x="188774" y="723398"/>
                    </a:lnTo>
                    <a:cubicBezTo>
                      <a:pt x="180000" y="726517"/>
                      <a:pt x="170822" y="728357"/>
                      <a:pt x="161523" y="728860"/>
                    </a:cubicBezTo>
                    <a:lnTo>
                      <a:pt x="161449" y="728860"/>
                    </a:lnTo>
                    <a:cubicBezTo>
                      <a:pt x="159722" y="728964"/>
                      <a:pt x="158011" y="729128"/>
                      <a:pt x="156270" y="729128"/>
                    </a:cubicBezTo>
                    <a:cubicBezTo>
                      <a:pt x="102876" y="729062"/>
                      <a:pt x="59605" y="685799"/>
                      <a:pt x="59531" y="632405"/>
                    </a:cubicBezTo>
                    <a:lnTo>
                      <a:pt x="29766" y="632405"/>
                    </a:lnTo>
                    <a:cubicBezTo>
                      <a:pt x="29847" y="699321"/>
                      <a:pt x="82027" y="754600"/>
                      <a:pt x="148828" y="758536"/>
                    </a:cubicBezTo>
                    <a:lnTo>
                      <a:pt x="148828" y="758908"/>
                    </a:lnTo>
                    <a:cubicBezTo>
                      <a:pt x="148828" y="800006"/>
                      <a:pt x="115512" y="833323"/>
                      <a:pt x="74414" y="833323"/>
                    </a:cubicBezTo>
                    <a:cubicBezTo>
                      <a:pt x="33316" y="833323"/>
                      <a:pt x="0" y="800006"/>
                      <a:pt x="0" y="758908"/>
                    </a:cubicBezTo>
                    <a:lnTo>
                      <a:pt x="0" y="74299"/>
                    </a:lnTo>
                    <a:cubicBezTo>
                      <a:pt x="64" y="33201"/>
                      <a:pt x="33432" y="-63"/>
                      <a:pt x="74530" y="1"/>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75AB3518-0533-4C2C-B9DB-7FA582D8E142}"/>
                  </a:ext>
                </a:extLst>
              </p:cNvPr>
              <p:cNvSpPr/>
              <p:nvPr/>
            </p:nvSpPr>
            <p:spPr>
              <a:xfrm>
                <a:off x="10407663" y="341085"/>
                <a:ext cx="188265" cy="236169"/>
              </a:xfrm>
              <a:custGeom>
                <a:avLst/>
                <a:gdLst>
                  <a:gd name="connsiteX0" fmla="*/ 26461 w 108912"/>
                  <a:gd name="connsiteY0" fmla="*/ 0 h 136625"/>
                  <a:gd name="connsiteX1" fmla="*/ 108912 w 108912"/>
                  <a:gd name="connsiteY1" fmla="*/ 11788 h 136625"/>
                  <a:gd name="connsiteX2" fmla="*/ 104180 w 108912"/>
                  <a:gd name="connsiteY2" fmla="*/ 42848 h 136625"/>
                  <a:gd name="connsiteX3" fmla="*/ 104180 w 108912"/>
                  <a:gd name="connsiteY3" fmla="*/ 134883 h 136625"/>
                  <a:gd name="connsiteX4" fmla="*/ 70172 w 108912"/>
                  <a:gd name="connsiteY4" fmla="*/ 136625 h 136625"/>
                  <a:gd name="connsiteX5" fmla="*/ 29066 w 108912"/>
                  <a:gd name="connsiteY5" fmla="*/ 95518 h 136625"/>
                  <a:gd name="connsiteX6" fmla="*/ 0 w 108912"/>
                  <a:gd name="connsiteY6" fmla="*/ 60469 h 136625"/>
                  <a:gd name="connsiteX7" fmla="*/ 0 w 108912"/>
                  <a:gd name="connsiteY7" fmla="*/ 25227 h 136625"/>
                  <a:gd name="connsiteX8" fmla="*/ 26461 w 108912"/>
                  <a:gd name="connsiteY8" fmla="*/ 0 h 13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912" h="136625">
                    <a:moveTo>
                      <a:pt x="26461" y="0"/>
                    </a:moveTo>
                    <a:lnTo>
                      <a:pt x="108912" y="11788"/>
                    </a:lnTo>
                    <a:cubicBezTo>
                      <a:pt x="105770" y="21841"/>
                      <a:pt x="104174" y="32315"/>
                      <a:pt x="104180" y="42848"/>
                    </a:cubicBezTo>
                    <a:lnTo>
                      <a:pt x="104180" y="134883"/>
                    </a:lnTo>
                    <a:cubicBezTo>
                      <a:pt x="93096" y="130699"/>
                      <a:pt x="80770" y="131331"/>
                      <a:pt x="70172" y="136625"/>
                    </a:cubicBezTo>
                    <a:lnTo>
                      <a:pt x="29066" y="95518"/>
                    </a:lnTo>
                    <a:cubicBezTo>
                      <a:pt x="26538" y="79389"/>
                      <a:pt x="15383" y="65938"/>
                      <a:pt x="0" y="60469"/>
                    </a:cubicBezTo>
                    <a:lnTo>
                      <a:pt x="0" y="25227"/>
                    </a:lnTo>
                    <a:cubicBezTo>
                      <a:pt x="12017" y="20980"/>
                      <a:pt x="21646" y="11801"/>
                      <a:pt x="26461" y="0"/>
                    </a:cubicBezTo>
                    <a:close/>
                  </a:path>
                </a:pathLst>
              </a:custGeom>
              <a:solidFill>
                <a:srgbClr val="2F2F2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4974486A-9E24-45E3-8A77-51A9C6D97BAA}"/>
                  </a:ext>
                </a:extLst>
              </p:cNvPr>
              <p:cNvSpPr/>
              <p:nvPr/>
            </p:nvSpPr>
            <p:spPr>
              <a:xfrm>
                <a:off x="10140496" y="356546"/>
                <a:ext cx="215714" cy="370770"/>
              </a:xfrm>
              <a:custGeom>
                <a:avLst/>
                <a:gdLst>
                  <a:gd name="connsiteX0" fmla="*/ 103227 w 124792"/>
                  <a:gd name="connsiteY0" fmla="*/ 0 h 214491"/>
                  <a:gd name="connsiteX1" fmla="*/ 124792 w 124792"/>
                  <a:gd name="connsiteY1" fmla="*/ 16282 h 214491"/>
                  <a:gd name="connsiteX2" fmla="*/ 124792 w 124792"/>
                  <a:gd name="connsiteY2" fmla="*/ 51524 h 214491"/>
                  <a:gd name="connsiteX3" fmla="*/ 97496 w 124792"/>
                  <a:gd name="connsiteY3" fmla="*/ 107948 h 214491"/>
                  <a:gd name="connsiteX4" fmla="*/ 118407 w 124792"/>
                  <a:gd name="connsiteY4" fmla="*/ 132442 h 214491"/>
                  <a:gd name="connsiteX5" fmla="*/ 77390 w 124792"/>
                  <a:gd name="connsiteY5" fmla="*/ 214491 h 214491"/>
                  <a:gd name="connsiteX6" fmla="*/ 0 w 124792"/>
                  <a:gd name="connsiteY6" fmla="*/ 114940 h 214491"/>
                  <a:gd name="connsiteX7" fmla="*/ 5000 w 124792"/>
                  <a:gd name="connsiteY7" fmla="*/ 85963 h 214491"/>
                  <a:gd name="connsiteX8" fmla="*/ 103227 w 124792"/>
                  <a:gd name="connsiteY8" fmla="*/ 0 h 214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92" h="214491">
                    <a:moveTo>
                      <a:pt x="103227" y="0"/>
                    </a:moveTo>
                    <a:cubicBezTo>
                      <a:pt x="108561" y="7524"/>
                      <a:pt x="116095" y="13212"/>
                      <a:pt x="124792" y="16282"/>
                    </a:cubicBezTo>
                    <a:lnTo>
                      <a:pt x="124792" y="51524"/>
                    </a:lnTo>
                    <a:cubicBezTo>
                      <a:pt x="101674" y="59568"/>
                      <a:pt x="89453" y="84829"/>
                      <a:pt x="97496" y="107948"/>
                    </a:cubicBezTo>
                    <a:cubicBezTo>
                      <a:pt x="101148" y="118446"/>
                      <a:pt x="108612" y="127189"/>
                      <a:pt x="118407" y="132442"/>
                    </a:cubicBezTo>
                    <a:lnTo>
                      <a:pt x="77390" y="214491"/>
                    </a:lnTo>
                    <a:lnTo>
                      <a:pt x="0" y="114940"/>
                    </a:lnTo>
                    <a:cubicBezTo>
                      <a:pt x="5155" y="106218"/>
                      <a:pt x="6934" y="95909"/>
                      <a:pt x="5000" y="85963"/>
                    </a:cubicBezTo>
                    <a:lnTo>
                      <a:pt x="103227" y="0"/>
                    </a:lnTo>
                    <a:close/>
                  </a:path>
                </a:pathLst>
              </a:custGeom>
              <a:solidFill>
                <a:srgbClr val="2F2F2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FE3814C9-6911-490E-B8C3-74F8F3BE4AC6}"/>
                  </a:ext>
                </a:extLst>
              </p:cNvPr>
              <p:cNvSpPr/>
              <p:nvPr/>
            </p:nvSpPr>
            <p:spPr>
              <a:xfrm>
                <a:off x="10047494" y="492332"/>
                <a:ext cx="51453" cy="51453"/>
              </a:xfrm>
              <a:custGeom>
                <a:avLst/>
                <a:gdLst>
                  <a:gd name="connsiteX0" fmla="*/ 14883 w 29766"/>
                  <a:gd name="connsiteY0" fmla="*/ 0 h 29765"/>
                  <a:gd name="connsiteX1" fmla="*/ 29766 w 29766"/>
                  <a:gd name="connsiteY1" fmla="*/ 14882 h 29765"/>
                  <a:gd name="connsiteX2" fmla="*/ 14883 w 29766"/>
                  <a:gd name="connsiteY2" fmla="*/ 29765 h 29765"/>
                  <a:gd name="connsiteX3" fmla="*/ 0 w 29766"/>
                  <a:gd name="connsiteY3" fmla="*/ 14882 h 29765"/>
                  <a:gd name="connsiteX4" fmla="*/ 14883 w 29766"/>
                  <a:gd name="connsiteY4" fmla="*/ 0 h 2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6" h="29765">
                    <a:moveTo>
                      <a:pt x="14883" y="0"/>
                    </a:moveTo>
                    <a:cubicBezTo>
                      <a:pt x="23103" y="0"/>
                      <a:pt x="29766" y="6663"/>
                      <a:pt x="29766" y="14882"/>
                    </a:cubicBezTo>
                    <a:cubicBezTo>
                      <a:pt x="29766" y="23102"/>
                      <a:pt x="23103" y="29765"/>
                      <a:pt x="14883" y="29765"/>
                    </a:cubicBezTo>
                    <a:cubicBezTo>
                      <a:pt x="6664" y="29765"/>
                      <a:pt x="0" y="23102"/>
                      <a:pt x="0" y="14882"/>
                    </a:cubicBezTo>
                    <a:cubicBezTo>
                      <a:pt x="0" y="6663"/>
                      <a:pt x="6664"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722E408D-A580-4177-A603-33A8EFEBAD02}"/>
                  </a:ext>
                </a:extLst>
              </p:cNvPr>
              <p:cNvSpPr/>
              <p:nvPr/>
            </p:nvSpPr>
            <p:spPr>
              <a:xfrm>
                <a:off x="10356210" y="492332"/>
                <a:ext cx="51453" cy="51453"/>
              </a:xfrm>
              <a:custGeom>
                <a:avLst/>
                <a:gdLst>
                  <a:gd name="connsiteX0" fmla="*/ 14883 w 29766"/>
                  <a:gd name="connsiteY0" fmla="*/ 0 h 29765"/>
                  <a:gd name="connsiteX1" fmla="*/ 29766 w 29766"/>
                  <a:gd name="connsiteY1" fmla="*/ 14882 h 29765"/>
                  <a:gd name="connsiteX2" fmla="*/ 14883 w 29766"/>
                  <a:gd name="connsiteY2" fmla="*/ 29765 h 29765"/>
                  <a:gd name="connsiteX3" fmla="*/ 0 w 29766"/>
                  <a:gd name="connsiteY3" fmla="*/ 14882 h 29765"/>
                  <a:gd name="connsiteX4" fmla="*/ 14883 w 29766"/>
                  <a:gd name="connsiteY4" fmla="*/ 0 h 2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6" h="29765">
                    <a:moveTo>
                      <a:pt x="14883" y="0"/>
                    </a:moveTo>
                    <a:cubicBezTo>
                      <a:pt x="23103" y="0"/>
                      <a:pt x="29766" y="6663"/>
                      <a:pt x="29766" y="14882"/>
                    </a:cubicBezTo>
                    <a:cubicBezTo>
                      <a:pt x="29766" y="23102"/>
                      <a:pt x="23103" y="29765"/>
                      <a:pt x="14883" y="29765"/>
                    </a:cubicBezTo>
                    <a:cubicBezTo>
                      <a:pt x="6663" y="29765"/>
                      <a:pt x="0" y="23102"/>
                      <a:pt x="0" y="14882"/>
                    </a:cubicBezTo>
                    <a:cubicBezTo>
                      <a:pt x="0" y="6663"/>
                      <a:pt x="6663"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EF00572B-902A-4E09-B9CF-97CD82DD098C}"/>
                  </a:ext>
                </a:extLst>
              </p:cNvPr>
              <p:cNvSpPr/>
              <p:nvPr/>
            </p:nvSpPr>
            <p:spPr>
              <a:xfrm>
                <a:off x="10315767" y="564363"/>
                <a:ext cx="271982" cy="327549"/>
              </a:xfrm>
              <a:custGeom>
                <a:avLst/>
                <a:gdLst>
                  <a:gd name="connsiteX0" fmla="*/ 73775 w 157342"/>
                  <a:gd name="connsiteY0" fmla="*/ 0 h 189488"/>
                  <a:gd name="connsiteX1" fmla="*/ 102275 w 157342"/>
                  <a:gd name="connsiteY1" fmla="*/ 28501 h 189488"/>
                  <a:gd name="connsiteX2" fmla="*/ 97810 w 157342"/>
                  <a:gd name="connsiteY2" fmla="*/ 47625 h 189488"/>
                  <a:gd name="connsiteX3" fmla="*/ 142459 w 157342"/>
                  <a:gd name="connsiteY3" fmla="*/ 92274 h 189488"/>
                  <a:gd name="connsiteX4" fmla="*/ 157342 w 157342"/>
                  <a:gd name="connsiteY4" fmla="*/ 89535 h 189488"/>
                  <a:gd name="connsiteX5" fmla="*/ 157342 w 157342"/>
                  <a:gd name="connsiteY5" fmla="*/ 184309 h 189488"/>
                  <a:gd name="connsiteX6" fmla="*/ 117158 w 157342"/>
                  <a:gd name="connsiteY6" fmla="*/ 189488 h 189488"/>
                  <a:gd name="connsiteX7" fmla="*/ 22220 w 157342"/>
                  <a:gd name="connsiteY7" fmla="*/ 142027 h 189488"/>
                  <a:gd name="connsiteX8" fmla="*/ 0 w 157342"/>
                  <a:gd name="connsiteY8" fmla="*/ 112797 h 189488"/>
                  <a:gd name="connsiteX9" fmla="*/ 48042 w 157342"/>
                  <a:gd name="connsiteY9" fmla="*/ 16699 h 189488"/>
                  <a:gd name="connsiteX10" fmla="*/ 73775 w 157342"/>
                  <a:gd name="connsiteY10" fmla="*/ 0 h 18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342" h="189488">
                    <a:moveTo>
                      <a:pt x="73775" y="0"/>
                    </a:moveTo>
                    <a:lnTo>
                      <a:pt x="102275" y="28501"/>
                    </a:lnTo>
                    <a:cubicBezTo>
                      <a:pt x="99362" y="34457"/>
                      <a:pt x="97836" y="40995"/>
                      <a:pt x="97810" y="47625"/>
                    </a:cubicBezTo>
                    <a:cubicBezTo>
                      <a:pt x="97810" y="72284"/>
                      <a:pt x="117800" y="92274"/>
                      <a:pt x="142459" y="92274"/>
                    </a:cubicBezTo>
                    <a:cubicBezTo>
                      <a:pt x="147540" y="92224"/>
                      <a:pt x="152575" y="91298"/>
                      <a:pt x="157342" y="89535"/>
                    </a:cubicBezTo>
                    <a:lnTo>
                      <a:pt x="157342" y="184309"/>
                    </a:lnTo>
                    <a:cubicBezTo>
                      <a:pt x="143914" y="179293"/>
                      <a:pt x="128875" y="181232"/>
                      <a:pt x="117158" y="189488"/>
                    </a:cubicBezTo>
                    <a:lnTo>
                      <a:pt x="22220" y="142027"/>
                    </a:lnTo>
                    <a:cubicBezTo>
                      <a:pt x="19359" y="129543"/>
                      <a:pt x="11264" y="118894"/>
                      <a:pt x="0" y="112797"/>
                    </a:cubicBezTo>
                    <a:lnTo>
                      <a:pt x="48042" y="16699"/>
                    </a:lnTo>
                    <a:cubicBezTo>
                      <a:pt x="58327" y="14357"/>
                      <a:pt x="67446" y="8440"/>
                      <a:pt x="73775" y="0"/>
                    </a:cubicBezTo>
                    <a:close/>
                  </a:path>
                </a:pathLst>
              </a:custGeom>
              <a:solidFill>
                <a:srgbClr val="2F2F2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CAB04785-CE62-4591-A4D4-0372D595F7E8}"/>
                  </a:ext>
                </a:extLst>
              </p:cNvPr>
              <p:cNvSpPr/>
              <p:nvPr/>
            </p:nvSpPr>
            <p:spPr>
              <a:xfrm>
                <a:off x="10029152" y="589500"/>
                <a:ext cx="207303" cy="231563"/>
              </a:xfrm>
              <a:custGeom>
                <a:avLst/>
                <a:gdLst>
                  <a:gd name="connsiteX0" fmla="*/ 42118 w 119926"/>
                  <a:gd name="connsiteY0" fmla="*/ 0 h 133960"/>
                  <a:gd name="connsiteX1" fmla="*/ 119926 w 119926"/>
                  <a:gd name="connsiteY1" fmla="*/ 100057 h 133960"/>
                  <a:gd name="connsiteX2" fmla="*/ 102200 w 119926"/>
                  <a:gd name="connsiteY2" fmla="*/ 123870 h 133960"/>
                  <a:gd name="connsiteX3" fmla="*/ 21521 w 119926"/>
                  <a:gd name="connsiteY3" fmla="*/ 133960 h 133960"/>
                  <a:gd name="connsiteX4" fmla="*/ 0 w 119926"/>
                  <a:gd name="connsiteY4" fmla="*/ 111963 h 133960"/>
                  <a:gd name="connsiteX5" fmla="*/ 36761 w 119926"/>
                  <a:gd name="connsiteY5" fmla="*/ 1667 h 133960"/>
                  <a:gd name="connsiteX6" fmla="*/ 42118 w 119926"/>
                  <a:gd name="connsiteY6" fmla="*/ 0 h 13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926" h="133960">
                    <a:moveTo>
                      <a:pt x="42118" y="0"/>
                    </a:moveTo>
                    <a:lnTo>
                      <a:pt x="119926" y="100057"/>
                    </a:lnTo>
                    <a:cubicBezTo>
                      <a:pt x="111474" y="105741"/>
                      <a:pt x="105220" y="114143"/>
                      <a:pt x="102200" y="123870"/>
                    </a:cubicBezTo>
                    <a:lnTo>
                      <a:pt x="21521" y="133960"/>
                    </a:lnTo>
                    <a:cubicBezTo>
                      <a:pt x="17172" y="124315"/>
                      <a:pt x="9547" y="116522"/>
                      <a:pt x="0" y="111963"/>
                    </a:cubicBezTo>
                    <a:lnTo>
                      <a:pt x="36761" y="1667"/>
                    </a:lnTo>
                    <a:cubicBezTo>
                      <a:pt x="38580" y="1226"/>
                      <a:pt x="40370" y="669"/>
                      <a:pt x="42118" y="0"/>
                    </a:cubicBezTo>
                    <a:close/>
                  </a:path>
                </a:pathLst>
              </a:custGeom>
              <a:solidFill>
                <a:srgbClr val="2F2F2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13AD433A-963D-4E5E-9640-15B706D8F751}"/>
                  </a:ext>
                </a:extLst>
              </p:cNvPr>
              <p:cNvSpPr/>
              <p:nvPr/>
            </p:nvSpPr>
            <p:spPr>
              <a:xfrm>
                <a:off x="10536296" y="620962"/>
                <a:ext cx="51453" cy="51453"/>
              </a:xfrm>
              <a:custGeom>
                <a:avLst/>
                <a:gdLst>
                  <a:gd name="connsiteX0" fmla="*/ 14883 w 29766"/>
                  <a:gd name="connsiteY0" fmla="*/ 0 h 29765"/>
                  <a:gd name="connsiteX1" fmla="*/ 29766 w 29766"/>
                  <a:gd name="connsiteY1" fmla="*/ 14882 h 29765"/>
                  <a:gd name="connsiteX2" fmla="*/ 14883 w 29766"/>
                  <a:gd name="connsiteY2" fmla="*/ 29765 h 29765"/>
                  <a:gd name="connsiteX3" fmla="*/ 0 w 29766"/>
                  <a:gd name="connsiteY3" fmla="*/ 14882 h 29765"/>
                  <a:gd name="connsiteX4" fmla="*/ 14883 w 29766"/>
                  <a:gd name="connsiteY4" fmla="*/ 0 h 2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6" h="29765">
                    <a:moveTo>
                      <a:pt x="14883" y="0"/>
                    </a:moveTo>
                    <a:cubicBezTo>
                      <a:pt x="23102" y="0"/>
                      <a:pt x="29766" y="6663"/>
                      <a:pt x="29766" y="14882"/>
                    </a:cubicBezTo>
                    <a:cubicBezTo>
                      <a:pt x="29766" y="23102"/>
                      <a:pt x="23102" y="29765"/>
                      <a:pt x="14883" y="29765"/>
                    </a:cubicBezTo>
                    <a:cubicBezTo>
                      <a:pt x="6663" y="29765"/>
                      <a:pt x="0" y="23102"/>
                      <a:pt x="0" y="14882"/>
                    </a:cubicBezTo>
                    <a:cubicBezTo>
                      <a:pt x="0" y="6663"/>
                      <a:pt x="6663"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FA1CDBB6-185A-4D38-A622-994C368F0285}"/>
                  </a:ext>
                </a:extLst>
              </p:cNvPr>
              <p:cNvSpPr/>
              <p:nvPr/>
            </p:nvSpPr>
            <p:spPr>
              <a:xfrm>
                <a:off x="10253303" y="801049"/>
                <a:ext cx="51453" cy="51453"/>
              </a:xfrm>
              <a:custGeom>
                <a:avLst/>
                <a:gdLst>
                  <a:gd name="connsiteX0" fmla="*/ 14883 w 29766"/>
                  <a:gd name="connsiteY0" fmla="*/ 0 h 29766"/>
                  <a:gd name="connsiteX1" fmla="*/ 29766 w 29766"/>
                  <a:gd name="connsiteY1" fmla="*/ 14883 h 29766"/>
                  <a:gd name="connsiteX2" fmla="*/ 14883 w 29766"/>
                  <a:gd name="connsiteY2" fmla="*/ 29766 h 29766"/>
                  <a:gd name="connsiteX3" fmla="*/ 0 w 29766"/>
                  <a:gd name="connsiteY3" fmla="*/ 14883 h 29766"/>
                  <a:gd name="connsiteX4" fmla="*/ 14883 w 29766"/>
                  <a:gd name="connsiteY4" fmla="*/ 0 h 2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6" h="29766">
                    <a:moveTo>
                      <a:pt x="14883" y="0"/>
                    </a:moveTo>
                    <a:cubicBezTo>
                      <a:pt x="23102" y="0"/>
                      <a:pt x="29766" y="6664"/>
                      <a:pt x="29766" y="14883"/>
                    </a:cubicBezTo>
                    <a:cubicBezTo>
                      <a:pt x="29766" y="23103"/>
                      <a:pt x="23102" y="29766"/>
                      <a:pt x="14883" y="29766"/>
                    </a:cubicBezTo>
                    <a:cubicBezTo>
                      <a:pt x="6663" y="29766"/>
                      <a:pt x="0" y="23103"/>
                      <a:pt x="0" y="14883"/>
                    </a:cubicBezTo>
                    <a:cubicBezTo>
                      <a:pt x="0" y="6664"/>
                      <a:pt x="6663"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68235953-9ADE-44D2-A48A-DF823FF70E70}"/>
                  </a:ext>
                </a:extLst>
              </p:cNvPr>
              <p:cNvSpPr/>
              <p:nvPr/>
            </p:nvSpPr>
            <p:spPr>
              <a:xfrm>
                <a:off x="9970314" y="826775"/>
                <a:ext cx="51453" cy="51453"/>
              </a:xfrm>
              <a:custGeom>
                <a:avLst/>
                <a:gdLst>
                  <a:gd name="connsiteX0" fmla="*/ 14883 w 29766"/>
                  <a:gd name="connsiteY0" fmla="*/ 0 h 29766"/>
                  <a:gd name="connsiteX1" fmla="*/ 29766 w 29766"/>
                  <a:gd name="connsiteY1" fmla="*/ 14883 h 29766"/>
                  <a:gd name="connsiteX2" fmla="*/ 14883 w 29766"/>
                  <a:gd name="connsiteY2" fmla="*/ 29766 h 29766"/>
                  <a:gd name="connsiteX3" fmla="*/ 0 w 29766"/>
                  <a:gd name="connsiteY3" fmla="*/ 14883 h 29766"/>
                  <a:gd name="connsiteX4" fmla="*/ 14883 w 29766"/>
                  <a:gd name="connsiteY4" fmla="*/ 0 h 2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6" h="29766">
                    <a:moveTo>
                      <a:pt x="14883" y="0"/>
                    </a:moveTo>
                    <a:cubicBezTo>
                      <a:pt x="23102" y="0"/>
                      <a:pt x="29766" y="6663"/>
                      <a:pt x="29766" y="14883"/>
                    </a:cubicBezTo>
                    <a:cubicBezTo>
                      <a:pt x="29766" y="23102"/>
                      <a:pt x="23102" y="29766"/>
                      <a:pt x="14883" y="29766"/>
                    </a:cubicBezTo>
                    <a:cubicBezTo>
                      <a:pt x="6663" y="29766"/>
                      <a:pt x="0" y="23102"/>
                      <a:pt x="0" y="14883"/>
                    </a:cubicBezTo>
                    <a:cubicBezTo>
                      <a:pt x="0" y="6663"/>
                      <a:pt x="6663"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F8CC5540-6904-4989-9408-89773C475E11}"/>
                  </a:ext>
                </a:extLst>
              </p:cNvPr>
              <p:cNvSpPr/>
              <p:nvPr/>
            </p:nvSpPr>
            <p:spPr>
              <a:xfrm>
                <a:off x="10032804" y="855227"/>
                <a:ext cx="243835" cy="271416"/>
              </a:xfrm>
              <a:custGeom>
                <a:avLst/>
                <a:gdLst>
                  <a:gd name="connsiteX0" fmla="*/ 101025 w 141060"/>
                  <a:gd name="connsiteY0" fmla="*/ 0 h 157014"/>
                  <a:gd name="connsiteX1" fmla="*/ 128871 w 141060"/>
                  <a:gd name="connsiteY1" fmla="*/ 25852 h 157014"/>
                  <a:gd name="connsiteX2" fmla="*/ 141060 w 141060"/>
                  <a:gd name="connsiteY2" fmla="*/ 135538 h 157014"/>
                  <a:gd name="connsiteX3" fmla="*/ 117634 w 141060"/>
                  <a:gd name="connsiteY3" fmla="*/ 157014 h 157014"/>
                  <a:gd name="connsiteX4" fmla="*/ 66541 w 141060"/>
                  <a:gd name="connsiteY4" fmla="*/ 136595 h 157014"/>
                  <a:gd name="connsiteX5" fmla="*/ 33100 w 141060"/>
                  <a:gd name="connsiteY5" fmla="*/ 103763 h 157014"/>
                  <a:gd name="connsiteX6" fmla="*/ 0 w 141060"/>
                  <a:gd name="connsiteY6" fmla="*/ 37431 h 157014"/>
                  <a:gd name="connsiteX7" fmla="*/ 21699 w 141060"/>
                  <a:gd name="connsiteY7" fmla="*/ 9912 h 157014"/>
                  <a:gd name="connsiteX8" fmla="*/ 101025 w 141060"/>
                  <a:gd name="connsiteY8" fmla="*/ 0 h 15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060" h="157014">
                    <a:moveTo>
                      <a:pt x="101025" y="0"/>
                    </a:moveTo>
                    <a:cubicBezTo>
                      <a:pt x="105994" y="12334"/>
                      <a:pt x="116202" y="21811"/>
                      <a:pt x="128871" y="25852"/>
                    </a:cubicBezTo>
                    <a:lnTo>
                      <a:pt x="141060" y="135538"/>
                    </a:lnTo>
                    <a:cubicBezTo>
                      <a:pt x="130881" y="139582"/>
                      <a:pt x="122544" y="147225"/>
                      <a:pt x="117634" y="157014"/>
                    </a:cubicBezTo>
                    <a:lnTo>
                      <a:pt x="66541" y="136595"/>
                    </a:lnTo>
                    <a:cubicBezTo>
                      <a:pt x="62495" y="120210"/>
                      <a:pt x="49556" y="107507"/>
                      <a:pt x="33100" y="103763"/>
                    </a:cubicBezTo>
                    <a:lnTo>
                      <a:pt x="0" y="37431"/>
                    </a:lnTo>
                    <a:cubicBezTo>
                      <a:pt x="10681" y="31599"/>
                      <a:pt x="18519" y="21659"/>
                      <a:pt x="21699" y="9912"/>
                    </a:cubicBezTo>
                    <a:lnTo>
                      <a:pt x="101025" y="0"/>
                    </a:lnTo>
                    <a:close/>
                  </a:path>
                </a:pathLst>
              </a:custGeom>
              <a:solidFill>
                <a:srgbClr val="2F2F2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81E590A3-17B0-461F-8829-D377EA3D550F}"/>
                  </a:ext>
                </a:extLst>
              </p:cNvPr>
              <p:cNvSpPr/>
              <p:nvPr/>
            </p:nvSpPr>
            <p:spPr>
              <a:xfrm>
                <a:off x="10307124" y="863539"/>
                <a:ext cx="203932" cy="255670"/>
              </a:xfrm>
              <a:custGeom>
                <a:avLst/>
                <a:gdLst>
                  <a:gd name="connsiteX0" fmla="*/ 22756 w 117976"/>
                  <a:gd name="connsiteY0" fmla="*/ 0 h 147905"/>
                  <a:gd name="connsiteX1" fmla="*/ 104715 w 117976"/>
                  <a:gd name="connsiteY1" fmla="*/ 40972 h 147905"/>
                  <a:gd name="connsiteX2" fmla="*/ 117976 w 117976"/>
                  <a:gd name="connsiteY2" fmla="*/ 86424 h 147905"/>
                  <a:gd name="connsiteX3" fmla="*/ 36001 w 117976"/>
                  <a:gd name="connsiteY3" fmla="*/ 147905 h 147905"/>
                  <a:gd name="connsiteX4" fmla="*/ 12189 w 117976"/>
                  <a:gd name="connsiteY4" fmla="*/ 129897 h 147905"/>
                  <a:gd name="connsiteX5" fmla="*/ 0 w 117976"/>
                  <a:gd name="connsiteY5" fmla="*/ 20210 h 147905"/>
                  <a:gd name="connsiteX6" fmla="*/ 22756 w 117976"/>
                  <a:gd name="connsiteY6" fmla="*/ 0 h 14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976" h="147905">
                    <a:moveTo>
                      <a:pt x="22756" y="0"/>
                    </a:moveTo>
                    <a:lnTo>
                      <a:pt x="104715" y="40972"/>
                    </a:lnTo>
                    <a:cubicBezTo>
                      <a:pt x="99648" y="57411"/>
                      <a:pt x="104864" y="75288"/>
                      <a:pt x="117976" y="86424"/>
                    </a:cubicBezTo>
                    <a:lnTo>
                      <a:pt x="36001" y="147905"/>
                    </a:lnTo>
                    <a:cubicBezTo>
                      <a:pt x="30365" y="139348"/>
                      <a:pt x="21958" y="132989"/>
                      <a:pt x="12189" y="129897"/>
                    </a:cubicBezTo>
                    <a:lnTo>
                      <a:pt x="0" y="20210"/>
                    </a:lnTo>
                    <a:cubicBezTo>
                      <a:pt x="9718" y="16347"/>
                      <a:pt x="17771" y="9194"/>
                      <a:pt x="22756" y="0"/>
                    </a:cubicBezTo>
                    <a:close/>
                  </a:path>
                </a:pathLst>
              </a:custGeom>
              <a:solidFill>
                <a:srgbClr val="2F2F2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81905B22-70D8-4064-AEB2-077F7CFE1CDB}"/>
                  </a:ext>
                </a:extLst>
              </p:cNvPr>
              <p:cNvSpPr/>
              <p:nvPr/>
            </p:nvSpPr>
            <p:spPr>
              <a:xfrm>
                <a:off x="10536296" y="929678"/>
                <a:ext cx="51453" cy="51453"/>
              </a:xfrm>
              <a:custGeom>
                <a:avLst/>
                <a:gdLst>
                  <a:gd name="connsiteX0" fmla="*/ 14883 w 29766"/>
                  <a:gd name="connsiteY0" fmla="*/ 0 h 29766"/>
                  <a:gd name="connsiteX1" fmla="*/ 29766 w 29766"/>
                  <a:gd name="connsiteY1" fmla="*/ 14883 h 29766"/>
                  <a:gd name="connsiteX2" fmla="*/ 14883 w 29766"/>
                  <a:gd name="connsiteY2" fmla="*/ 29766 h 29766"/>
                  <a:gd name="connsiteX3" fmla="*/ 0 w 29766"/>
                  <a:gd name="connsiteY3" fmla="*/ 14883 h 29766"/>
                  <a:gd name="connsiteX4" fmla="*/ 14883 w 29766"/>
                  <a:gd name="connsiteY4" fmla="*/ 0 h 2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6" h="29766">
                    <a:moveTo>
                      <a:pt x="14883" y="0"/>
                    </a:moveTo>
                    <a:cubicBezTo>
                      <a:pt x="23102" y="0"/>
                      <a:pt x="29766" y="6664"/>
                      <a:pt x="29766" y="14883"/>
                    </a:cubicBezTo>
                    <a:cubicBezTo>
                      <a:pt x="29766" y="23103"/>
                      <a:pt x="23102" y="29766"/>
                      <a:pt x="14883" y="29766"/>
                    </a:cubicBezTo>
                    <a:cubicBezTo>
                      <a:pt x="6663" y="29766"/>
                      <a:pt x="0" y="23103"/>
                      <a:pt x="0" y="14883"/>
                    </a:cubicBezTo>
                    <a:cubicBezTo>
                      <a:pt x="0" y="6664"/>
                      <a:pt x="6663"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720C77CB-AC66-4797-B6B2-905301193AF8}"/>
                  </a:ext>
                </a:extLst>
              </p:cNvPr>
              <p:cNvSpPr/>
              <p:nvPr/>
            </p:nvSpPr>
            <p:spPr>
              <a:xfrm>
                <a:off x="10380420" y="1027853"/>
                <a:ext cx="207329" cy="287725"/>
              </a:xfrm>
              <a:custGeom>
                <a:avLst/>
                <a:gdLst>
                  <a:gd name="connsiteX0" fmla="*/ 119941 w 119941"/>
                  <a:gd name="connsiteY0" fmla="*/ 0 h 166450"/>
                  <a:gd name="connsiteX1" fmla="*/ 119941 w 119941"/>
                  <a:gd name="connsiteY1" fmla="*/ 166450 h 166450"/>
                  <a:gd name="connsiteX2" fmla="*/ 72554 w 119941"/>
                  <a:gd name="connsiteY2" fmla="*/ 166450 h 166450"/>
                  <a:gd name="connsiteX3" fmla="*/ 38695 w 119941"/>
                  <a:gd name="connsiteY3" fmla="*/ 137502 h 166450"/>
                  <a:gd name="connsiteX4" fmla="*/ 0 w 119941"/>
                  <a:gd name="connsiteY4" fmla="*/ 85904 h 166450"/>
                  <a:gd name="connsiteX5" fmla="*/ 0 w 119941"/>
                  <a:gd name="connsiteY5" fmla="*/ 85204 h 166450"/>
                  <a:gd name="connsiteX6" fmla="*/ 110728 w 119941"/>
                  <a:gd name="connsiteY6" fmla="*/ 2158 h 166450"/>
                  <a:gd name="connsiteX7" fmla="*/ 119941 w 119941"/>
                  <a:gd name="connsiteY7" fmla="*/ 0 h 16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941" h="166450">
                    <a:moveTo>
                      <a:pt x="119941" y="0"/>
                    </a:moveTo>
                    <a:lnTo>
                      <a:pt x="119941" y="166450"/>
                    </a:lnTo>
                    <a:lnTo>
                      <a:pt x="72554" y="166450"/>
                    </a:lnTo>
                    <a:cubicBezTo>
                      <a:pt x="67231" y="151457"/>
                      <a:pt x="54333" y="140430"/>
                      <a:pt x="38695" y="137502"/>
                    </a:cubicBezTo>
                    <a:lnTo>
                      <a:pt x="0" y="85904"/>
                    </a:lnTo>
                    <a:cubicBezTo>
                      <a:pt x="0" y="85681"/>
                      <a:pt x="0" y="85427"/>
                      <a:pt x="0" y="85204"/>
                    </a:cubicBezTo>
                    <a:lnTo>
                      <a:pt x="110728" y="2158"/>
                    </a:lnTo>
                    <a:cubicBezTo>
                      <a:pt x="113867" y="1767"/>
                      <a:pt x="116955" y="1044"/>
                      <a:pt x="119941" y="0"/>
                    </a:cubicBezTo>
                    <a:close/>
                  </a:path>
                </a:pathLst>
              </a:custGeom>
              <a:solidFill>
                <a:srgbClr val="2F2F2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234C369D-61EA-40CC-B8A4-7BCA3EF3FA0D}"/>
                  </a:ext>
                </a:extLst>
              </p:cNvPr>
              <p:cNvSpPr/>
              <p:nvPr/>
            </p:nvSpPr>
            <p:spPr>
              <a:xfrm>
                <a:off x="10047494" y="1084038"/>
                <a:ext cx="51453" cy="51453"/>
              </a:xfrm>
              <a:custGeom>
                <a:avLst/>
                <a:gdLst>
                  <a:gd name="connsiteX0" fmla="*/ 14883 w 29766"/>
                  <a:gd name="connsiteY0" fmla="*/ 0 h 29766"/>
                  <a:gd name="connsiteX1" fmla="*/ 29766 w 29766"/>
                  <a:gd name="connsiteY1" fmla="*/ 14883 h 29766"/>
                  <a:gd name="connsiteX2" fmla="*/ 14883 w 29766"/>
                  <a:gd name="connsiteY2" fmla="*/ 29766 h 29766"/>
                  <a:gd name="connsiteX3" fmla="*/ 0 w 29766"/>
                  <a:gd name="connsiteY3" fmla="*/ 14883 h 29766"/>
                  <a:gd name="connsiteX4" fmla="*/ 14883 w 29766"/>
                  <a:gd name="connsiteY4" fmla="*/ 0 h 2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6" h="29766">
                    <a:moveTo>
                      <a:pt x="14883" y="0"/>
                    </a:moveTo>
                    <a:cubicBezTo>
                      <a:pt x="23103" y="0"/>
                      <a:pt x="29766" y="6663"/>
                      <a:pt x="29766" y="14883"/>
                    </a:cubicBezTo>
                    <a:cubicBezTo>
                      <a:pt x="29766" y="23103"/>
                      <a:pt x="23103" y="29766"/>
                      <a:pt x="14883" y="29766"/>
                    </a:cubicBezTo>
                    <a:cubicBezTo>
                      <a:pt x="6664" y="29766"/>
                      <a:pt x="0" y="23103"/>
                      <a:pt x="0" y="14883"/>
                    </a:cubicBezTo>
                    <a:cubicBezTo>
                      <a:pt x="0" y="6663"/>
                      <a:pt x="6664"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AC22BAC9-B5E1-4469-8146-5B3719D18F18}"/>
                  </a:ext>
                </a:extLst>
              </p:cNvPr>
              <p:cNvSpPr/>
              <p:nvPr/>
            </p:nvSpPr>
            <p:spPr>
              <a:xfrm>
                <a:off x="10279033" y="1135492"/>
                <a:ext cx="51453" cy="51453"/>
              </a:xfrm>
              <a:custGeom>
                <a:avLst/>
                <a:gdLst>
                  <a:gd name="connsiteX0" fmla="*/ 14883 w 29765"/>
                  <a:gd name="connsiteY0" fmla="*/ 0 h 29765"/>
                  <a:gd name="connsiteX1" fmla="*/ 29765 w 29765"/>
                  <a:gd name="connsiteY1" fmla="*/ 14883 h 29765"/>
                  <a:gd name="connsiteX2" fmla="*/ 14883 w 29765"/>
                  <a:gd name="connsiteY2" fmla="*/ 29765 h 29765"/>
                  <a:gd name="connsiteX3" fmla="*/ 0 w 29765"/>
                  <a:gd name="connsiteY3" fmla="*/ 14883 h 29765"/>
                  <a:gd name="connsiteX4" fmla="*/ 14883 w 29765"/>
                  <a:gd name="connsiteY4" fmla="*/ 0 h 2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5" h="29765">
                    <a:moveTo>
                      <a:pt x="14883" y="0"/>
                    </a:moveTo>
                    <a:cubicBezTo>
                      <a:pt x="23102" y="0"/>
                      <a:pt x="29765" y="6663"/>
                      <a:pt x="29765" y="14883"/>
                    </a:cubicBezTo>
                    <a:cubicBezTo>
                      <a:pt x="29765" y="23102"/>
                      <a:pt x="23102" y="29765"/>
                      <a:pt x="14883" y="29765"/>
                    </a:cubicBezTo>
                    <a:cubicBezTo>
                      <a:pt x="6663" y="29765"/>
                      <a:pt x="0" y="23102"/>
                      <a:pt x="0" y="14883"/>
                    </a:cubicBezTo>
                    <a:cubicBezTo>
                      <a:pt x="0" y="6663"/>
                      <a:pt x="6663"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CE9A352E-F8B5-4B1B-A1F6-44C1B8B9DD37}"/>
                  </a:ext>
                </a:extLst>
              </p:cNvPr>
              <p:cNvSpPr/>
              <p:nvPr/>
            </p:nvSpPr>
            <p:spPr>
              <a:xfrm>
                <a:off x="10101520" y="1144343"/>
                <a:ext cx="290039" cy="221142"/>
              </a:xfrm>
              <a:custGeom>
                <a:avLst/>
                <a:gdLst>
                  <a:gd name="connsiteX0" fmla="*/ 23232 w 167789"/>
                  <a:gd name="connsiteY0" fmla="*/ 0 h 127932"/>
                  <a:gd name="connsiteX1" fmla="*/ 74414 w 167789"/>
                  <a:gd name="connsiteY1" fmla="*/ 20419 h 127932"/>
                  <a:gd name="connsiteX2" fmla="*/ 127743 w 167789"/>
                  <a:gd name="connsiteY2" fmla="*/ 53234 h 127932"/>
                  <a:gd name="connsiteX3" fmla="*/ 144364 w 167789"/>
                  <a:gd name="connsiteY3" fmla="*/ 45347 h 127932"/>
                  <a:gd name="connsiteX4" fmla="*/ 167789 w 167789"/>
                  <a:gd name="connsiteY4" fmla="*/ 76601 h 127932"/>
                  <a:gd name="connsiteX5" fmla="*/ 149409 w 167789"/>
                  <a:gd name="connsiteY5" fmla="*/ 101605 h 127932"/>
                  <a:gd name="connsiteX6" fmla="*/ 30897 w 167789"/>
                  <a:gd name="connsiteY6" fmla="*/ 127932 h 127932"/>
                  <a:gd name="connsiteX7" fmla="*/ 11907 w 167789"/>
                  <a:gd name="connsiteY7" fmla="*/ 116234 h 127932"/>
                  <a:gd name="connsiteX8" fmla="*/ 0 w 167789"/>
                  <a:gd name="connsiteY8" fmla="*/ 21416 h 127932"/>
                  <a:gd name="connsiteX9" fmla="*/ 23232 w 167789"/>
                  <a:gd name="connsiteY9" fmla="*/ 0 h 12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789" h="127932">
                    <a:moveTo>
                      <a:pt x="23232" y="0"/>
                    </a:moveTo>
                    <a:lnTo>
                      <a:pt x="74414" y="20419"/>
                    </a:lnTo>
                    <a:cubicBezTo>
                      <a:pt x="80079" y="44207"/>
                      <a:pt x="103955" y="58899"/>
                      <a:pt x="127743" y="53234"/>
                    </a:cubicBezTo>
                    <a:cubicBezTo>
                      <a:pt x="133774" y="51798"/>
                      <a:pt x="139437" y="49111"/>
                      <a:pt x="144364" y="45347"/>
                    </a:cubicBezTo>
                    <a:lnTo>
                      <a:pt x="167789" y="76601"/>
                    </a:lnTo>
                    <a:cubicBezTo>
                      <a:pt x="158870" y="82470"/>
                      <a:pt x="152349" y="91341"/>
                      <a:pt x="149409" y="101605"/>
                    </a:cubicBezTo>
                    <a:lnTo>
                      <a:pt x="30897" y="127932"/>
                    </a:lnTo>
                    <a:cubicBezTo>
                      <a:pt x="25658" y="122489"/>
                      <a:pt x="19124" y="118464"/>
                      <a:pt x="11907" y="116234"/>
                    </a:cubicBezTo>
                    <a:lnTo>
                      <a:pt x="0" y="21416"/>
                    </a:lnTo>
                    <a:cubicBezTo>
                      <a:pt x="10096" y="17348"/>
                      <a:pt x="18358" y="9731"/>
                      <a:pt x="23232" y="0"/>
                    </a:cubicBezTo>
                    <a:close/>
                  </a:path>
                </a:pathLst>
              </a:custGeom>
              <a:solidFill>
                <a:srgbClr val="2F2F2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7193E893-62F2-4B7E-B0F1-10998096EB17}"/>
                  </a:ext>
                </a:extLst>
              </p:cNvPr>
              <p:cNvSpPr/>
              <p:nvPr/>
            </p:nvSpPr>
            <p:spPr>
              <a:xfrm>
                <a:off x="10407666" y="1315578"/>
                <a:ext cx="51453" cy="51453"/>
              </a:xfrm>
              <a:custGeom>
                <a:avLst/>
                <a:gdLst>
                  <a:gd name="connsiteX0" fmla="*/ 14883 w 29765"/>
                  <a:gd name="connsiteY0" fmla="*/ 0 h 29765"/>
                  <a:gd name="connsiteX1" fmla="*/ 29765 w 29765"/>
                  <a:gd name="connsiteY1" fmla="*/ 14882 h 29765"/>
                  <a:gd name="connsiteX2" fmla="*/ 14883 w 29765"/>
                  <a:gd name="connsiteY2" fmla="*/ 29765 h 29765"/>
                  <a:gd name="connsiteX3" fmla="*/ 0 w 29765"/>
                  <a:gd name="connsiteY3" fmla="*/ 14882 h 29765"/>
                  <a:gd name="connsiteX4" fmla="*/ 14883 w 29765"/>
                  <a:gd name="connsiteY4" fmla="*/ 0 h 2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5" h="29765">
                    <a:moveTo>
                      <a:pt x="14883" y="0"/>
                    </a:moveTo>
                    <a:cubicBezTo>
                      <a:pt x="23102" y="0"/>
                      <a:pt x="29765" y="6663"/>
                      <a:pt x="29765" y="14882"/>
                    </a:cubicBezTo>
                    <a:cubicBezTo>
                      <a:pt x="29765" y="23102"/>
                      <a:pt x="23102" y="29765"/>
                      <a:pt x="14883" y="29765"/>
                    </a:cubicBezTo>
                    <a:cubicBezTo>
                      <a:pt x="6663" y="29765"/>
                      <a:pt x="0" y="23102"/>
                      <a:pt x="0" y="14882"/>
                    </a:cubicBezTo>
                    <a:cubicBezTo>
                      <a:pt x="0" y="6663"/>
                      <a:pt x="6663"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7CCDCECA-3ECE-4DF5-9A42-5AEEF254A440}"/>
                  </a:ext>
                </a:extLst>
              </p:cNvPr>
              <p:cNvSpPr/>
              <p:nvPr/>
            </p:nvSpPr>
            <p:spPr>
              <a:xfrm>
                <a:off x="10468944" y="1367028"/>
                <a:ext cx="120166" cy="252736"/>
              </a:xfrm>
              <a:custGeom>
                <a:avLst/>
                <a:gdLst>
                  <a:gd name="connsiteX0" fmla="*/ 21342 w 69517"/>
                  <a:gd name="connsiteY0" fmla="*/ 0 h 146209"/>
                  <a:gd name="connsiteX1" fmla="*/ 68729 w 69517"/>
                  <a:gd name="connsiteY1" fmla="*/ 0 h 146209"/>
                  <a:gd name="connsiteX2" fmla="*/ 68729 w 69517"/>
                  <a:gd name="connsiteY2" fmla="*/ 133945 h 146209"/>
                  <a:gd name="connsiteX3" fmla="*/ 69517 w 69517"/>
                  <a:gd name="connsiteY3" fmla="*/ 146209 h 146209"/>
                  <a:gd name="connsiteX4" fmla="*/ 49217 w 69517"/>
                  <a:gd name="connsiteY4" fmla="*/ 135240 h 146209"/>
                  <a:gd name="connsiteX5" fmla="*/ 0 w 69517"/>
                  <a:gd name="connsiteY5" fmla="*/ 24512 h 146209"/>
                  <a:gd name="connsiteX6" fmla="*/ 21342 w 69517"/>
                  <a:gd name="connsiteY6" fmla="*/ 0 h 14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17" h="146209">
                    <a:moveTo>
                      <a:pt x="21342" y="0"/>
                    </a:moveTo>
                    <a:lnTo>
                      <a:pt x="68729" y="0"/>
                    </a:lnTo>
                    <a:lnTo>
                      <a:pt x="68729" y="133945"/>
                    </a:lnTo>
                    <a:cubicBezTo>
                      <a:pt x="68750" y="138045"/>
                      <a:pt x="69014" y="142140"/>
                      <a:pt x="69517" y="146209"/>
                    </a:cubicBezTo>
                    <a:cubicBezTo>
                      <a:pt x="63829" y="140837"/>
                      <a:pt x="56828" y="137055"/>
                      <a:pt x="49217" y="135240"/>
                    </a:cubicBezTo>
                    <a:lnTo>
                      <a:pt x="0" y="24512"/>
                    </a:lnTo>
                    <a:cubicBezTo>
                      <a:pt x="9940" y="19313"/>
                      <a:pt x="17560" y="10562"/>
                      <a:pt x="21342" y="0"/>
                    </a:cubicBezTo>
                    <a:close/>
                  </a:path>
                </a:pathLst>
              </a:custGeom>
              <a:solidFill>
                <a:srgbClr val="2F2F2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632B565F-C127-4097-9B3D-9B4657312527}"/>
                  </a:ext>
                </a:extLst>
              </p:cNvPr>
              <p:cNvSpPr/>
              <p:nvPr/>
            </p:nvSpPr>
            <p:spPr>
              <a:xfrm>
                <a:off x="10158324" y="1371946"/>
                <a:ext cx="234778" cy="154615"/>
              </a:xfrm>
              <a:custGeom>
                <a:avLst/>
                <a:gdLst>
                  <a:gd name="connsiteX0" fmla="*/ 118184 w 135820"/>
                  <a:gd name="connsiteY0" fmla="*/ 0 h 89445"/>
                  <a:gd name="connsiteX1" fmla="*/ 135820 w 135820"/>
                  <a:gd name="connsiteY1" fmla="*/ 20181 h 89445"/>
                  <a:gd name="connsiteX2" fmla="*/ 95860 w 135820"/>
                  <a:gd name="connsiteY2" fmla="*/ 80099 h 89445"/>
                  <a:gd name="connsiteX3" fmla="*/ 34334 w 135820"/>
                  <a:gd name="connsiteY3" fmla="*/ 89445 h 89445"/>
                  <a:gd name="connsiteX4" fmla="*/ 34334 w 135820"/>
                  <a:gd name="connsiteY4" fmla="*/ 89431 h 89445"/>
                  <a:gd name="connsiteX5" fmla="*/ 0 w 135820"/>
                  <a:gd name="connsiteY5" fmla="*/ 55096 h 89445"/>
                  <a:gd name="connsiteX6" fmla="*/ 10299 w 135820"/>
                  <a:gd name="connsiteY6" fmla="*/ 26923 h 89445"/>
                  <a:gd name="connsiteX7" fmla="*/ 10001 w 135820"/>
                  <a:gd name="connsiteY7" fmla="*/ 24036 h 89445"/>
                  <a:gd name="connsiteX8" fmla="*/ 118184 w 135820"/>
                  <a:gd name="connsiteY8" fmla="*/ 0 h 8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820" h="89445">
                    <a:moveTo>
                      <a:pt x="118184" y="0"/>
                    </a:moveTo>
                    <a:cubicBezTo>
                      <a:pt x="121857" y="8374"/>
                      <a:pt x="128013" y="15419"/>
                      <a:pt x="135820" y="20181"/>
                    </a:cubicBezTo>
                    <a:lnTo>
                      <a:pt x="95860" y="80099"/>
                    </a:lnTo>
                    <a:cubicBezTo>
                      <a:pt x="76274" y="65753"/>
                      <a:pt x="48776" y="69930"/>
                      <a:pt x="34334" y="89445"/>
                    </a:cubicBezTo>
                    <a:lnTo>
                      <a:pt x="34334" y="89431"/>
                    </a:lnTo>
                    <a:lnTo>
                      <a:pt x="0" y="55096"/>
                    </a:lnTo>
                    <a:cubicBezTo>
                      <a:pt x="6609" y="47191"/>
                      <a:pt x="10252" y="37227"/>
                      <a:pt x="10299" y="26923"/>
                    </a:cubicBezTo>
                    <a:cubicBezTo>
                      <a:pt x="10299" y="25940"/>
                      <a:pt x="10075" y="25018"/>
                      <a:pt x="10001" y="24036"/>
                    </a:cubicBezTo>
                    <a:lnTo>
                      <a:pt x="118184" y="0"/>
                    </a:lnTo>
                    <a:close/>
                  </a:path>
                </a:pathLst>
              </a:custGeom>
              <a:solidFill>
                <a:srgbClr val="2F2F2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39EFAA1D-047C-4E23-BBBD-8548E7D24892}"/>
                  </a:ext>
                </a:extLst>
              </p:cNvPr>
              <p:cNvSpPr/>
              <p:nvPr/>
            </p:nvSpPr>
            <p:spPr>
              <a:xfrm>
                <a:off x="10073220" y="1392758"/>
                <a:ext cx="51453" cy="51453"/>
              </a:xfrm>
              <a:custGeom>
                <a:avLst/>
                <a:gdLst>
                  <a:gd name="connsiteX0" fmla="*/ 14883 w 29766"/>
                  <a:gd name="connsiteY0" fmla="*/ 0 h 29766"/>
                  <a:gd name="connsiteX1" fmla="*/ 29766 w 29766"/>
                  <a:gd name="connsiteY1" fmla="*/ 14883 h 29766"/>
                  <a:gd name="connsiteX2" fmla="*/ 14883 w 29766"/>
                  <a:gd name="connsiteY2" fmla="*/ 29766 h 29766"/>
                  <a:gd name="connsiteX3" fmla="*/ 0 w 29766"/>
                  <a:gd name="connsiteY3" fmla="*/ 14883 h 29766"/>
                  <a:gd name="connsiteX4" fmla="*/ 14883 w 29766"/>
                  <a:gd name="connsiteY4" fmla="*/ 0 h 2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6" h="29766">
                    <a:moveTo>
                      <a:pt x="14883" y="0"/>
                    </a:moveTo>
                    <a:cubicBezTo>
                      <a:pt x="23103" y="0"/>
                      <a:pt x="29766" y="6663"/>
                      <a:pt x="29766" y="14883"/>
                    </a:cubicBezTo>
                    <a:cubicBezTo>
                      <a:pt x="29766" y="23102"/>
                      <a:pt x="23103" y="29766"/>
                      <a:pt x="14883" y="29766"/>
                    </a:cubicBezTo>
                    <a:cubicBezTo>
                      <a:pt x="6664" y="29766"/>
                      <a:pt x="0" y="23102"/>
                      <a:pt x="0" y="14883"/>
                    </a:cubicBezTo>
                    <a:cubicBezTo>
                      <a:pt x="0" y="6663"/>
                      <a:pt x="6664"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DA3B719D-26C8-45DD-A595-AF35D6B56FC8}"/>
                  </a:ext>
                </a:extLst>
              </p:cNvPr>
              <p:cNvSpPr/>
              <p:nvPr/>
            </p:nvSpPr>
            <p:spPr>
              <a:xfrm>
                <a:off x="10353637" y="1446036"/>
                <a:ext cx="147104" cy="194518"/>
              </a:xfrm>
              <a:custGeom>
                <a:avLst/>
                <a:gdLst>
                  <a:gd name="connsiteX0" fmla="*/ 43517 w 85100"/>
                  <a:gd name="connsiteY0" fmla="*/ 0 h 112529"/>
                  <a:gd name="connsiteX1" fmla="*/ 85100 w 85100"/>
                  <a:gd name="connsiteY1" fmla="*/ 93569 h 112529"/>
                  <a:gd name="connsiteX2" fmla="*/ 66169 w 85100"/>
                  <a:gd name="connsiteY2" fmla="*/ 112529 h 112529"/>
                  <a:gd name="connsiteX3" fmla="*/ 0 w 85100"/>
                  <a:gd name="connsiteY3" fmla="*/ 84177 h 112529"/>
                  <a:gd name="connsiteX4" fmla="*/ 1488 w 85100"/>
                  <a:gd name="connsiteY4" fmla="*/ 73358 h 112529"/>
                  <a:gd name="connsiteX5" fmla="*/ 580 w 85100"/>
                  <a:gd name="connsiteY5" fmla="*/ 64428 h 112529"/>
                  <a:gd name="connsiteX6" fmla="*/ 43517 w 85100"/>
                  <a:gd name="connsiteY6" fmla="*/ 0 h 11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100" h="112529">
                    <a:moveTo>
                      <a:pt x="43517" y="0"/>
                    </a:moveTo>
                    <a:lnTo>
                      <a:pt x="85100" y="93569"/>
                    </a:lnTo>
                    <a:cubicBezTo>
                      <a:pt x="76992" y="97795"/>
                      <a:pt x="70382" y="104415"/>
                      <a:pt x="66169" y="112529"/>
                    </a:cubicBezTo>
                    <a:lnTo>
                      <a:pt x="0" y="84177"/>
                    </a:lnTo>
                    <a:cubicBezTo>
                      <a:pt x="943" y="80647"/>
                      <a:pt x="1443" y="77012"/>
                      <a:pt x="1488" y="73358"/>
                    </a:cubicBezTo>
                    <a:cubicBezTo>
                      <a:pt x="1485" y="70358"/>
                      <a:pt x="1181" y="67367"/>
                      <a:pt x="580" y="64428"/>
                    </a:cubicBezTo>
                    <a:lnTo>
                      <a:pt x="43517" y="0"/>
                    </a:lnTo>
                    <a:close/>
                  </a:path>
                </a:pathLst>
              </a:custGeom>
              <a:solidFill>
                <a:srgbClr val="2F2F2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F1E15368-A065-4FA4-842B-F24A6A9693BB}"/>
                  </a:ext>
                </a:extLst>
              </p:cNvPr>
              <p:cNvSpPr/>
              <p:nvPr/>
            </p:nvSpPr>
            <p:spPr>
              <a:xfrm>
                <a:off x="10253303" y="1547115"/>
                <a:ext cx="51453" cy="51453"/>
              </a:xfrm>
              <a:custGeom>
                <a:avLst/>
                <a:gdLst>
                  <a:gd name="connsiteX0" fmla="*/ 14883 w 29766"/>
                  <a:gd name="connsiteY0" fmla="*/ 0 h 29765"/>
                  <a:gd name="connsiteX1" fmla="*/ 29766 w 29766"/>
                  <a:gd name="connsiteY1" fmla="*/ 14883 h 29765"/>
                  <a:gd name="connsiteX2" fmla="*/ 14883 w 29766"/>
                  <a:gd name="connsiteY2" fmla="*/ 29765 h 29765"/>
                  <a:gd name="connsiteX3" fmla="*/ 0 w 29766"/>
                  <a:gd name="connsiteY3" fmla="*/ 14883 h 29765"/>
                  <a:gd name="connsiteX4" fmla="*/ 14883 w 29766"/>
                  <a:gd name="connsiteY4" fmla="*/ 0 h 2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6" h="29765">
                    <a:moveTo>
                      <a:pt x="14883" y="0"/>
                    </a:moveTo>
                    <a:cubicBezTo>
                      <a:pt x="23102" y="0"/>
                      <a:pt x="29766" y="6663"/>
                      <a:pt x="29766" y="14883"/>
                    </a:cubicBezTo>
                    <a:cubicBezTo>
                      <a:pt x="29766" y="23102"/>
                      <a:pt x="23102" y="29765"/>
                      <a:pt x="14883" y="29765"/>
                    </a:cubicBezTo>
                    <a:cubicBezTo>
                      <a:pt x="6663" y="29765"/>
                      <a:pt x="0" y="23102"/>
                      <a:pt x="0" y="14883"/>
                    </a:cubicBezTo>
                    <a:cubicBezTo>
                      <a:pt x="0" y="6663"/>
                      <a:pt x="6663"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42D292B1-7E12-46C8-9306-E4BABAE72268}"/>
                  </a:ext>
                </a:extLst>
              </p:cNvPr>
              <p:cNvSpPr/>
              <p:nvPr/>
            </p:nvSpPr>
            <p:spPr>
              <a:xfrm>
                <a:off x="10510569" y="1650021"/>
                <a:ext cx="51453" cy="51453"/>
              </a:xfrm>
              <a:custGeom>
                <a:avLst/>
                <a:gdLst>
                  <a:gd name="connsiteX0" fmla="*/ 14883 w 29766"/>
                  <a:gd name="connsiteY0" fmla="*/ 0 h 29766"/>
                  <a:gd name="connsiteX1" fmla="*/ 29766 w 29766"/>
                  <a:gd name="connsiteY1" fmla="*/ 14883 h 29766"/>
                  <a:gd name="connsiteX2" fmla="*/ 14883 w 29766"/>
                  <a:gd name="connsiteY2" fmla="*/ 29766 h 29766"/>
                  <a:gd name="connsiteX3" fmla="*/ 0 w 29766"/>
                  <a:gd name="connsiteY3" fmla="*/ 14883 h 29766"/>
                  <a:gd name="connsiteX4" fmla="*/ 14883 w 29766"/>
                  <a:gd name="connsiteY4" fmla="*/ 0 h 29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6" h="29766">
                    <a:moveTo>
                      <a:pt x="14883" y="0"/>
                    </a:moveTo>
                    <a:cubicBezTo>
                      <a:pt x="23102" y="0"/>
                      <a:pt x="29766" y="6663"/>
                      <a:pt x="29766" y="14883"/>
                    </a:cubicBezTo>
                    <a:cubicBezTo>
                      <a:pt x="29766" y="23102"/>
                      <a:pt x="23102" y="29766"/>
                      <a:pt x="14883" y="29766"/>
                    </a:cubicBezTo>
                    <a:cubicBezTo>
                      <a:pt x="6663" y="29766"/>
                      <a:pt x="0" y="23102"/>
                      <a:pt x="0" y="14883"/>
                    </a:cubicBezTo>
                    <a:cubicBezTo>
                      <a:pt x="0" y="6663"/>
                      <a:pt x="6663" y="0"/>
                      <a:pt x="14883" y="0"/>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91" name="Title 11">
            <a:extLst>
              <a:ext uri="{FF2B5EF4-FFF2-40B4-BE49-F238E27FC236}">
                <a16:creationId xmlns:a16="http://schemas.microsoft.com/office/drawing/2014/main" id="{CCDD9820-0679-4DB7-9BAD-33E1A35FC2B7}"/>
              </a:ext>
            </a:extLst>
          </p:cNvPr>
          <p:cNvSpPr>
            <a:spLocks noGrp="1"/>
          </p:cNvSpPr>
          <p:nvPr/>
        </p:nvSpPr>
        <p:spPr>
          <a:xfrm>
            <a:off x="354649" y="202646"/>
            <a:ext cx="11601647" cy="823504"/>
          </a:xfrm>
          <a:prstGeom prst="rect">
            <a:avLst/>
          </a:prstGeom>
        </p:spPr>
        <p:txBody>
          <a:bodyPr vert="horz" wrap="square" lIns="0" tIns="0" rIns="0" bIns="0" rtlCol="0" anchor="t">
            <a:normAutofit fontScale="90000" lnSpcReduction="10000"/>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dirty="0">
                <a:solidFill>
                  <a:srgbClr val="0A1B45"/>
                </a:solidFill>
                <a:latin typeface="Segoe UI Semibold" panose="020B0702040204020203" pitchFamily="34" charset="0"/>
                <a:cs typeface="Segoe UI Semibold" panose="020B0702040204020203" pitchFamily="34" charset="0"/>
              </a:rPr>
              <a:t>Enterprise Field Asset Maintenance</a:t>
            </a:r>
            <a:br>
              <a:rPr lang="en-US" dirty="0">
                <a:solidFill>
                  <a:srgbClr val="44546A"/>
                </a:solidFill>
                <a:latin typeface="Calibri Light" panose="020F0302020204030204"/>
              </a:rPr>
            </a:br>
            <a:r>
              <a:rPr lang="en-US" sz="2700" dirty="0">
                <a:solidFill>
                  <a:srgbClr val="0078D4"/>
                </a:solidFill>
                <a:latin typeface="Segoe UI Semibold" panose="020B0702040204020203" pitchFamily="34" charset="0"/>
                <a:cs typeface="Segoe UI Semibold" panose="020B0702040204020203" pitchFamily="34" charset="0"/>
              </a:rPr>
              <a:t>Maturity Curve</a:t>
            </a:r>
          </a:p>
        </p:txBody>
      </p:sp>
    </p:spTree>
    <p:extLst>
      <p:ext uri="{BB962C8B-B14F-4D97-AF65-F5344CB8AC3E}">
        <p14:creationId xmlns:p14="http://schemas.microsoft.com/office/powerpoint/2010/main" val="40237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78" imgH="377" progId="TCLayout.ActiveDocument.1">
                  <p:embed/>
                </p:oleObj>
              </mc:Choice>
              <mc:Fallback>
                <p:oleObj name="think-cell Slide" r:id="rId5" imgW="378" imgH="377" progId="TCLayout.ActiveDocument.1">
                  <p:embed/>
                  <p:pic>
                    <p:nvPicPr>
                      <p:cNvPr id="23" name="Object 2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4294967295"/>
          </p:nvPr>
        </p:nvSpPr>
        <p:spPr>
          <a:xfrm>
            <a:off x="11430000" y="6478588"/>
            <a:ext cx="762000" cy="3794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505050"/>
              </a:solidFill>
              <a:effectLst/>
              <a:uLnTx/>
              <a:uFillTx/>
              <a:latin typeface="Segoe UI" pitchFamily="34" charset="0"/>
              <a:cs typeface="Segoe UI" pitchFamily="34" charset="0"/>
            </a:endParaRPr>
          </a:p>
        </p:txBody>
      </p:sp>
      <p:sp>
        <p:nvSpPr>
          <p:cNvPr id="63" name="Rectangle 62"/>
          <p:cNvSpPr/>
          <p:nvPr/>
        </p:nvSpPr>
        <p:spPr>
          <a:xfrm>
            <a:off x="303212" y="5495357"/>
            <a:ext cx="3835688" cy="1134043"/>
          </a:xfrm>
          <a:prstGeom prst="rect">
            <a:avLst/>
          </a:prstGeom>
          <a:solidFill>
            <a:schemeClr val="bg1"/>
          </a:solidFill>
          <a:ln w="3175">
            <a:solidFill>
              <a:schemeClr val="bg1">
                <a:lumMod val="75000"/>
              </a:schemeClr>
            </a:solidFill>
          </a:ln>
        </p:spPr>
        <p:txBody>
          <a:bodyPr wrap="square" lIns="91440" tIns="45720" rIns="91440" bIns="45720">
            <a:noAutofit/>
          </a:bodyPr>
          <a:lstStyle/>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Submit request via Portal or IoT</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Document versioning and integration</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Collaboration on Solution</a:t>
            </a:r>
            <a:endParaRPr kumimoji="0" lang="en-US" sz="1400" b="0" i="0" u="none" strike="noStrike" kern="1200" cap="none" spc="0" normalizeH="0" baseline="0" noProof="0">
              <a:ln>
                <a:noFill/>
              </a:ln>
              <a:solidFill>
                <a:srgbClr val="505050"/>
              </a:solidFill>
              <a:effectLst/>
              <a:highlight>
                <a:srgbClr val="FFFF00"/>
              </a:highlight>
              <a:uLnTx/>
              <a:uFillTx/>
              <a:latin typeface="Segoe UI"/>
              <a:ea typeface="Segoe UI" pitchFamily="34" charset="0"/>
              <a:cs typeface="Segoe UI" pitchFamily="34" charset="0"/>
            </a:endParaRPr>
          </a:p>
        </p:txBody>
      </p:sp>
      <p:sp>
        <p:nvSpPr>
          <p:cNvPr id="64" name="Rectangle 63"/>
          <p:cNvSpPr/>
          <p:nvPr/>
        </p:nvSpPr>
        <p:spPr>
          <a:xfrm>
            <a:off x="4178092" y="5495357"/>
            <a:ext cx="3835688" cy="1134043"/>
          </a:xfrm>
          <a:prstGeom prst="rect">
            <a:avLst/>
          </a:prstGeom>
          <a:solidFill>
            <a:schemeClr val="bg1"/>
          </a:solidFill>
          <a:ln w="3175">
            <a:solidFill>
              <a:schemeClr val="bg1">
                <a:lumMod val="75000"/>
              </a:schemeClr>
            </a:solidFill>
          </a:ln>
        </p:spPr>
        <p:txBody>
          <a:bodyPr wrap="square" lIns="91440" tIns="45720" rIns="91440" bIns="45720">
            <a:noAutofit/>
          </a:bodyPr>
          <a:lstStyle/>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Digital signatures </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Management of skills and compliance </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Orchestration of Supply chain</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Guided Process via HoloLens</a:t>
            </a:r>
            <a:endParaRPr kumimoji="0" lang="en-US"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65" name="Rectangle 64"/>
          <p:cNvSpPr/>
          <p:nvPr/>
        </p:nvSpPr>
        <p:spPr>
          <a:xfrm>
            <a:off x="8052972" y="5495357"/>
            <a:ext cx="3835688" cy="1134043"/>
          </a:xfrm>
          <a:prstGeom prst="rect">
            <a:avLst/>
          </a:prstGeom>
          <a:solidFill>
            <a:schemeClr val="bg1"/>
          </a:solidFill>
          <a:ln w="3175">
            <a:solidFill>
              <a:schemeClr val="bg1">
                <a:lumMod val="75000"/>
              </a:schemeClr>
            </a:solidFill>
          </a:ln>
        </p:spPr>
        <p:txBody>
          <a:bodyPr wrap="square" lIns="91440" tIns="45720" rIns="91440" bIns="45720">
            <a:noAutofit/>
          </a:bodyPr>
          <a:lstStyle/>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Visibility on ETA, Duration &amp; time to complete </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Real time monitoring</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Digital feedback loop for lessons learned</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505050"/>
              </a:solidFill>
              <a:effectLst/>
              <a:highlight>
                <a:srgbClr val="FFFF00"/>
              </a:highlight>
              <a:uLnTx/>
              <a:uFillTx/>
              <a:latin typeface="Segoe UI"/>
              <a:ea typeface="Segoe UI" pitchFamily="34" charset="0"/>
              <a:cs typeface="Segoe UI" pitchFamily="34" charset="0"/>
            </a:endParaRPr>
          </a:p>
        </p:txBody>
      </p:sp>
      <p:sp>
        <p:nvSpPr>
          <p:cNvPr id="104" name="Rectangle 103"/>
          <p:cNvSpPr/>
          <p:nvPr/>
        </p:nvSpPr>
        <p:spPr>
          <a:xfrm>
            <a:off x="306263" y="1030320"/>
            <a:ext cx="11582397" cy="397342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err="1">
              <a:ln>
                <a:noFill/>
              </a:ln>
              <a:solidFill>
                <a:prstClr val="white"/>
              </a:solidFill>
              <a:effectLst/>
              <a:uLnTx/>
              <a:uFillTx/>
              <a:latin typeface="Segoe UI"/>
              <a:ea typeface="+mn-ea"/>
              <a:cs typeface="+mn-cs"/>
            </a:endParaRPr>
          </a:p>
        </p:txBody>
      </p:sp>
      <p:sp>
        <p:nvSpPr>
          <p:cNvPr id="13" name="Freeform 12"/>
          <p:cNvSpPr/>
          <p:nvPr/>
        </p:nvSpPr>
        <p:spPr bwMode="auto">
          <a:xfrm>
            <a:off x="306263" y="1244705"/>
            <a:ext cx="11570354" cy="3559234"/>
          </a:xfrm>
          <a:custGeom>
            <a:avLst/>
            <a:gdLst>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1108674 h 3873799"/>
              <a:gd name="connsiteX1" fmla="*/ 1383632 w 12119714"/>
              <a:gd name="connsiteY1" fmla="*/ 206306 h 3873799"/>
              <a:gd name="connsiteX2" fmla="*/ 2442411 w 12119714"/>
              <a:gd name="connsiteY2" fmla="*/ 1601969 h 3873799"/>
              <a:gd name="connsiteX3" fmla="*/ 1130969 w 12119714"/>
              <a:gd name="connsiteY3" fmla="*/ 2624653 h 3873799"/>
              <a:gd name="connsiteX4" fmla="*/ 1143000 w 12119714"/>
              <a:gd name="connsiteY4" fmla="*/ 3611242 h 3873799"/>
              <a:gd name="connsiteX5" fmla="*/ 3164306 w 12119714"/>
              <a:gd name="connsiteY5" fmla="*/ 3418737 h 3873799"/>
              <a:gd name="connsiteX6" fmla="*/ 4030579 w 12119714"/>
              <a:gd name="connsiteY6" fmla="*/ 1301179 h 3873799"/>
              <a:gd name="connsiteX7" fmla="*/ 4896853 w 12119714"/>
              <a:gd name="connsiteY7" fmla="*/ 158179 h 3873799"/>
              <a:gd name="connsiteX8" fmla="*/ 7279106 w 12119714"/>
              <a:gd name="connsiteY8" fmla="*/ 1192895 h 3873799"/>
              <a:gd name="connsiteX9" fmla="*/ 10323095 w 12119714"/>
              <a:gd name="connsiteY9" fmla="*/ 49894 h 3873799"/>
              <a:gd name="connsiteX10" fmla="*/ 11694695 w 12119714"/>
              <a:gd name="connsiteY10" fmla="*/ 2191516 h 3873799"/>
              <a:gd name="connsiteX11" fmla="*/ 9745579 w 12119714"/>
              <a:gd name="connsiteY11" fmla="*/ 1914790 h 3873799"/>
              <a:gd name="connsiteX12" fmla="*/ 6605337 w 12119714"/>
              <a:gd name="connsiteY12" fmla="*/ 1866663 h 3873799"/>
              <a:gd name="connsiteX13" fmla="*/ 4632158 w 12119714"/>
              <a:gd name="connsiteY13" fmla="*/ 2155421 h 3873799"/>
              <a:gd name="connsiteX14" fmla="*/ 4307306 w 12119714"/>
              <a:gd name="connsiteY14" fmla="*/ 3659369 h 3873799"/>
              <a:gd name="connsiteX15" fmla="*/ 5305927 w 12119714"/>
              <a:gd name="connsiteY15" fmla="*/ 3731558 h 3873799"/>
              <a:gd name="connsiteX16" fmla="*/ 6424863 w 12119714"/>
              <a:gd name="connsiteY16" fmla="*/ 2408084 h 3873799"/>
              <a:gd name="connsiteX17" fmla="*/ 8698832 w 12119714"/>
              <a:gd name="connsiteY17" fmla="*/ 3418737 h 3873799"/>
              <a:gd name="connsiteX18" fmla="*/ 11670632 w 12119714"/>
              <a:gd name="connsiteY18" fmla="*/ 3262327 h 3873799"/>
              <a:gd name="connsiteX19" fmla="*/ 12055642 w 12119714"/>
              <a:gd name="connsiteY19" fmla="*/ 3262327 h 3873799"/>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745579 w 12119714"/>
              <a:gd name="connsiteY11" fmla="*/ 1930401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023684 w 12119714"/>
              <a:gd name="connsiteY11" fmla="*/ 1413043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030579 w 12119714"/>
              <a:gd name="connsiteY6" fmla="*/ 1279425 h 3852045"/>
              <a:gd name="connsiteX7" fmla="*/ 4896853 w 12119714"/>
              <a:gd name="connsiteY7" fmla="*/ 136425 h 3852045"/>
              <a:gd name="connsiteX8" fmla="*/ 7279106 w 12119714"/>
              <a:gd name="connsiteY8" fmla="*/ 894415 h 3852045"/>
              <a:gd name="connsiteX9" fmla="*/ 10323095 w 12119714"/>
              <a:gd name="connsiteY9" fmla="*/ 28140 h 3852045"/>
              <a:gd name="connsiteX10" fmla="*/ 11694695 w 12119714"/>
              <a:gd name="connsiteY10" fmla="*/ 2169762 h 3852045"/>
              <a:gd name="connsiteX11" fmla="*/ 9023684 w 12119714"/>
              <a:gd name="connsiteY11" fmla="*/ 1375678 h 3852045"/>
              <a:gd name="connsiteX12" fmla="*/ 6605337 w 12119714"/>
              <a:gd name="connsiteY12" fmla="*/ 1844909 h 3852045"/>
              <a:gd name="connsiteX13" fmla="*/ 4632158 w 12119714"/>
              <a:gd name="connsiteY13" fmla="*/ 2133667 h 3852045"/>
              <a:gd name="connsiteX14" fmla="*/ 4307306 w 12119714"/>
              <a:gd name="connsiteY14" fmla="*/ 3637615 h 3852045"/>
              <a:gd name="connsiteX15" fmla="*/ 5305927 w 12119714"/>
              <a:gd name="connsiteY15" fmla="*/ 3709804 h 3852045"/>
              <a:gd name="connsiteX16" fmla="*/ 6424863 w 12119714"/>
              <a:gd name="connsiteY16" fmla="*/ 2386330 h 3852045"/>
              <a:gd name="connsiteX17" fmla="*/ 8698832 w 12119714"/>
              <a:gd name="connsiteY17" fmla="*/ 3396983 h 3852045"/>
              <a:gd name="connsiteX18" fmla="*/ 11670632 w 12119714"/>
              <a:gd name="connsiteY18" fmla="*/ 3240573 h 3852045"/>
              <a:gd name="connsiteX19" fmla="*/ 12055642 w 12119714"/>
              <a:gd name="connsiteY19"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896853 w 12119714"/>
              <a:gd name="connsiteY6" fmla="*/ 136425 h 3852045"/>
              <a:gd name="connsiteX7" fmla="*/ 7279106 w 12119714"/>
              <a:gd name="connsiteY7" fmla="*/ 894415 h 3852045"/>
              <a:gd name="connsiteX8" fmla="*/ 10323095 w 12119714"/>
              <a:gd name="connsiteY8" fmla="*/ 28140 h 3852045"/>
              <a:gd name="connsiteX9" fmla="*/ 11694695 w 12119714"/>
              <a:gd name="connsiteY9" fmla="*/ 2169762 h 3852045"/>
              <a:gd name="connsiteX10" fmla="*/ 9023684 w 12119714"/>
              <a:gd name="connsiteY10" fmla="*/ 1375678 h 3852045"/>
              <a:gd name="connsiteX11" fmla="*/ 6605337 w 12119714"/>
              <a:gd name="connsiteY11" fmla="*/ 1844909 h 3852045"/>
              <a:gd name="connsiteX12" fmla="*/ 4632158 w 12119714"/>
              <a:gd name="connsiteY12" fmla="*/ 2133667 h 3852045"/>
              <a:gd name="connsiteX13" fmla="*/ 4307306 w 12119714"/>
              <a:gd name="connsiteY13" fmla="*/ 3637615 h 3852045"/>
              <a:gd name="connsiteX14" fmla="*/ 5305927 w 12119714"/>
              <a:gd name="connsiteY14" fmla="*/ 3709804 h 3852045"/>
              <a:gd name="connsiteX15" fmla="*/ 6424863 w 12119714"/>
              <a:gd name="connsiteY15" fmla="*/ 2386330 h 3852045"/>
              <a:gd name="connsiteX16" fmla="*/ 8698832 w 12119714"/>
              <a:gd name="connsiteY16" fmla="*/ 3396983 h 3852045"/>
              <a:gd name="connsiteX17" fmla="*/ 11670632 w 12119714"/>
              <a:gd name="connsiteY17" fmla="*/ 3240573 h 3852045"/>
              <a:gd name="connsiteX18" fmla="*/ 12055642 w 12119714"/>
              <a:gd name="connsiteY18"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43000 w 12119714"/>
              <a:gd name="connsiteY3" fmla="*/ 358948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4157199"/>
              <a:gd name="connsiteX1" fmla="*/ 1383632 w 12119714"/>
              <a:gd name="connsiteY1" fmla="*/ 184552 h 4157199"/>
              <a:gd name="connsiteX2" fmla="*/ 2442411 w 12119714"/>
              <a:gd name="connsiteY2" fmla="*/ 1580215 h 4157199"/>
              <a:gd name="connsiteX3" fmla="*/ 1143000 w 12119714"/>
              <a:gd name="connsiteY3" fmla="*/ 3589488 h 4157199"/>
              <a:gd name="connsiteX4" fmla="*/ 3164306 w 12119714"/>
              <a:gd name="connsiteY4" fmla="*/ 3396983 h 4157199"/>
              <a:gd name="connsiteX5" fmla="*/ 4896853 w 12119714"/>
              <a:gd name="connsiteY5" fmla="*/ 136425 h 4157199"/>
              <a:gd name="connsiteX6" fmla="*/ 7279106 w 12119714"/>
              <a:gd name="connsiteY6" fmla="*/ 894415 h 4157199"/>
              <a:gd name="connsiteX7" fmla="*/ 10323095 w 12119714"/>
              <a:gd name="connsiteY7" fmla="*/ 28140 h 4157199"/>
              <a:gd name="connsiteX8" fmla="*/ 11694695 w 12119714"/>
              <a:gd name="connsiteY8" fmla="*/ 2169762 h 4157199"/>
              <a:gd name="connsiteX9" fmla="*/ 9023684 w 12119714"/>
              <a:gd name="connsiteY9" fmla="*/ 1375678 h 4157199"/>
              <a:gd name="connsiteX10" fmla="*/ 6605337 w 12119714"/>
              <a:gd name="connsiteY10" fmla="*/ 1844909 h 4157199"/>
              <a:gd name="connsiteX11" fmla="*/ 4632158 w 12119714"/>
              <a:gd name="connsiteY11" fmla="*/ 2133667 h 4157199"/>
              <a:gd name="connsiteX12" fmla="*/ 4307306 w 12119714"/>
              <a:gd name="connsiteY12" fmla="*/ 3637615 h 4157199"/>
              <a:gd name="connsiteX13" fmla="*/ 5305927 w 12119714"/>
              <a:gd name="connsiteY13" fmla="*/ 3709804 h 4157199"/>
              <a:gd name="connsiteX14" fmla="*/ 6424863 w 12119714"/>
              <a:gd name="connsiteY14" fmla="*/ 2386330 h 4157199"/>
              <a:gd name="connsiteX15" fmla="*/ 8698832 w 12119714"/>
              <a:gd name="connsiteY15" fmla="*/ 3396983 h 4157199"/>
              <a:gd name="connsiteX16" fmla="*/ 11670632 w 12119714"/>
              <a:gd name="connsiteY16" fmla="*/ 3240573 h 4157199"/>
              <a:gd name="connsiteX17" fmla="*/ 12055642 w 12119714"/>
              <a:gd name="connsiteY17" fmla="*/ 3240573 h 4157199"/>
              <a:gd name="connsiteX0" fmla="*/ 0 w 12119714"/>
              <a:gd name="connsiteY0" fmla="*/ 1086920 h 3852045"/>
              <a:gd name="connsiteX1" fmla="*/ 1383632 w 12119714"/>
              <a:gd name="connsiteY1" fmla="*/ 184552 h 3852045"/>
              <a:gd name="connsiteX2" fmla="*/ 2442411 w 12119714"/>
              <a:gd name="connsiteY2" fmla="*/ 15802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605337 w 12119714"/>
              <a:gd name="connsiteY10" fmla="*/ 1844864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545179 w 12119714"/>
              <a:gd name="connsiteY10" fmla="*/ 1808769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76767"/>
              <a:gd name="connsiteX1" fmla="*/ 1479885 w 12119714"/>
              <a:gd name="connsiteY1" fmla="*/ 148412 h 3876767"/>
              <a:gd name="connsiteX2" fmla="*/ 2538664 w 12119714"/>
              <a:gd name="connsiteY2" fmla="*/ 1351570 h 3876767"/>
              <a:gd name="connsiteX3" fmla="*/ 589548 w 12119714"/>
              <a:gd name="connsiteY3" fmla="*/ 2975833 h 3876767"/>
              <a:gd name="connsiteX4" fmla="*/ 3164306 w 12119714"/>
              <a:gd name="connsiteY4" fmla="*/ 3396938 h 3876767"/>
              <a:gd name="connsiteX5" fmla="*/ 4547937 w 12119714"/>
              <a:gd name="connsiteY5" fmla="*/ 124348 h 3876767"/>
              <a:gd name="connsiteX6" fmla="*/ 7279106 w 12119714"/>
              <a:gd name="connsiteY6" fmla="*/ 894370 h 3876767"/>
              <a:gd name="connsiteX7" fmla="*/ 10323095 w 12119714"/>
              <a:gd name="connsiteY7" fmla="*/ 28095 h 3876767"/>
              <a:gd name="connsiteX8" fmla="*/ 11694695 w 12119714"/>
              <a:gd name="connsiteY8" fmla="*/ 2169717 h 3876767"/>
              <a:gd name="connsiteX9" fmla="*/ 9023684 w 12119714"/>
              <a:gd name="connsiteY9" fmla="*/ 1375633 h 3876767"/>
              <a:gd name="connsiteX10" fmla="*/ 6545179 w 12119714"/>
              <a:gd name="connsiteY10" fmla="*/ 1808769 h 3876767"/>
              <a:gd name="connsiteX11" fmla="*/ 4511843 w 12119714"/>
              <a:gd name="connsiteY11" fmla="*/ 1712517 h 3876767"/>
              <a:gd name="connsiteX12" fmla="*/ 4307306 w 12119714"/>
              <a:gd name="connsiteY12" fmla="*/ 3637570 h 3876767"/>
              <a:gd name="connsiteX13" fmla="*/ 5305927 w 12119714"/>
              <a:gd name="connsiteY13" fmla="*/ 3709759 h 3876767"/>
              <a:gd name="connsiteX14" fmla="*/ 6424863 w 12119714"/>
              <a:gd name="connsiteY14" fmla="*/ 2386285 h 3876767"/>
              <a:gd name="connsiteX15" fmla="*/ 8698832 w 12119714"/>
              <a:gd name="connsiteY15" fmla="*/ 3396938 h 3876767"/>
              <a:gd name="connsiteX16" fmla="*/ 11670632 w 12119714"/>
              <a:gd name="connsiteY16" fmla="*/ 3240528 h 3876767"/>
              <a:gd name="connsiteX17" fmla="*/ 12055642 w 12119714"/>
              <a:gd name="connsiteY17" fmla="*/ 3240528 h 3876767"/>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8915400 w 12119714"/>
              <a:gd name="connsiteY13" fmla="*/ 2518633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073168"/>
              <a:gd name="connsiteY0" fmla="*/ 1086875 h 3763216"/>
              <a:gd name="connsiteX1" fmla="*/ 1479885 w 12073168"/>
              <a:gd name="connsiteY1" fmla="*/ 148412 h 3763216"/>
              <a:gd name="connsiteX2" fmla="*/ 2538664 w 12073168"/>
              <a:gd name="connsiteY2" fmla="*/ 1351570 h 3763216"/>
              <a:gd name="connsiteX3" fmla="*/ 589548 w 12073168"/>
              <a:gd name="connsiteY3" fmla="*/ 2975833 h 3763216"/>
              <a:gd name="connsiteX4" fmla="*/ 3164306 w 12073168"/>
              <a:gd name="connsiteY4" fmla="*/ 3396938 h 3763216"/>
              <a:gd name="connsiteX5" fmla="*/ 4547937 w 12073168"/>
              <a:gd name="connsiteY5" fmla="*/ 124348 h 3763216"/>
              <a:gd name="connsiteX6" fmla="*/ 7279106 w 12073168"/>
              <a:gd name="connsiteY6" fmla="*/ 894370 h 3763216"/>
              <a:gd name="connsiteX7" fmla="*/ 10323095 w 12073168"/>
              <a:gd name="connsiteY7" fmla="*/ 28095 h 3763216"/>
              <a:gd name="connsiteX8" fmla="*/ 11694695 w 12073168"/>
              <a:gd name="connsiteY8" fmla="*/ 2169717 h 3763216"/>
              <a:gd name="connsiteX9" fmla="*/ 9023684 w 12073168"/>
              <a:gd name="connsiteY9" fmla="*/ 1375633 h 3763216"/>
              <a:gd name="connsiteX10" fmla="*/ 6918158 w 12073168"/>
              <a:gd name="connsiteY10" fmla="*/ 1652358 h 3763216"/>
              <a:gd name="connsiteX11" fmla="*/ 6304548 w 12073168"/>
              <a:gd name="connsiteY11" fmla="*/ 1868928 h 3763216"/>
              <a:gd name="connsiteX12" fmla="*/ 6641433 w 12073168"/>
              <a:gd name="connsiteY12" fmla="*/ 3264592 h 3763216"/>
              <a:gd name="connsiteX13" fmla="*/ 8915400 w 12073168"/>
              <a:gd name="connsiteY13" fmla="*/ 2518633 h 3763216"/>
              <a:gd name="connsiteX14" fmla="*/ 10756232 w 12073168"/>
              <a:gd name="connsiteY14" fmla="*/ 3745854 h 3763216"/>
              <a:gd name="connsiteX15" fmla="*/ 11670632 w 12073168"/>
              <a:gd name="connsiteY15" fmla="*/ 3240528 h 3763216"/>
              <a:gd name="connsiteX16" fmla="*/ 12055642 w 12073168"/>
              <a:gd name="connsiteY16" fmla="*/ 3240528 h 3763216"/>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918158 w 12073168"/>
              <a:gd name="connsiteY10" fmla="*/ 1652358 h 3750732"/>
              <a:gd name="connsiteX11" fmla="*/ 6304548 w 12073168"/>
              <a:gd name="connsiteY11" fmla="*/ 1868928 h 3750732"/>
              <a:gd name="connsiteX12" fmla="*/ 6641433 w 12073168"/>
              <a:gd name="connsiteY12" fmla="*/ 3264592 h 3750732"/>
              <a:gd name="connsiteX13" fmla="*/ 9059779 w 12073168"/>
              <a:gd name="connsiteY13" fmla="*/ 2891612 h 3750732"/>
              <a:gd name="connsiteX14" fmla="*/ 10756232 w 12073168"/>
              <a:gd name="connsiteY14" fmla="*/ 3745854 h 3750732"/>
              <a:gd name="connsiteX15" fmla="*/ 11670632 w 12073168"/>
              <a:gd name="connsiteY15" fmla="*/ 3240528 h 3750732"/>
              <a:gd name="connsiteX16" fmla="*/ 12055642 w 12073168"/>
              <a:gd name="connsiteY16"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04548 w 12073168"/>
              <a:gd name="connsiteY10" fmla="*/ 1868928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40643 w 12073168"/>
              <a:gd name="connsiteY10" fmla="*/ 2133622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482242"/>
              <a:gd name="connsiteY0" fmla="*/ 1447823 h 3750732"/>
              <a:gd name="connsiteX1" fmla="*/ 1888959 w 12482242"/>
              <a:gd name="connsiteY1" fmla="*/ 148412 h 3750732"/>
              <a:gd name="connsiteX2" fmla="*/ 2947738 w 12482242"/>
              <a:gd name="connsiteY2" fmla="*/ 1351570 h 3750732"/>
              <a:gd name="connsiteX3" fmla="*/ 998622 w 12482242"/>
              <a:gd name="connsiteY3" fmla="*/ 2975833 h 3750732"/>
              <a:gd name="connsiteX4" fmla="*/ 3573380 w 12482242"/>
              <a:gd name="connsiteY4" fmla="*/ 3396938 h 3750732"/>
              <a:gd name="connsiteX5" fmla="*/ 4957011 w 12482242"/>
              <a:gd name="connsiteY5" fmla="*/ 124348 h 3750732"/>
              <a:gd name="connsiteX6" fmla="*/ 7688180 w 12482242"/>
              <a:gd name="connsiteY6" fmla="*/ 894370 h 3750732"/>
              <a:gd name="connsiteX7" fmla="*/ 10732169 w 12482242"/>
              <a:gd name="connsiteY7" fmla="*/ 28095 h 3750732"/>
              <a:gd name="connsiteX8" fmla="*/ 12103769 w 12482242"/>
              <a:gd name="connsiteY8" fmla="*/ 2169717 h 3750732"/>
              <a:gd name="connsiteX9" fmla="*/ 9432758 w 12482242"/>
              <a:gd name="connsiteY9" fmla="*/ 1375633 h 3750732"/>
              <a:gd name="connsiteX10" fmla="*/ 6749717 w 12482242"/>
              <a:gd name="connsiteY10" fmla="*/ 2133622 h 3750732"/>
              <a:gd name="connsiteX11" fmla="*/ 7050507 w 12482242"/>
              <a:gd name="connsiteY11" fmla="*/ 3264592 h 3750732"/>
              <a:gd name="connsiteX12" fmla="*/ 9468853 w 12482242"/>
              <a:gd name="connsiteY12" fmla="*/ 2891612 h 3750732"/>
              <a:gd name="connsiteX13" fmla="*/ 11165306 w 12482242"/>
              <a:gd name="connsiteY13" fmla="*/ 3745854 h 3750732"/>
              <a:gd name="connsiteX14" fmla="*/ 12079706 w 12482242"/>
              <a:gd name="connsiteY14" fmla="*/ 3240528 h 3750732"/>
              <a:gd name="connsiteX15" fmla="*/ 12464716 w 12482242"/>
              <a:gd name="connsiteY15" fmla="*/ 3240528 h 3750732"/>
              <a:gd name="connsiteX0" fmla="*/ 0 w 12482242"/>
              <a:gd name="connsiteY0" fmla="*/ 1426339 h 3729248"/>
              <a:gd name="connsiteX1" fmla="*/ 1888959 w 12482242"/>
              <a:gd name="connsiteY1" fmla="*/ 126928 h 3729248"/>
              <a:gd name="connsiteX2" fmla="*/ 2947738 w 12482242"/>
              <a:gd name="connsiteY2" fmla="*/ 1330086 h 3729248"/>
              <a:gd name="connsiteX3" fmla="*/ 998622 w 12482242"/>
              <a:gd name="connsiteY3" fmla="*/ 2954349 h 3729248"/>
              <a:gd name="connsiteX4" fmla="*/ 3573380 w 12482242"/>
              <a:gd name="connsiteY4" fmla="*/ 3375454 h 3729248"/>
              <a:gd name="connsiteX5" fmla="*/ 4957011 w 12482242"/>
              <a:gd name="connsiteY5" fmla="*/ 102864 h 3729248"/>
              <a:gd name="connsiteX6" fmla="*/ 7688180 w 12482242"/>
              <a:gd name="connsiteY6" fmla="*/ 872886 h 3729248"/>
              <a:gd name="connsiteX7" fmla="*/ 10732169 w 12482242"/>
              <a:gd name="connsiteY7" fmla="*/ 6611 h 3729248"/>
              <a:gd name="connsiteX8" fmla="*/ 11542181 w 12482242"/>
              <a:gd name="connsiteY8" fmla="*/ 1438370 h 3729248"/>
              <a:gd name="connsiteX9" fmla="*/ 9432758 w 12482242"/>
              <a:gd name="connsiteY9" fmla="*/ 1354149 h 3729248"/>
              <a:gd name="connsiteX10" fmla="*/ 6749717 w 12482242"/>
              <a:gd name="connsiteY10" fmla="*/ 2112138 h 3729248"/>
              <a:gd name="connsiteX11" fmla="*/ 7050507 w 12482242"/>
              <a:gd name="connsiteY11" fmla="*/ 3243108 h 3729248"/>
              <a:gd name="connsiteX12" fmla="*/ 9468853 w 12482242"/>
              <a:gd name="connsiteY12" fmla="*/ 2870128 h 3729248"/>
              <a:gd name="connsiteX13" fmla="*/ 11165306 w 12482242"/>
              <a:gd name="connsiteY13" fmla="*/ 3724370 h 3729248"/>
              <a:gd name="connsiteX14" fmla="*/ 12079706 w 12482242"/>
              <a:gd name="connsiteY14" fmla="*/ 3219044 h 3729248"/>
              <a:gd name="connsiteX15" fmla="*/ 12464716 w 12482242"/>
              <a:gd name="connsiteY15" fmla="*/ 3219044 h 3729248"/>
              <a:gd name="connsiteX0" fmla="*/ 0 w 13485251"/>
              <a:gd name="connsiteY0" fmla="*/ 1426339 h 3729400"/>
              <a:gd name="connsiteX1" fmla="*/ 1888959 w 13485251"/>
              <a:gd name="connsiteY1" fmla="*/ 126928 h 3729400"/>
              <a:gd name="connsiteX2" fmla="*/ 2947738 w 13485251"/>
              <a:gd name="connsiteY2" fmla="*/ 1330086 h 3729400"/>
              <a:gd name="connsiteX3" fmla="*/ 998622 w 13485251"/>
              <a:gd name="connsiteY3" fmla="*/ 2954349 h 3729400"/>
              <a:gd name="connsiteX4" fmla="*/ 3573380 w 13485251"/>
              <a:gd name="connsiteY4" fmla="*/ 3375454 h 3729400"/>
              <a:gd name="connsiteX5" fmla="*/ 4957011 w 13485251"/>
              <a:gd name="connsiteY5" fmla="*/ 102864 h 3729400"/>
              <a:gd name="connsiteX6" fmla="*/ 7688180 w 13485251"/>
              <a:gd name="connsiteY6" fmla="*/ 872886 h 3729400"/>
              <a:gd name="connsiteX7" fmla="*/ 10732169 w 13485251"/>
              <a:gd name="connsiteY7" fmla="*/ 6611 h 3729400"/>
              <a:gd name="connsiteX8" fmla="*/ 11542181 w 13485251"/>
              <a:gd name="connsiteY8" fmla="*/ 1438370 h 3729400"/>
              <a:gd name="connsiteX9" fmla="*/ 9432758 w 13485251"/>
              <a:gd name="connsiteY9" fmla="*/ 1354149 h 3729400"/>
              <a:gd name="connsiteX10" fmla="*/ 6749717 w 13485251"/>
              <a:gd name="connsiteY10" fmla="*/ 2112138 h 3729400"/>
              <a:gd name="connsiteX11" fmla="*/ 7050507 w 13485251"/>
              <a:gd name="connsiteY11" fmla="*/ 3243108 h 3729400"/>
              <a:gd name="connsiteX12" fmla="*/ 9468853 w 13485251"/>
              <a:gd name="connsiteY12" fmla="*/ 2870128 h 3729400"/>
              <a:gd name="connsiteX13" fmla="*/ 11165306 w 13485251"/>
              <a:gd name="connsiteY13" fmla="*/ 3724370 h 3729400"/>
              <a:gd name="connsiteX14" fmla="*/ 12079706 w 13485251"/>
              <a:gd name="connsiteY14" fmla="*/ 3219044 h 3729400"/>
              <a:gd name="connsiteX15" fmla="*/ 13480355 w 13485251"/>
              <a:gd name="connsiteY15" fmla="*/ 3122791 h 3729400"/>
              <a:gd name="connsiteX0" fmla="*/ 0 w 13486837"/>
              <a:gd name="connsiteY0" fmla="*/ 1426339 h 3724673"/>
              <a:gd name="connsiteX1" fmla="*/ 1888959 w 13486837"/>
              <a:gd name="connsiteY1" fmla="*/ 126928 h 3724673"/>
              <a:gd name="connsiteX2" fmla="*/ 2947738 w 13486837"/>
              <a:gd name="connsiteY2" fmla="*/ 1330086 h 3724673"/>
              <a:gd name="connsiteX3" fmla="*/ 998622 w 13486837"/>
              <a:gd name="connsiteY3" fmla="*/ 2954349 h 3724673"/>
              <a:gd name="connsiteX4" fmla="*/ 3573380 w 13486837"/>
              <a:gd name="connsiteY4" fmla="*/ 3375454 h 3724673"/>
              <a:gd name="connsiteX5" fmla="*/ 4957011 w 13486837"/>
              <a:gd name="connsiteY5" fmla="*/ 102864 h 3724673"/>
              <a:gd name="connsiteX6" fmla="*/ 7688180 w 13486837"/>
              <a:gd name="connsiteY6" fmla="*/ 872886 h 3724673"/>
              <a:gd name="connsiteX7" fmla="*/ 10732169 w 13486837"/>
              <a:gd name="connsiteY7" fmla="*/ 6611 h 3724673"/>
              <a:gd name="connsiteX8" fmla="*/ 11542181 w 13486837"/>
              <a:gd name="connsiteY8" fmla="*/ 1438370 h 3724673"/>
              <a:gd name="connsiteX9" fmla="*/ 9432758 w 13486837"/>
              <a:gd name="connsiteY9" fmla="*/ 1354149 h 3724673"/>
              <a:gd name="connsiteX10" fmla="*/ 6749717 w 13486837"/>
              <a:gd name="connsiteY10" fmla="*/ 2112138 h 3724673"/>
              <a:gd name="connsiteX11" fmla="*/ 7050507 w 13486837"/>
              <a:gd name="connsiteY11" fmla="*/ 3243108 h 3724673"/>
              <a:gd name="connsiteX12" fmla="*/ 9468853 w 13486837"/>
              <a:gd name="connsiteY12" fmla="*/ 2870128 h 3724673"/>
              <a:gd name="connsiteX13" fmla="*/ 11165306 w 13486837"/>
              <a:gd name="connsiteY13" fmla="*/ 3724370 h 3724673"/>
              <a:gd name="connsiteX14" fmla="*/ 12366474 w 13486837"/>
              <a:gd name="connsiteY14" fmla="*/ 2761844 h 3724673"/>
              <a:gd name="connsiteX15" fmla="*/ 13480355 w 13486837"/>
              <a:gd name="connsiteY15" fmla="*/ 3122791 h 3724673"/>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6749717 w 13485059"/>
              <a:gd name="connsiteY10" fmla="*/ 2112138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8506177 w 13485059"/>
              <a:gd name="connsiteY10" fmla="*/ 2256517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7050507 w 13485059"/>
              <a:gd name="connsiteY10" fmla="*/ 3243108 h 3724555"/>
              <a:gd name="connsiteX11" fmla="*/ 9468853 w 13485059"/>
              <a:gd name="connsiteY11" fmla="*/ 2870128 h 3724555"/>
              <a:gd name="connsiteX12" fmla="*/ 11165306 w 13485059"/>
              <a:gd name="connsiteY12" fmla="*/ 3724370 h 3724555"/>
              <a:gd name="connsiteX13" fmla="*/ 12031911 w 13485059"/>
              <a:gd name="connsiteY13" fmla="*/ 2785907 h 3724555"/>
              <a:gd name="connsiteX14" fmla="*/ 13480355 w 13485059"/>
              <a:gd name="connsiteY14" fmla="*/ 3122791 h 3724555"/>
              <a:gd name="connsiteX0" fmla="*/ 0 w 13485059"/>
              <a:gd name="connsiteY0" fmla="*/ 1426339 h 3724587"/>
              <a:gd name="connsiteX1" fmla="*/ 1888959 w 13485059"/>
              <a:gd name="connsiteY1" fmla="*/ 126928 h 3724587"/>
              <a:gd name="connsiteX2" fmla="*/ 2947738 w 13485059"/>
              <a:gd name="connsiteY2" fmla="*/ 1330086 h 3724587"/>
              <a:gd name="connsiteX3" fmla="*/ 998622 w 13485059"/>
              <a:gd name="connsiteY3" fmla="*/ 2954349 h 3724587"/>
              <a:gd name="connsiteX4" fmla="*/ 3573380 w 13485059"/>
              <a:gd name="connsiteY4" fmla="*/ 3375454 h 3724587"/>
              <a:gd name="connsiteX5" fmla="*/ 4957011 w 13485059"/>
              <a:gd name="connsiteY5" fmla="*/ 102864 h 3724587"/>
              <a:gd name="connsiteX6" fmla="*/ 7688180 w 13485059"/>
              <a:gd name="connsiteY6" fmla="*/ 872886 h 3724587"/>
              <a:gd name="connsiteX7" fmla="*/ 10732169 w 13485059"/>
              <a:gd name="connsiteY7" fmla="*/ 6611 h 3724587"/>
              <a:gd name="connsiteX8" fmla="*/ 11542181 w 13485059"/>
              <a:gd name="connsiteY8" fmla="*/ 1438370 h 3724587"/>
              <a:gd name="connsiteX9" fmla="*/ 9432758 w 13485059"/>
              <a:gd name="connsiteY9" fmla="*/ 1354149 h 3724587"/>
              <a:gd name="connsiteX10" fmla="*/ 8579941 w 13485059"/>
              <a:gd name="connsiteY10" fmla="*/ 2533245 h 3724587"/>
              <a:gd name="connsiteX11" fmla="*/ 9468853 w 13485059"/>
              <a:gd name="connsiteY11" fmla="*/ 2870128 h 3724587"/>
              <a:gd name="connsiteX12" fmla="*/ 11165306 w 13485059"/>
              <a:gd name="connsiteY12" fmla="*/ 3724370 h 3724587"/>
              <a:gd name="connsiteX13" fmla="*/ 12031911 w 13485059"/>
              <a:gd name="connsiteY13" fmla="*/ 2785907 h 3724587"/>
              <a:gd name="connsiteX14" fmla="*/ 13480355 w 13485059"/>
              <a:gd name="connsiteY14" fmla="*/ 3122791 h 3724587"/>
              <a:gd name="connsiteX0" fmla="*/ 0 w 13485059"/>
              <a:gd name="connsiteY0" fmla="*/ 1426339 h 3735599"/>
              <a:gd name="connsiteX1" fmla="*/ 1888959 w 13485059"/>
              <a:gd name="connsiteY1" fmla="*/ 126928 h 3735599"/>
              <a:gd name="connsiteX2" fmla="*/ 2947738 w 13485059"/>
              <a:gd name="connsiteY2" fmla="*/ 1330086 h 3735599"/>
              <a:gd name="connsiteX3" fmla="*/ 998622 w 13485059"/>
              <a:gd name="connsiteY3" fmla="*/ 2954349 h 3735599"/>
              <a:gd name="connsiteX4" fmla="*/ 3573380 w 13485059"/>
              <a:gd name="connsiteY4" fmla="*/ 3375454 h 3735599"/>
              <a:gd name="connsiteX5" fmla="*/ 4957011 w 13485059"/>
              <a:gd name="connsiteY5" fmla="*/ 102864 h 3735599"/>
              <a:gd name="connsiteX6" fmla="*/ 7688180 w 13485059"/>
              <a:gd name="connsiteY6" fmla="*/ 872886 h 3735599"/>
              <a:gd name="connsiteX7" fmla="*/ 10732169 w 13485059"/>
              <a:gd name="connsiteY7" fmla="*/ 6611 h 3735599"/>
              <a:gd name="connsiteX8" fmla="*/ 11542181 w 13485059"/>
              <a:gd name="connsiteY8" fmla="*/ 1438370 h 3735599"/>
              <a:gd name="connsiteX9" fmla="*/ 9432758 w 13485059"/>
              <a:gd name="connsiteY9" fmla="*/ 1354149 h 3735599"/>
              <a:gd name="connsiteX10" fmla="*/ 8579941 w 13485059"/>
              <a:gd name="connsiteY10" fmla="*/ 2533245 h 3735599"/>
              <a:gd name="connsiteX11" fmla="*/ 9755622 w 13485059"/>
              <a:gd name="connsiteY11" fmla="*/ 3255138 h 3735599"/>
              <a:gd name="connsiteX12" fmla="*/ 11165306 w 13485059"/>
              <a:gd name="connsiteY12" fmla="*/ 3724370 h 3735599"/>
              <a:gd name="connsiteX13" fmla="*/ 12031911 w 13485059"/>
              <a:gd name="connsiteY13" fmla="*/ 2785907 h 3735599"/>
              <a:gd name="connsiteX14" fmla="*/ 13480355 w 13485059"/>
              <a:gd name="connsiteY14" fmla="*/ 3122791 h 3735599"/>
              <a:gd name="connsiteX0" fmla="*/ 0 w 13485059"/>
              <a:gd name="connsiteY0" fmla="*/ 1426339 h 3724370"/>
              <a:gd name="connsiteX1" fmla="*/ 1888959 w 13485059"/>
              <a:gd name="connsiteY1" fmla="*/ 126928 h 3724370"/>
              <a:gd name="connsiteX2" fmla="*/ 2947738 w 13485059"/>
              <a:gd name="connsiteY2" fmla="*/ 1330086 h 3724370"/>
              <a:gd name="connsiteX3" fmla="*/ 998622 w 13485059"/>
              <a:gd name="connsiteY3" fmla="*/ 2954349 h 3724370"/>
              <a:gd name="connsiteX4" fmla="*/ 3573380 w 13485059"/>
              <a:gd name="connsiteY4" fmla="*/ 3375454 h 3724370"/>
              <a:gd name="connsiteX5" fmla="*/ 4957011 w 13485059"/>
              <a:gd name="connsiteY5" fmla="*/ 102864 h 3724370"/>
              <a:gd name="connsiteX6" fmla="*/ 7688180 w 13485059"/>
              <a:gd name="connsiteY6" fmla="*/ 872886 h 3724370"/>
              <a:gd name="connsiteX7" fmla="*/ 10732169 w 13485059"/>
              <a:gd name="connsiteY7" fmla="*/ 6611 h 3724370"/>
              <a:gd name="connsiteX8" fmla="*/ 11542181 w 13485059"/>
              <a:gd name="connsiteY8" fmla="*/ 1438370 h 3724370"/>
              <a:gd name="connsiteX9" fmla="*/ 9432758 w 13485059"/>
              <a:gd name="connsiteY9" fmla="*/ 1354149 h 3724370"/>
              <a:gd name="connsiteX10" fmla="*/ 8579941 w 13485059"/>
              <a:gd name="connsiteY10" fmla="*/ 2533245 h 3724370"/>
              <a:gd name="connsiteX11" fmla="*/ 11165306 w 13485059"/>
              <a:gd name="connsiteY11" fmla="*/ 3724370 h 3724370"/>
              <a:gd name="connsiteX12" fmla="*/ 12031911 w 13485059"/>
              <a:gd name="connsiteY12" fmla="*/ 2785907 h 3724370"/>
              <a:gd name="connsiteX13" fmla="*/ 13480355 w 13485059"/>
              <a:gd name="connsiteY13" fmla="*/ 3122791 h 372437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579941 w 13485152"/>
              <a:gd name="connsiteY10" fmla="*/ 2533245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305122 w 13485152"/>
              <a:gd name="connsiteY10" fmla="*/ 2834034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19976 h 3692057"/>
              <a:gd name="connsiteX1" fmla="*/ 1888959 w 13485152"/>
              <a:gd name="connsiteY1" fmla="*/ 120565 h 3692057"/>
              <a:gd name="connsiteX2" fmla="*/ 2947738 w 13485152"/>
              <a:gd name="connsiteY2" fmla="*/ 1323723 h 3692057"/>
              <a:gd name="connsiteX3" fmla="*/ 998622 w 13485152"/>
              <a:gd name="connsiteY3" fmla="*/ 2947986 h 3692057"/>
              <a:gd name="connsiteX4" fmla="*/ 3573380 w 13485152"/>
              <a:gd name="connsiteY4" fmla="*/ 3369091 h 3692057"/>
              <a:gd name="connsiteX5" fmla="*/ 4957011 w 13485152"/>
              <a:gd name="connsiteY5" fmla="*/ 96501 h 3692057"/>
              <a:gd name="connsiteX6" fmla="*/ 7544797 w 13485152"/>
              <a:gd name="connsiteY6" fmla="*/ 1540292 h 3692057"/>
              <a:gd name="connsiteX7" fmla="*/ 10732169 w 13485152"/>
              <a:gd name="connsiteY7" fmla="*/ 248 h 3692057"/>
              <a:gd name="connsiteX8" fmla="*/ 11542181 w 13485152"/>
              <a:gd name="connsiteY8" fmla="*/ 1432007 h 3692057"/>
              <a:gd name="connsiteX9" fmla="*/ 9432758 w 13485152"/>
              <a:gd name="connsiteY9" fmla="*/ 1347786 h 3692057"/>
              <a:gd name="connsiteX10" fmla="*/ 8305122 w 13485152"/>
              <a:gd name="connsiteY10" fmla="*/ 2827671 h 3692057"/>
              <a:gd name="connsiteX11" fmla="*/ 11021921 w 13485152"/>
              <a:gd name="connsiteY11" fmla="*/ 2851734 h 3692057"/>
              <a:gd name="connsiteX12" fmla="*/ 12031911 w 13485152"/>
              <a:gd name="connsiteY12" fmla="*/ 2779544 h 3692057"/>
              <a:gd name="connsiteX13" fmla="*/ 13480355 w 13485152"/>
              <a:gd name="connsiteY13" fmla="*/ 3116428 h 3692057"/>
              <a:gd name="connsiteX0" fmla="*/ 0 w 13485152"/>
              <a:gd name="connsiteY0" fmla="*/ 1419976 h 3604285"/>
              <a:gd name="connsiteX1" fmla="*/ 1888959 w 13485152"/>
              <a:gd name="connsiteY1" fmla="*/ 120565 h 3604285"/>
              <a:gd name="connsiteX2" fmla="*/ 2947738 w 13485152"/>
              <a:gd name="connsiteY2" fmla="*/ 1323723 h 3604285"/>
              <a:gd name="connsiteX3" fmla="*/ 998622 w 13485152"/>
              <a:gd name="connsiteY3" fmla="*/ 2947986 h 3604285"/>
              <a:gd name="connsiteX4" fmla="*/ 3573380 w 13485152"/>
              <a:gd name="connsiteY4" fmla="*/ 3369091 h 3604285"/>
              <a:gd name="connsiteX5" fmla="*/ 5255729 w 13485152"/>
              <a:gd name="connsiteY5" fmla="*/ 1371849 h 3604285"/>
              <a:gd name="connsiteX6" fmla="*/ 7544797 w 13485152"/>
              <a:gd name="connsiteY6" fmla="*/ 1540292 h 3604285"/>
              <a:gd name="connsiteX7" fmla="*/ 10732169 w 13485152"/>
              <a:gd name="connsiteY7" fmla="*/ 248 h 3604285"/>
              <a:gd name="connsiteX8" fmla="*/ 11542181 w 13485152"/>
              <a:gd name="connsiteY8" fmla="*/ 1432007 h 3604285"/>
              <a:gd name="connsiteX9" fmla="*/ 9432758 w 13485152"/>
              <a:gd name="connsiteY9" fmla="*/ 1347786 h 3604285"/>
              <a:gd name="connsiteX10" fmla="*/ 8305122 w 13485152"/>
              <a:gd name="connsiteY10" fmla="*/ 2827671 h 3604285"/>
              <a:gd name="connsiteX11" fmla="*/ 11021921 w 13485152"/>
              <a:gd name="connsiteY11" fmla="*/ 2851734 h 3604285"/>
              <a:gd name="connsiteX12" fmla="*/ 12031911 w 13485152"/>
              <a:gd name="connsiteY12" fmla="*/ 2779544 h 3604285"/>
              <a:gd name="connsiteX13" fmla="*/ 13480355 w 13485152"/>
              <a:gd name="connsiteY13" fmla="*/ 3116428 h 3604285"/>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9432758 w 13485152"/>
              <a:gd name="connsiteY9" fmla="*/ 1227609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9153481 w 13485152"/>
              <a:gd name="connsiteY10" fmla="*/ 3309073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567994 w 13485152"/>
              <a:gd name="connsiteY10" fmla="*/ 31646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68"/>
              <a:gd name="connsiteY0" fmla="*/ 1299799 h 3484108"/>
              <a:gd name="connsiteX1" fmla="*/ 1888959 w 13485168"/>
              <a:gd name="connsiteY1" fmla="*/ 388 h 3484108"/>
              <a:gd name="connsiteX2" fmla="*/ 2947738 w 13485168"/>
              <a:gd name="connsiteY2" fmla="*/ 1203546 h 3484108"/>
              <a:gd name="connsiteX3" fmla="*/ 998622 w 13485168"/>
              <a:gd name="connsiteY3" fmla="*/ 2827809 h 3484108"/>
              <a:gd name="connsiteX4" fmla="*/ 3573380 w 13485168"/>
              <a:gd name="connsiteY4" fmla="*/ 3248914 h 3484108"/>
              <a:gd name="connsiteX5" fmla="*/ 5255729 w 13485168"/>
              <a:gd name="connsiteY5" fmla="*/ 1251672 h 3484108"/>
              <a:gd name="connsiteX6" fmla="*/ 7544797 w 13485168"/>
              <a:gd name="connsiteY6" fmla="*/ 1420115 h 3484108"/>
              <a:gd name="connsiteX7" fmla="*/ 10325913 w 13485168"/>
              <a:gd name="connsiteY7" fmla="*/ 806503 h 3484108"/>
              <a:gd name="connsiteX8" fmla="*/ 11542181 w 13485168"/>
              <a:gd name="connsiteY8" fmla="*/ 1311830 h 3484108"/>
              <a:gd name="connsiteX9" fmla="*/ 8918964 w 13485168"/>
              <a:gd name="connsiteY9" fmla="*/ 2009662 h 3484108"/>
              <a:gd name="connsiteX10" fmla="*/ 8567994 w 13485168"/>
              <a:gd name="connsiteY10" fmla="*/ 3164694 h 3484108"/>
              <a:gd name="connsiteX11" fmla="*/ 10998024 w 13485168"/>
              <a:gd name="connsiteY11" fmla="*/ 2960157 h 3484108"/>
              <a:gd name="connsiteX12" fmla="*/ 12031911 w 13485168"/>
              <a:gd name="connsiteY12" fmla="*/ 2659367 h 3484108"/>
              <a:gd name="connsiteX13" fmla="*/ 13480355 w 13485168"/>
              <a:gd name="connsiteY13" fmla="*/ 2996251 h 3484108"/>
              <a:gd name="connsiteX0" fmla="*/ 0 w 13480355"/>
              <a:gd name="connsiteY0" fmla="*/ 1299799 h 3484108"/>
              <a:gd name="connsiteX1" fmla="*/ 1888959 w 13480355"/>
              <a:gd name="connsiteY1" fmla="*/ 388 h 3484108"/>
              <a:gd name="connsiteX2" fmla="*/ 2947738 w 13480355"/>
              <a:gd name="connsiteY2" fmla="*/ 1203546 h 3484108"/>
              <a:gd name="connsiteX3" fmla="*/ 998622 w 13480355"/>
              <a:gd name="connsiteY3" fmla="*/ 2827809 h 3484108"/>
              <a:gd name="connsiteX4" fmla="*/ 3573380 w 13480355"/>
              <a:gd name="connsiteY4" fmla="*/ 3248914 h 3484108"/>
              <a:gd name="connsiteX5" fmla="*/ 5255729 w 13480355"/>
              <a:gd name="connsiteY5" fmla="*/ 1251672 h 3484108"/>
              <a:gd name="connsiteX6" fmla="*/ 7544797 w 13480355"/>
              <a:gd name="connsiteY6" fmla="*/ 1420115 h 3484108"/>
              <a:gd name="connsiteX7" fmla="*/ 10325913 w 13480355"/>
              <a:gd name="connsiteY7" fmla="*/ 806503 h 3484108"/>
              <a:gd name="connsiteX8" fmla="*/ 11542181 w 13480355"/>
              <a:gd name="connsiteY8" fmla="*/ 1311830 h 3484108"/>
              <a:gd name="connsiteX9" fmla="*/ 8918964 w 13480355"/>
              <a:gd name="connsiteY9" fmla="*/ 2009662 h 3484108"/>
              <a:gd name="connsiteX10" fmla="*/ 8567994 w 13480355"/>
              <a:gd name="connsiteY10" fmla="*/ 3164694 h 3484108"/>
              <a:gd name="connsiteX11" fmla="*/ 10998024 w 13480355"/>
              <a:gd name="connsiteY11" fmla="*/ 2960157 h 3484108"/>
              <a:gd name="connsiteX12" fmla="*/ 13480355 w 13480355"/>
              <a:gd name="connsiteY12" fmla="*/ 2996251 h 3484108"/>
              <a:gd name="connsiteX0" fmla="*/ 0 w 11584575"/>
              <a:gd name="connsiteY0" fmla="*/ 1299799 h 3484108"/>
              <a:gd name="connsiteX1" fmla="*/ 1888959 w 11584575"/>
              <a:gd name="connsiteY1" fmla="*/ 388 h 3484108"/>
              <a:gd name="connsiteX2" fmla="*/ 2947738 w 11584575"/>
              <a:gd name="connsiteY2" fmla="*/ 1203546 h 3484108"/>
              <a:gd name="connsiteX3" fmla="*/ 998622 w 11584575"/>
              <a:gd name="connsiteY3" fmla="*/ 2827809 h 3484108"/>
              <a:gd name="connsiteX4" fmla="*/ 3573380 w 11584575"/>
              <a:gd name="connsiteY4" fmla="*/ 3248914 h 3484108"/>
              <a:gd name="connsiteX5" fmla="*/ 5255729 w 11584575"/>
              <a:gd name="connsiteY5" fmla="*/ 1251672 h 3484108"/>
              <a:gd name="connsiteX6" fmla="*/ 7544797 w 11584575"/>
              <a:gd name="connsiteY6" fmla="*/ 1420115 h 3484108"/>
              <a:gd name="connsiteX7" fmla="*/ 10325913 w 11584575"/>
              <a:gd name="connsiteY7" fmla="*/ 806503 h 3484108"/>
              <a:gd name="connsiteX8" fmla="*/ 11542181 w 11584575"/>
              <a:gd name="connsiteY8" fmla="*/ 1311830 h 3484108"/>
              <a:gd name="connsiteX9" fmla="*/ 8918964 w 11584575"/>
              <a:gd name="connsiteY9" fmla="*/ 2009662 h 3484108"/>
              <a:gd name="connsiteX10" fmla="*/ 8567994 w 11584575"/>
              <a:gd name="connsiteY10" fmla="*/ 3164694 h 3484108"/>
              <a:gd name="connsiteX11" fmla="*/ 10998024 w 11584575"/>
              <a:gd name="connsiteY11" fmla="*/ 2960157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10325913 w 13053199"/>
              <a:gd name="connsiteY7" fmla="*/ 806503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7867478 w 13053199"/>
              <a:gd name="connsiteY9" fmla="*/ 2767651 h 3484108"/>
              <a:gd name="connsiteX10" fmla="*/ 8567994 w 13053199"/>
              <a:gd name="connsiteY10" fmla="*/ 3164694 h 3484108"/>
              <a:gd name="connsiteX11" fmla="*/ 13053199 w 13053199"/>
              <a:gd name="connsiteY11" fmla="*/ 2129978 h 3484108"/>
              <a:gd name="connsiteX0" fmla="*/ 0 w 13053199"/>
              <a:gd name="connsiteY0" fmla="*/ 1299799 h 3522829"/>
              <a:gd name="connsiteX1" fmla="*/ 1888959 w 13053199"/>
              <a:gd name="connsiteY1" fmla="*/ 388 h 3522829"/>
              <a:gd name="connsiteX2" fmla="*/ 2947738 w 13053199"/>
              <a:gd name="connsiteY2" fmla="*/ 1203546 h 3522829"/>
              <a:gd name="connsiteX3" fmla="*/ 998622 w 13053199"/>
              <a:gd name="connsiteY3" fmla="*/ 2827809 h 3522829"/>
              <a:gd name="connsiteX4" fmla="*/ 3573380 w 13053199"/>
              <a:gd name="connsiteY4" fmla="*/ 3248914 h 3522829"/>
              <a:gd name="connsiteX5" fmla="*/ 5255729 w 13053199"/>
              <a:gd name="connsiteY5" fmla="*/ 1251672 h 3522829"/>
              <a:gd name="connsiteX6" fmla="*/ 7544797 w 13053199"/>
              <a:gd name="connsiteY6" fmla="*/ 1420115 h 3522829"/>
              <a:gd name="connsiteX7" fmla="*/ 9298324 w 13053199"/>
              <a:gd name="connsiteY7" fmla="*/ 589935 h 3522829"/>
              <a:gd name="connsiteX8" fmla="*/ 9905210 w 13053199"/>
              <a:gd name="connsiteY8" fmla="*/ 1648714 h 3522829"/>
              <a:gd name="connsiteX9" fmla="*/ 7867478 w 13053199"/>
              <a:gd name="connsiteY9" fmla="*/ 2767651 h 3522829"/>
              <a:gd name="connsiteX10" fmla="*/ 8567994 w 13053199"/>
              <a:gd name="connsiteY10" fmla="*/ 3164694 h 3522829"/>
              <a:gd name="connsiteX11" fmla="*/ 9523113 w 13053199"/>
              <a:gd name="connsiteY11" fmla="*/ 3477513 h 3522829"/>
              <a:gd name="connsiteX12" fmla="*/ 13053199 w 13053199"/>
              <a:gd name="connsiteY12" fmla="*/ 2129978 h 3522829"/>
              <a:gd name="connsiteX0" fmla="*/ 0 w 13053199"/>
              <a:gd name="connsiteY0" fmla="*/ 1299799 h 3491805"/>
              <a:gd name="connsiteX1" fmla="*/ 1888959 w 13053199"/>
              <a:gd name="connsiteY1" fmla="*/ 388 h 3491805"/>
              <a:gd name="connsiteX2" fmla="*/ 2947738 w 13053199"/>
              <a:gd name="connsiteY2" fmla="*/ 1203546 h 3491805"/>
              <a:gd name="connsiteX3" fmla="*/ 998622 w 13053199"/>
              <a:gd name="connsiteY3" fmla="*/ 2827809 h 3491805"/>
              <a:gd name="connsiteX4" fmla="*/ 3573380 w 13053199"/>
              <a:gd name="connsiteY4" fmla="*/ 3248914 h 3491805"/>
              <a:gd name="connsiteX5" fmla="*/ 5255729 w 13053199"/>
              <a:gd name="connsiteY5" fmla="*/ 1251672 h 3491805"/>
              <a:gd name="connsiteX6" fmla="*/ 7544797 w 13053199"/>
              <a:gd name="connsiteY6" fmla="*/ 1420115 h 3491805"/>
              <a:gd name="connsiteX7" fmla="*/ 9298324 w 13053199"/>
              <a:gd name="connsiteY7" fmla="*/ 589935 h 3491805"/>
              <a:gd name="connsiteX8" fmla="*/ 9905210 w 13053199"/>
              <a:gd name="connsiteY8" fmla="*/ 1648714 h 3491805"/>
              <a:gd name="connsiteX9" fmla="*/ 7867478 w 13053199"/>
              <a:gd name="connsiteY9" fmla="*/ 2767651 h 3491805"/>
              <a:gd name="connsiteX10" fmla="*/ 9523113 w 13053199"/>
              <a:gd name="connsiteY10" fmla="*/ 3477513 h 3491805"/>
              <a:gd name="connsiteX11" fmla="*/ 13053199 w 13053199"/>
              <a:gd name="connsiteY11" fmla="*/ 2129978 h 3491805"/>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9298324 w 13053199"/>
              <a:gd name="connsiteY7" fmla="*/ 589935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975709 w 13053199"/>
              <a:gd name="connsiteY7" fmla="*/ 601966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4063276 w 13053199"/>
              <a:gd name="connsiteY4" fmla="*/ 3188756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676 h 3507048"/>
              <a:gd name="connsiteX1" fmla="*/ 1888959 w 13053199"/>
              <a:gd name="connsiteY1" fmla="*/ 265 h 3507048"/>
              <a:gd name="connsiteX2" fmla="*/ 2947738 w 13053199"/>
              <a:gd name="connsiteY2" fmla="*/ 1203423 h 3507048"/>
              <a:gd name="connsiteX3" fmla="*/ 1679698 w 13053199"/>
              <a:gd name="connsiteY3" fmla="*/ 3020191 h 3507048"/>
              <a:gd name="connsiteX4" fmla="*/ 4063276 w 13053199"/>
              <a:gd name="connsiteY4" fmla="*/ 3188633 h 3507048"/>
              <a:gd name="connsiteX5" fmla="*/ 5255729 w 13053199"/>
              <a:gd name="connsiteY5" fmla="*/ 1251549 h 3507048"/>
              <a:gd name="connsiteX6" fmla="*/ 7269978 w 13053199"/>
              <a:gd name="connsiteY6" fmla="*/ 1456087 h 3507048"/>
              <a:gd name="connsiteX7" fmla="*/ 9095196 w 13053199"/>
              <a:gd name="connsiteY7" fmla="*/ 734191 h 3507048"/>
              <a:gd name="connsiteX8" fmla="*/ 9510902 w 13053199"/>
              <a:gd name="connsiteY8" fmla="*/ 1744843 h 3507048"/>
              <a:gd name="connsiteX9" fmla="*/ 7867478 w 13053199"/>
              <a:gd name="connsiteY9" fmla="*/ 2767528 h 3507048"/>
              <a:gd name="connsiteX10" fmla="*/ 9523113 w 13053199"/>
              <a:gd name="connsiteY10" fmla="*/ 3477390 h 3507048"/>
              <a:gd name="connsiteX11" fmla="*/ 13053199 w 13053199"/>
              <a:gd name="connsiteY11" fmla="*/ 2129855 h 3507048"/>
              <a:gd name="connsiteX0" fmla="*/ 0 w 13053199"/>
              <a:gd name="connsiteY0" fmla="*/ 1299676 h 3556370"/>
              <a:gd name="connsiteX1" fmla="*/ 1888959 w 13053199"/>
              <a:gd name="connsiteY1" fmla="*/ 265 h 3556370"/>
              <a:gd name="connsiteX2" fmla="*/ 2947738 w 13053199"/>
              <a:gd name="connsiteY2" fmla="*/ 1203423 h 3556370"/>
              <a:gd name="connsiteX3" fmla="*/ 1679698 w 13053199"/>
              <a:gd name="connsiteY3" fmla="*/ 3020191 h 3556370"/>
              <a:gd name="connsiteX4" fmla="*/ 4063276 w 13053199"/>
              <a:gd name="connsiteY4" fmla="*/ 3188633 h 3556370"/>
              <a:gd name="connsiteX5" fmla="*/ 5255729 w 13053199"/>
              <a:gd name="connsiteY5" fmla="*/ 1251549 h 3556370"/>
              <a:gd name="connsiteX6" fmla="*/ 7269978 w 13053199"/>
              <a:gd name="connsiteY6" fmla="*/ 1456087 h 3556370"/>
              <a:gd name="connsiteX7" fmla="*/ 9095196 w 13053199"/>
              <a:gd name="connsiteY7" fmla="*/ 734191 h 3556370"/>
              <a:gd name="connsiteX8" fmla="*/ 9510902 w 13053199"/>
              <a:gd name="connsiteY8" fmla="*/ 1744843 h 3556370"/>
              <a:gd name="connsiteX9" fmla="*/ 7867478 w 13053199"/>
              <a:gd name="connsiteY9" fmla="*/ 2767528 h 3556370"/>
              <a:gd name="connsiteX10" fmla="*/ 9523113 w 13053199"/>
              <a:gd name="connsiteY10" fmla="*/ 3477390 h 3556370"/>
              <a:gd name="connsiteX11" fmla="*/ 13053199 w 13053199"/>
              <a:gd name="connsiteY11" fmla="*/ 2129855 h 3556370"/>
              <a:gd name="connsiteX0" fmla="*/ 0 w 13782069"/>
              <a:gd name="connsiteY0" fmla="*/ 1653292 h 3561070"/>
              <a:gd name="connsiteX1" fmla="*/ 2617829 w 13782069"/>
              <a:gd name="connsiteY1" fmla="*/ 4965 h 3561070"/>
              <a:gd name="connsiteX2" fmla="*/ 3676608 w 13782069"/>
              <a:gd name="connsiteY2" fmla="*/ 1208123 h 3561070"/>
              <a:gd name="connsiteX3" fmla="*/ 2408568 w 13782069"/>
              <a:gd name="connsiteY3" fmla="*/ 3024891 h 3561070"/>
              <a:gd name="connsiteX4" fmla="*/ 4792146 w 13782069"/>
              <a:gd name="connsiteY4" fmla="*/ 3193333 h 3561070"/>
              <a:gd name="connsiteX5" fmla="*/ 5984599 w 13782069"/>
              <a:gd name="connsiteY5" fmla="*/ 1256249 h 3561070"/>
              <a:gd name="connsiteX6" fmla="*/ 7998848 w 13782069"/>
              <a:gd name="connsiteY6" fmla="*/ 1460787 h 3561070"/>
              <a:gd name="connsiteX7" fmla="*/ 9824066 w 13782069"/>
              <a:gd name="connsiteY7" fmla="*/ 738891 h 3561070"/>
              <a:gd name="connsiteX8" fmla="*/ 10239772 w 13782069"/>
              <a:gd name="connsiteY8" fmla="*/ 1749543 h 3561070"/>
              <a:gd name="connsiteX9" fmla="*/ 8596348 w 13782069"/>
              <a:gd name="connsiteY9" fmla="*/ 2772228 h 3561070"/>
              <a:gd name="connsiteX10" fmla="*/ 10251983 w 13782069"/>
              <a:gd name="connsiteY10" fmla="*/ 3482090 h 3561070"/>
              <a:gd name="connsiteX11" fmla="*/ 13782069 w 13782069"/>
              <a:gd name="connsiteY11" fmla="*/ 2134555 h 3561070"/>
              <a:gd name="connsiteX0" fmla="*/ 0 w 13782069"/>
              <a:gd name="connsiteY0" fmla="*/ 1651904 h 3559682"/>
              <a:gd name="connsiteX1" fmla="*/ 2617829 w 13782069"/>
              <a:gd name="connsiteY1" fmla="*/ 3577 h 3559682"/>
              <a:gd name="connsiteX2" fmla="*/ 3676608 w 13782069"/>
              <a:gd name="connsiteY2" fmla="*/ 1206735 h 3559682"/>
              <a:gd name="connsiteX3" fmla="*/ 2408568 w 13782069"/>
              <a:gd name="connsiteY3" fmla="*/ 3023503 h 3559682"/>
              <a:gd name="connsiteX4" fmla="*/ 4792146 w 13782069"/>
              <a:gd name="connsiteY4" fmla="*/ 3191945 h 3559682"/>
              <a:gd name="connsiteX5" fmla="*/ 5984599 w 13782069"/>
              <a:gd name="connsiteY5" fmla="*/ 1254861 h 3559682"/>
              <a:gd name="connsiteX6" fmla="*/ 7998848 w 13782069"/>
              <a:gd name="connsiteY6" fmla="*/ 1459399 h 3559682"/>
              <a:gd name="connsiteX7" fmla="*/ 9824066 w 13782069"/>
              <a:gd name="connsiteY7" fmla="*/ 737503 h 3559682"/>
              <a:gd name="connsiteX8" fmla="*/ 10239772 w 13782069"/>
              <a:gd name="connsiteY8" fmla="*/ 1748155 h 3559682"/>
              <a:gd name="connsiteX9" fmla="*/ 8596348 w 13782069"/>
              <a:gd name="connsiteY9" fmla="*/ 2770840 h 3559682"/>
              <a:gd name="connsiteX10" fmla="*/ 10251983 w 13782069"/>
              <a:gd name="connsiteY10" fmla="*/ 3480702 h 3559682"/>
              <a:gd name="connsiteX11" fmla="*/ 13782069 w 13782069"/>
              <a:gd name="connsiteY11" fmla="*/ 2133167 h 3559682"/>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98848 w 13782069"/>
              <a:gd name="connsiteY6" fmla="*/ 1460004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27156 w 13782069"/>
              <a:gd name="connsiteY6" fmla="*/ 978741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719857 w 13782069"/>
              <a:gd name="connsiteY7" fmla="*/ 903000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239772 w 13782069"/>
              <a:gd name="connsiteY7" fmla="*/ 1748760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549600"/>
              <a:gd name="connsiteX1" fmla="*/ 2617829 w 13782069"/>
              <a:gd name="connsiteY1" fmla="*/ 4182 h 3549600"/>
              <a:gd name="connsiteX2" fmla="*/ 3676608 w 13782069"/>
              <a:gd name="connsiteY2" fmla="*/ 1207340 h 3549600"/>
              <a:gd name="connsiteX3" fmla="*/ 2408568 w 13782069"/>
              <a:gd name="connsiteY3" fmla="*/ 3024108 h 3549600"/>
              <a:gd name="connsiteX4" fmla="*/ 4792146 w 13782069"/>
              <a:gd name="connsiteY4" fmla="*/ 3192550 h 3549600"/>
              <a:gd name="connsiteX5" fmla="*/ 5865504 w 13782069"/>
              <a:gd name="connsiteY5" fmla="*/ 1450338 h 3549600"/>
              <a:gd name="connsiteX6" fmla="*/ 8449091 w 13782069"/>
              <a:gd name="connsiteY6" fmla="*/ 670244 h 3549600"/>
              <a:gd name="connsiteX7" fmla="*/ 9822938 w 13782069"/>
              <a:gd name="connsiteY7" fmla="*/ 1508918 h 3549600"/>
              <a:gd name="connsiteX8" fmla="*/ 8596348 w 13782069"/>
              <a:gd name="connsiteY8" fmla="*/ 2771445 h 3549600"/>
              <a:gd name="connsiteX9" fmla="*/ 10251983 w 13782069"/>
              <a:gd name="connsiteY9" fmla="*/ 3481307 h 3549600"/>
              <a:gd name="connsiteX10" fmla="*/ 13782069 w 13782069"/>
              <a:gd name="connsiteY10" fmla="*/ 2133772 h 3549600"/>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70183"/>
              <a:gd name="connsiteX1" fmla="*/ 2617829 w 13782069"/>
              <a:gd name="connsiteY1" fmla="*/ 4182 h 3770183"/>
              <a:gd name="connsiteX2" fmla="*/ 3676608 w 13782069"/>
              <a:gd name="connsiteY2" fmla="*/ 1207340 h 3770183"/>
              <a:gd name="connsiteX3" fmla="*/ 2408568 w 13782069"/>
              <a:gd name="connsiteY3" fmla="*/ 3024108 h 3770183"/>
              <a:gd name="connsiteX4" fmla="*/ 3898932 w 13782069"/>
              <a:gd name="connsiteY4" fmla="*/ 3687226 h 3770183"/>
              <a:gd name="connsiteX5" fmla="*/ 5865504 w 13782069"/>
              <a:gd name="connsiteY5" fmla="*/ 1450338 h 3770183"/>
              <a:gd name="connsiteX6" fmla="*/ 8449091 w 13782069"/>
              <a:gd name="connsiteY6" fmla="*/ 670244 h 3770183"/>
              <a:gd name="connsiteX7" fmla="*/ 9822938 w 13782069"/>
              <a:gd name="connsiteY7" fmla="*/ 1508918 h 3770183"/>
              <a:gd name="connsiteX8" fmla="*/ 8596348 w 13782069"/>
              <a:gd name="connsiteY8" fmla="*/ 2771445 h 3770183"/>
              <a:gd name="connsiteX9" fmla="*/ 10251983 w 13782069"/>
              <a:gd name="connsiteY9" fmla="*/ 3481307 h 3770183"/>
              <a:gd name="connsiteX10" fmla="*/ 13782069 w 13782069"/>
              <a:gd name="connsiteY10" fmla="*/ 2133772 h 3770183"/>
              <a:gd name="connsiteX0" fmla="*/ 0 w 13782069"/>
              <a:gd name="connsiteY0" fmla="*/ 1652509 h 3794117"/>
              <a:gd name="connsiteX1" fmla="*/ 2617829 w 13782069"/>
              <a:gd name="connsiteY1" fmla="*/ 4182 h 3794117"/>
              <a:gd name="connsiteX2" fmla="*/ 3676608 w 13782069"/>
              <a:gd name="connsiteY2" fmla="*/ 1207340 h 3794117"/>
              <a:gd name="connsiteX3" fmla="*/ 2408568 w 13782069"/>
              <a:gd name="connsiteY3" fmla="*/ 3024108 h 3794117"/>
              <a:gd name="connsiteX4" fmla="*/ 3898932 w 13782069"/>
              <a:gd name="connsiteY4" fmla="*/ 3687226 h 3794117"/>
              <a:gd name="connsiteX5" fmla="*/ 3770942 w 13782069"/>
              <a:gd name="connsiteY5" fmla="*/ 3554894 h 3794117"/>
              <a:gd name="connsiteX6" fmla="*/ 5865504 w 13782069"/>
              <a:gd name="connsiteY6" fmla="*/ 1450338 h 3794117"/>
              <a:gd name="connsiteX7" fmla="*/ 8449091 w 13782069"/>
              <a:gd name="connsiteY7" fmla="*/ 670244 h 3794117"/>
              <a:gd name="connsiteX8" fmla="*/ 9822938 w 13782069"/>
              <a:gd name="connsiteY8" fmla="*/ 1508918 h 3794117"/>
              <a:gd name="connsiteX9" fmla="*/ 8596348 w 13782069"/>
              <a:gd name="connsiteY9" fmla="*/ 2771445 h 3794117"/>
              <a:gd name="connsiteX10" fmla="*/ 10251983 w 13782069"/>
              <a:gd name="connsiteY10" fmla="*/ 3481307 h 3794117"/>
              <a:gd name="connsiteX11" fmla="*/ 13782069 w 13782069"/>
              <a:gd name="connsiteY11" fmla="*/ 2133772 h 3794117"/>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17648"/>
              <a:gd name="connsiteX1" fmla="*/ 2617829 w 13782069"/>
              <a:gd name="connsiteY1" fmla="*/ 4182 h 3717648"/>
              <a:gd name="connsiteX2" fmla="*/ 3676608 w 13782069"/>
              <a:gd name="connsiteY2" fmla="*/ 1207340 h 3717648"/>
              <a:gd name="connsiteX3" fmla="*/ 2408568 w 13782069"/>
              <a:gd name="connsiteY3" fmla="*/ 3024108 h 3717648"/>
              <a:gd name="connsiteX4" fmla="*/ 3794724 w 13782069"/>
              <a:gd name="connsiteY4" fmla="*/ 3642256 h 3717648"/>
              <a:gd name="connsiteX5" fmla="*/ 5865504 w 13782069"/>
              <a:gd name="connsiteY5" fmla="*/ 1450338 h 3717648"/>
              <a:gd name="connsiteX6" fmla="*/ 8449091 w 13782069"/>
              <a:gd name="connsiteY6" fmla="*/ 670244 h 3717648"/>
              <a:gd name="connsiteX7" fmla="*/ 9822938 w 13782069"/>
              <a:gd name="connsiteY7" fmla="*/ 1508918 h 3717648"/>
              <a:gd name="connsiteX8" fmla="*/ 8596348 w 13782069"/>
              <a:gd name="connsiteY8" fmla="*/ 2771445 h 3717648"/>
              <a:gd name="connsiteX9" fmla="*/ 10251983 w 13782069"/>
              <a:gd name="connsiteY9" fmla="*/ 3481307 h 3717648"/>
              <a:gd name="connsiteX10" fmla="*/ 13782069 w 13782069"/>
              <a:gd name="connsiteY10" fmla="*/ 2133772 h 3717648"/>
              <a:gd name="connsiteX0" fmla="*/ 0 w 13782069"/>
              <a:gd name="connsiteY0" fmla="*/ 1652509 h 3674295"/>
              <a:gd name="connsiteX1" fmla="*/ 2617829 w 13782069"/>
              <a:gd name="connsiteY1" fmla="*/ 4182 h 3674295"/>
              <a:gd name="connsiteX2" fmla="*/ 3676608 w 13782069"/>
              <a:gd name="connsiteY2" fmla="*/ 1207340 h 3674295"/>
              <a:gd name="connsiteX3" fmla="*/ 2408568 w 13782069"/>
              <a:gd name="connsiteY3" fmla="*/ 3024108 h 3674295"/>
              <a:gd name="connsiteX4" fmla="*/ 3794724 w 13782069"/>
              <a:gd name="connsiteY4" fmla="*/ 3642256 h 3674295"/>
              <a:gd name="connsiteX5" fmla="*/ 5865504 w 13782069"/>
              <a:gd name="connsiteY5" fmla="*/ 1450338 h 3674295"/>
              <a:gd name="connsiteX6" fmla="*/ 8449091 w 13782069"/>
              <a:gd name="connsiteY6" fmla="*/ 670244 h 3674295"/>
              <a:gd name="connsiteX7" fmla="*/ 9822938 w 13782069"/>
              <a:gd name="connsiteY7" fmla="*/ 1508918 h 3674295"/>
              <a:gd name="connsiteX8" fmla="*/ 8596348 w 13782069"/>
              <a:gd name="connsiteY8" fmla="*/ 2771445 h 3674295"/>
              <a:gd name="connsiteX9" fmla="*/ 10251983 w 13782069"/>
              <a:gd name="connsiteY9" fmla="*/ 3481307 h 3674295"/>
              <a:gd name="connsiteX10" fmla="*/ 13782069 w 13782069"/>
              <a:gd name="connsiteY10" fmla="*/ 2133772 h 3674295"/>
              <a:gd name="connsiteX0" fmla="*/ 0 w 13782069"/>
              <a:gd name="connsiteY0" fmla="*/ 1649325 h 3668858"/>
              <a:gd name="connsiteX1" fmla="*/ 2617829 w 13782069"/>
              <a:gd name="connsiteY1" fmla="*/ 998 h 3668858"/>
              <a:gd name="connsiteX2" fmla="*/ 3512852 w 13782069"/>
              <a:gd name="connsiteY2" fmla="*/ 1443998 h 3668858"/>
              <a:gd name="connsiteX3" fmla="*/ 2408568 w 13782069"/>
              <a:gd name="connsiteY3" fmla="*/ 3020924 h 3668858"/>
              <a:gd name="connsiteX4" fmla="*/ 3794724 w 13782069"/>
              <a:gd name="connsiteY4" fmla="*/ 3639072 h 3668858"/>
              <a:gd name="connsiteX5" fmla="*/ 5865504 w 13782069"/>
              <a:gd name="connsiteY5" fmla="*/ 1447154 h 3668858"/>
              <a:gd name="connsiteX6" fmla="*/ 8449091 w 13782069"/>
              <a:gd name="connsiteY6" fmla="*/ 667060 h 3668858"/>
              <a:gd name="connsiteX7" fmla="*/ 9822938 w 13782069"/>
              <a:gd name="connsiteY7" fmla="*/ 1505734 h 3668858"/>
              <a:gd name="connsiteX8" fmla="*/ 8596348 w 13782069"/>
              <a:gd name="connsiteY8" fmla="*/ 2768261 h 3668858"/>
              <a:gd name="connsiteX9" fmla="*/ 10251983 w 13782069"/>
              <a:gd name="connsiteY9" fmla="*/ 3478123 h 3668858"/>
              <a:gd name="connsiteX10" fmla="*/ 13782069 w 13782069"/>
              <a:gd name="connsiteY10" fmla="*/ 2130588 h 3668858"/>
              <a:gd name="connsiteX0" fmla="*/ 0 w 13782069"/>
              <a:gd name="connsiteY0" fmla="*/ 1649754 h 3669287"/>
              <a:gd name="connsiteX1" fmla="*/ 2617829 w 13782069"/>
              <a:gd name="connsiteY1" fmla="*/ 1427 h 3669287"/>
              <a:gd name="connsiteX2" fmla="*/ 3512852 w 13782069"/>
              <a:gd name="connsiteY2" fmla="*/ 1444427 h 3669287"/>
              <a:gd name="connsiteX3" fmla="*/ 2408568 w 13782069"/>
              <a:gd name="connsiteY3" fmla="*/ 3021353 h 3669287"/>
              <a:gd name="connsiteX4" fmla="*/ 3794724 w 13782069"/>
              <a:gd name="connsiteY4" fmla="*/ 3639501 h 3669287"/>
              <a:gd name="connsiteX5" fmla="*/ 5865504 w 13782069"/>
              <a:gd name="connsiteY5" fmla="*/ 1447583 h 3669287"/>
              <a:gd name="connsiteX6" fmla="*/ 8449091 w 13782069"/>
              <a:gd name="connsiteY6" fmla="*/ 667489 h 3669287"/>
              <a:gd name="connsiteX7" fmla="*/ 9822938 w 13782069"/>
              <a:gd name="connsiteY7" fmla="*/ 1506163 h 3669287"/>
              <a:gd name="connsiteX8" fmla="*/ 8596348 w 13782069"/>
              <a:gd name="connsiteY8" fmla="*/ 2768690 h 3669287"/>
              <a:gd name="connsiteX9" fmla="*/ 10251983 w 13782069"/>
              <a:gd name="connsiteY9" fmla="*/ 3478552 h 3669287"/>
              <a:gd name="connsiteX10" fmla="*/ 13782069 w 13782069"/>
              <a:gd name="connsiteY10" fmla="*/ 2131017 h 3669287"/>
              <a:gd name="connsiteX0" fmla="*/ 0 w 13782069"/>
              <a:gd name="connsiteY0" fmla="*/ 1652002 h 3672485"/>
              <a:gd name="connsiteX1" fmla="*/ 2617829 w 13782069"/>
              <a:gd name="connsiteY1" fmla="*/ 3675 h 3672485"/>
              <a:gd name="connsiteX2" fmla="*/ 3483079 w 13782069"/>
              <a:gd name="connsiteY2" fmla="*/ 1341744 h 3672485"/>
              <a:gd name="connsiteX3" fmla="*/ 2408568 w 13782069"/>
              <a:gd name="connsiteY3" fmla="*/ 3023601 h 3672485"/>
              <a:gd name="connsiteX4" fmla="*/ 3794724 w 13782069"/>
              <a:gd name="connsiteY4" fmla="*/ 3641749 h 3672485"/>
              <a:gd name="connsiteX5" fmla="*/ 5865504 w 13782069"/>
              <a:gd name="connsiteY5" fmla="*/ 1449831 h 3672485"/>
              <a:gd name="connsiteX6" fmla="*/ 8449091 w 13782069"/>
              <a:gd name="connsiteY6" fmla="*/ 669737 h 3672485"/>
              <a:gd name="connsiteX7" fmla="*/ 9822938 w 13782069"/>
              <a:gd name="connsiteY7" fmla="*/ 1508411 h 3672485"/>
              <a:gd name="connsiteX8" fmla="*/ 8596348 w 13782069"/>
              <a:gd name="connsiteY8" fmla="*/ 2770938 h 3672485"/>
              <a:gd name="connsiteX9" fmla="*/ 10251983 w 13782069"/>
              <a:gd name="connsiteY9" fmla="*/ 3480800 h 3672485"/>
              <a:gd name="connsiteX10" fmla="*/ 13782069 w 13782069"/>
              <a:gd name="connsiteY10" fmla="*/ 2133265 h 3672485"/>
              <a:gd name="connsiteX0" fmla="*/ 0 w 13782069"/>
              <a:gd name="connsiteY0" fmla="*/ 1654795 h 3675278"/>
              <a:gd name="connsiteX1" fmla="*/ 2617829 w 13782069"/>
              <a:gd name="connsiteY1" fmla="*/ 6468 h 3675278"/>
              <a:gd name="connsiteX2" fmla="*/ 3483079 w 13782069"/>
              <a:gd name="connsiteY2" fmla="*/ 1344537 h 3675278"/>
              <a:gd name="connsiteX3" fmla="*/ 2408568 w 13782069"/>
              <a:gd name="connsiteY3" fmla="*/ 3026394 h 3675278"/>
              <a:gd name="connsiteX4" fmla="*/ 3794724 w 13782069"/>
              <a:gd name="connsiteY4" fmla="*/ 3644542 h 3675278"/>
              <a:gd name="connsiteX5" fmla="*/ 5865504 w 13782069"/>
              <a:gd name="connsiteY5" fmla="*/ 1452624 h 3675278"/>
              <a:gd name="connsiteX6" fmla="*/ 8449091 w 13782069"/>
              <a:gd name="connsiteY6" fmla="*/ 672530 h 3675278"/>
              <a:gd name="connsiteX7" fmla="*/ 9822938 w 13782069"/>
              <a:gd name="connsiteY7" fmla="*/ 1511204 h 3675278"/>
              <a:gd name="connsiteX8" fmla="*/ 8596348 w 13782069"/>
              <a:gd name="connsiteY8" fmla="*/ 2773731 h 3675278"/>
              <a:gd name="connsiteX9" fmla="*/ 10251983 w 13782069"/>
              <a:gd name="connsiteY9" fmla="*/ 3483593 h 3675278"/>
              <a:gd name="connsiteX10" fmla="*/ 13782069 w 13782069"/>
              <a:gd name="connsiteY10" fmla="*/ 2136058 h 3675278"/>
              <a:gd name="connsiteX0" fmla="*/ 0 w 13782069"/>
              <a:gd name="connsiteY0" fmla="*/ 1650571 h 3752861"/>
              <a:gd name="connsiteX1" fmla="*/ 2617829 w 13782069"/>
              <a:gd name="connsiteY1" fmla="*/ 2244 h 3752861"/>
              <a:gd name="connsiteX2" fmla="*/ 3483079 w 13782069"/>
              <a:gd name="connsiteY2" fmla="*/ 1340313 h 3752861"/>
              <a:gd name="connsiteX3" fmla="*/ 2244812 w 13782069"/>
              <a:gd name="connsiteY3" fmla="*/ 3217043 h 3752861"/>
              <a:gd name="connsiteX4" fmla="*/ 3794724 w 13782069"/>
              <a:gd name="connsiteY4" fmla="*/ 3640318 h 3752861"/>
              <a:gd name="connsiteX5" fmla="*/ 5865504 w 13782069"/>
              <a:gd name="connsiteY5" fmla="*/ 1448400 h 3752861"/>
              <a:gd name="connsiteX6" fmla="*/ 8449091 w 13782069"/>
              <a:gd name="connsiteY6" fmla="*/ 668306 h 3752861"/>
              <a:gd name="connsiteX7" fmla="*/ 9822938 w 13782069"/>
              <a:gd name="connsiteY7" fmla="*/ 1506980 h 3752861"/>
              <a:gd name="connsiteX8" fmla="*/ 8596348 w 13782069"/>
              <a:gd name="connsiteY8" fmla="*/ 2769507 h 3752861"/>
              <a:gd name="connsiteX9" fmla="*/ 10251983 w 13782069"/>
              <a:gd name="connsiteY9" fmla="*/ 3479369 h 3752861"/>
              <a:gd name="connsiteX10" fmla="*/ 13782069 w 13782069"/>
              <a:gd name="connsiteY10" fmla="*/ 2131834 h 3752861"/>
              <a:gd name="connsiteX0" fmla="*/ 0 w 13782069"/>
              <a:gd name="connsiteY0" fmla="*/ 1650571 h 3855092"/>
              <a:gd name="connsiteX1" fmla="*/ 2617829 w 13782069"/>
              <a:gd name="connsiteY1" fmla="*/ 2244 h 3855092"/>
              <a:gd name="connsiteX2" fmla="*/ 3483079 w 13782069"/>
              <a:gd name="connsiteY2" fmla="*/ 1340313 h 3855092"/>
              <a:gd name="connsiteX3" fmla="*/ 2244812 w 13782069"/>
              <a:gd name="connsiteY3" fmla="*/ 3217043 h 3855092"/>
              <a:gd name="connsiteX4" fmla="*/ 3794724 w 13782069"/>
              <a:gd name="connsiteY4" fmla="*/ 3640318 h 3855092"/>
              <a:gd name="connsiteX5" fmla="*/ 5865504 w 13782069"/>
              <a:gd name="connsiteY5" fmla="*/ 1448400 h 3855092"/>
              <a:gd name="connsiteX6" fmla="*/ 8449091 w 13782069"/>
              <a:gd name="connsiteY6" fmla="*/ 668306 h 3855092"/>
              <a:gd name="connsiteX7" fmla="*/ 9822938 w 13782069"/>
              <a:gd name="connsiteY7" fmla="*/ 1506980 h 3855092"/>
              <a:gd name="connsiteX8" fmla="*/ 8596348 w 13782069"/>
              <a:gd name="connsiteY8" fmla="*/ 2769507 h 3855092"/>
              <a:gd name="connsiteX9" fmla="*/ 10251983 w 13782069"/>
              <a:gd name="connsiteY9" fmla="*/ 3479369 h 3855092"/>
              <a:gd name="connsiteX10" fmla="*/ 13782069 w 13782069"/>
              <a:gd name="connsiteY10" fmla="*/ 2131834 h 3855092"/>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748503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7316075 w 13782069"/>
              <a:gd name="connsiteY8" fmla="*/ 3520460 h 3856536"/>
              <a:gd name="connsiteX9" fmla="*/ 11055876 w 13782069"/>
              <a:gd name="connsiteY9" fmla="*/ 3315922 h 3856536"/>
              <a:gd name="connsiteX10" fmla="*/ 13782069 w 13782069"/>
              <a:gd name="connsiteY10" fmla="*/ 2133278 h 3856536"/>
              <a:gd name="connsiteX0" fmla="*/ 0 w 13782069"/>
              <a:gd name="connsiteY0" fmla="*/ 1652015 h 3983361"/>
              <a:gd name="connsiteX1" fmla="*/ 2617829 w 13782069"/>
              <a:gd name="connsiteY1" fmla="*/ 3688 h 3983361"/>
              <a:gd name="connsiteX2" fmla="*/ 3483079 w 13782069"/>
              <a:gd name="connsiteY2" fmla="*/ 1341757 h 3983361"/>
              <a:gd name="connsiteX3" fmla="*/ 2244812 w 13782069"/>
              <a:gd name="connsiteY3" fmla="*/ 3218487 h 3983361"/>
              <a:gd name="connsiteX4" fmla="*/ 3794724 w 13782069"/>
              <a:gd name="connsiteY4" fmla="*/ 3641762 h 3983361"/>
              <a:gd name="connsiteX5" fmla="*/ 5865504 w 13782069"/>
              <a:gd name="connsiteY5" fmla="*/ 1449844 h 3983361"/>
              <a:gd name="connsiteX6" fmla="*/ 8449091 w 13782069"/>
              <a:gd name="connsiteY6" fmla="*/ 669750 h 3983361"/>
              <a:gd name="connsiteX7" fmla="*/ 8840402 w 13782069"/>
              <a:gd name="connsiteY7" fmla="*/ 2257932 h 3983361"/>
              <a:gd name="connsiteX8" fmla="*/ 7316075 w 13782069"/>
              <a:gd name="connsiteY8" fmla="*/ 3520460 h 3983361"/>
              <a:gd name="connsiteX9" fmla="*/ 11055876 w 13782069"/>
              <a:gd name="connsiteY9" fmla="*/ 3315922 h 3983361"/>
              <a:gd name="connsiteX10" fmla="*/ 13782069 w 13782069"/>
              <a:gd name="connsiteY10" fmla="*/ 2133278 h 3983361"/>
              <a:gd name="connsiteX0" fmla="*/ 0 w 13782069"/>
              <a:gd name="connsiteY0" fmla="*/ 1652015 h 3948460"/>
              <a:gd name="connsiteX1" fmla="*/ 2617829 w 13782069"/>
              <a:gd name="connsiteY1" fmla="*/ 3688 h 3948460"/>
              <a:gd name="connsiteX2" fmla="*/ 3483079 w 13782069"/>
              <a:gd name="connsiteY2" fmla="*/ 1341757 h 3948460"/>
              <a:gd name="connsiteX3" fmla="*/ 2244812 w 13782069"/>
              <a:gd name="connsiteY3" fmla="*/ 3218487 h 3948460"/>
              <a:gd name="connsiteX4" fmla="*/ 3794724 w 13782069"/>
              <a:gd name="connsiteY4" fmla="*/ 3641762 h 3948460"/>
              <a:gd name="connsiteX5" fmla="*/ 5865504 w 13782069"/>
              <a:gd name="connsiteY5" fmla="*/ 1449844 h 3948460"/>
              <a:gd name="connsiteX6" fmla="*/ 8449091 w 13782069"/>
              <a:gd name="connsiteY6" fmla="*/ 669750 h 3948460"/>
              <a:gd name="connsiteX7" fmla="*/ 8840402 w 13782069"/>
              <a:gd name="connsiteY7" fmla="*/ 2257932 h 3948460"/>
              <a:gd name="connsiteX8" fmla="*/ 7524492 w 13782069"/>
              <a:gd name="connsiteY8" fmla="*/ 3460499 h 3948460"/>
              <a:gd name="connsiteX9" fmla="*/ 11055876 w 13782069"/>
              <a:gd name="connsiteY9" fmla="*/ 3315922 h 3948460"/>
              <a:gd name="connsiteX10" fmla="*/ 13782069 w 13782069"/>
              <a:gd name="connsiteY10" fmla="*/ 2133278 h 3948460"/>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995536"/>
              <a:gd name="connsiteX1" fmla="*/ 2617829 w 13782069"/>
              <a:gd name="connsiteY1" fmla="*/ 3688 h 3995536"/>
              <a:gd name="connsiteX2" fmla="*/ 3483079 w 13782069"/>
              <a:gd name="connsiteY2" fmla="*/ 1341757 h 3995536"/>
              <a:gd name="connsiteX3" fmla="*/ 2244812 w 13782069"/>
              <a:gd name="connsiteY3" fmla="*/ 3218487 h 3995536"/>
              <a:gd name="connsiteX4" fmla="*/ 3794724 w 13782069"/>
              <a:gd name="connsiteY4" fmla="*/ 3641762 h 3995536"/>
              <a:gd name="connsiteX5" fmla="*/ 5865504 w 13782069"/>
              <a:gd name="connsiteY5" fmla="*/ 1449844 h 3995536"/>
              <a:gd name="connsiteX6" fmla="*/ 8225787 w 13782069"/>
              <a:gd name="connsiteY6" fmla="*/ 699730 h 3995536"/>
              <a:gd name="connsiteX7" fmla="*/ 8974385 w 13782069"/>
              <a:gd name="connsiteY7" fmla="*/ 1928149 h 3995536"/>
              <a:gd name="connsiteX8" fmla="*/ 7524492 w 13782069"/>
              <a:gd name="connsiteY8" fmla="*/ 3460499 h 3995536"/>
              <a:gd name="connsiteX9" fmla="*/ 11055876 w 13782069"/>
              <a:gd name="connsiteY9" fmla="*/ 3315922 h 3995536"/>
              <a:gd name="connsiteX10" fmla="*/ 13782069 w 13782069"/>
              <a:gd name="connsiteY10" fmla="*/ 2133278 h 3995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9123254 w 13782069"/>
              <a:gd name="connsiteY7" fmla="*/ 1673316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75946"/>
              <a:gd name="connsiteX1" fmla="*/ 2617829 w 13782069"/>
              <a:gd name="connsiteY1" fmla="*/ 3688 h 3875946"/>
              <a:gd name="connsiteX2" fmla="*/ 3483079 w 13782069"/>
              <a:gd name="connsiteY2" fmla="*/ 1341757 h 3875946"/>
              <a:gd name="connsiteX3" fmla="*/ 2244812 w 13782069"/>
              <a:gd name="connsiteY3" fmla="*/ 3218487 h 3875946"/>
              <a:gd name="connsiteX4" fmla="*/ 3794724 w 13782069"/>
              <a:gd name="connsiteY4" fmla="*/ 3641762 h 3875946"/>
              <a:gd name="connsiteX5" fmla="*/ 5865504 w 13782069"/>
              <a:gd name="connsiteY5" fmla="*/ 1449844 h 3875946"/>
              <a:gd name="connsiteX6" fmla="*/ 8821264 w 13782069"/>
              <a:gd name="connsiteY6" fmla="*/ 864621 h 3875946"/>
              <a:gd name="connsiteX7" fmla="*/ 7643587 w 13782069"/>
              <a:gd name="connsiteY7" fmla="*/ 3010794 h 3875946"/>
              <a:gd name="connsiteX8" fmla="*/ 11055876 w 13782069"/>
              <a:gd name="connsiteY8" fmla="*/ 3315922 h 3875946"/>
              <a:gd name="connsiteX9" fmla="*/ 13782069 w 13782069"/>
              <a:gd name="connsiteY9" fmla="*/ 2133278 h 387594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11734"/>
              <a:gd name="connsiteX1" fmla="*/ 2617829 w 13782069"/>
              <a:gd name="connsiteY1" fmla="*/ 3688 h 3811734"/>
              <a:gd name="connsiteX2" fmla="*/ 3483079 w 13782069"/>
              <a:gd name="connsiteY2" fmla="*/ 1341757 h 3811734"/>
              <a:gd name="connsiteX3" fmla="*/ 2244812 w 13782069"/>
              <a:gd name="connsiteY3" fmla="*/ 3218487 h 3811734"/>
              <a:gd name="connsiteX4" fmla="*/ 3794724 w 13782069"/>
              <a:gd name="connsiteY4" fmla="*/ 3641762 h 3811734"/>
              <a:gd name="connsiteX5" fmla="*/ 5344464 w 13782069"/>
              <a:gd name="connsiteY5" fmla="*/ 2093455 h 3811734"/>
              <a:gd name="connsiteX6" fmla="*/ 7347461 w 13782069"/>
              <a:gd name="connsiteY6" fmla="*/ 1036251 h 3811734"/>
              <a:gd name="connsiteX7" fmla="*/ 7643587 w 13782069"/>
              <a:gd name="connsiteY7" fmla="*/ 3010794 h 3811734"/>
              <a:gd name="connsiteX8" fmla="*/ 11055876 w 13782069"/>
              <a:gd name="connsiteY8" fmla="*/ 3315922 h 3811734"/>
              <a:gd name="connsiteX9" fmla="*/ 13782069 w 13782069"/>
              <a:gd name="connsiteY9" fmla="*/ 2133278 h 3811734"/>
              <a:gd name="connsiteX0" fmla="*/ 0 w 13782069"/>
              <a:gd name="connsiteY0" fmla="*/ 1652015 h 3885798"/>
              <a:gd name="connsiteX1" fmla="*/ 2617829 w 13782069"/>
              <a:gd name="connsiteY1" fmla="*/ 3688 h 3885798"/>
              <a:gd name="connsiteX2" fmla="*/ 3483079 w 13782069"/>
              <a:gd name="connsiteY2" fmla="*/ 1341757 h 3885798"/>
              <a:gd name="connsiteX3" fmla="*/ 2244812 w 13782069"/>
              <a:gd name="connsiteY3" fmla="*/ 3218487 h 3885798"/>
              <a:gd name="connsiteX4" fmla="*/ 3794724 w 13782069"/>
              <a:gd name="connsiteY4" fmla="*/ 3641762 h 3885798"/>
              <a:gd name="connsiteX5" fmla="*/ 7347461 w 13782069"/>
              <a:gd name="connsiteY5" fmla="*/ 1036251 h 3885798"/>
              <a:gd name="connsiteX6" fmla="*/ 7643587 w 13782069"/>
              <a:gd name="connsiteY6" fmla="*/ 3010794 h 3885798"/>
              <a:gd name="connsiteX7" fmla="*/ 11055876 w 13782069"/>
              <a:gd name="connsiteY7" fmla="*/ 3315922 h 3885798"/>
              <a:gd name="connsiteX8" fmla="*/ 13782069 w 13782069"/>
              <a:gd name="connsiteY8" fmla="*/ 2133278 h 388579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562031 w 13782069"/>
              <a:gd name="connsiteY7" fmla="*/ 1971493 h 3903128"/>
              <a:gd name="connsiteX8" fmla="*/ 13782069 w 13782069"/>
              <a:gd name="connsiteY8" fmla="*/ 2133278 h 3903128"/>
              <a:gd name="connsiteX0" fmla="*/ 0 w 11562031"/>
              <a:gd name="connsiteY0" fmla="*/ 1652015 h 3903128"/>
              <a:gd name="connsiteX1" fmla="*/ 2617829 w 11562031"/>
              <a:gd name="connsiteY1" fmla="*/ 3688 h 3903128"/>
              <a:gd name="connsiteX2" fmla="*/ 3483079 w 11562031"/>
              <a:gd name="connsiteY2" fmla="*/ 1341757 h 3903128"/>
              <a:gd name="connsiteX3" fmla="*/ 2244812 w 11562031"/>
              <a:gd name="connsiteY3" fmla="*/ 3218487 h 3903128"/>
              <a:gd name="connsiteX4" fmla="*/ 3794724 w 11562031"/>
              <a:gd name="connsiteY4" fmla="*/ 3641762 h 3903128"/>
              <a:gd name="connsiteX5" fmla="*/ 6409587 w 11562031"/>
              <a:gd name="connsiteY5" fmla="*/ 793109 h 3903128"/>
              <a:gd name="connsiteX6" fmla="*/ 8134855 w 11562031"/>
              <a:gd name="connsiteY6" fmla="*/ 3168121 h 3903128"/>
              <a:gd name="connsiteX7" fmla="*/ 11562031 w 11562031"/>
              <a:gd name="connsiteY7" fmla="*/ 1971493 h 3903128"/>
              <a:gd name="connsiteX0" fmla="*/ 0 w 12678548"/>
              <a:gd name="connsiteY0" fmla="*/ 1652015 h 3903128"/>
              <a:gd name="connsiteX1" fmla="*/ 2617829 w 12678548"/>
              <a:gd name="connsiteY1" fmla="*/ 3688 h 3903128"/>
              <a:gd name="connsiteX2" fmla="*/ 3483079 w 12678548"/>
              <a:gd name="connsiteY2" fmla="*/ 1341757 h 3903128"/>
              <a:gd name="connsiteX3" fmla="*/ 2244812 w 12678548"/>
              <a:gd name="connsiteY3" fmla="*/ 3218487 h 3903128"/>
              <a:gd name="connsiteX4" fmla="*/ 3794724 w 12678548"/>
              <a:gd name="connsiteY4" fmla="*/ 3641762 h 3903128"/>
              <a:gd name="connsiteX5" fmla="*/ 6409587 w 12678548"/>
              <a:gd name="connsiteY5" fmla="*/ 793109 h 3903128"/>
              <a:gd name="connsiteX6" fmla="*/ 8134855 w 12678548"/>
              <a:gd name="connsiteY6" fmla="*/ 3168121 h 3903128"/>
              <a:gd name="connsiteX7" fmla="*/ 12678548 w 12678548"/>
              <a:gd name="connsiteY7" fmla="*/ 1385093 h 3903128"/>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8134855 w 12678548"/>
              <a:gd name="connsiteY6" fmla="*/ 3168121 h 3873618"/>
              <a:gd name="connsiteX7" fmla="*/ 12678548 w 12678548"/>
              <a:gd name="connsiteY7" fmla="*/ 1385093 h 3873618"/>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9296034 w 12678548"/>
              <a:gd name="connsiteY6" fmla="*/ 2939282 h 3873618"/>
              <a:gd name="connsiteX7" fmla="*/ 12678548 w 12678548"/>
              <a:gd name="connsiteY7" fmla="*/ 1385093 h 3873618"/>
              <a:gd name="connsiteX0" fmla="*/ 0 w 12678548"/>
              <a:gd name="connsiteY0" fmla="*/ 1166123 h 3387726"/>
              <a:gd name="connsiteX1" fmla="*/ 2111674 w 12678548"/>
              <a:gd name="connsiteY1" fmla="*/ 4079 h 3387726"/>
              <a:gd name="connsiteX2" fmla="*/ 3483079 w 12678548"/>
              <a:gd name="connsiteY2" fmla="*/ 855865 h 3387726"/>
              <a:gd name="connsiteX3" fmla="*/ 2244812 w 12678548"/>
              <a:gd name="connsiteY3" fmla="*/ 2732595 h 3387726"/>
              <a:gd name="connsiteX4" fmla="*/ 3794724 w 12678548"/>
              <a:gd name="connsiteY4" fmla="*/ 3155870 h 3387726"/>
              <a:gd name="connsiteX5" fmla="*/ 6811533 w 12678548"/>
              <a:gd name="connsiteY5" fmla="*/ 721988 h 3387726"/>
              <a:gd name="connsiteX6" fmla="*/ 9296034 w 12678548"/>
              <a:gd name="connsiteY6" fmla="*/ 2453390 h 3387726"/>
              <a:gd name="connsiteX7" fmla="*/ 12678548 w 12678548"/>
              <a:gd name="connsiteY7" fmla="*/ 899201 h 3387726"/>
              <a:gd name="connsiteX0" fmla="*/ 0 w 13497328"/>
              <a:gd name="connsiteY0" fmla="*/ 1431291 h 3395450"/>
              <a:gd name="connsiteX1" fmla="*/ 2930454 w 13497328"/>
              <a:gd name="connsiteY1" fmla="*/ 11803 h 3395450"/>
              <a:gd name="connsiteX2" fmla="*/ 4301859 w 13497328"/>
              <a:gd name="connsiteY2" fmla="*/ 863589 h 3395450"/>
              <a:gd name="connsiteX3" fmla="*/ 3063592 w 13497328"/>
              <a:gd name="connsiteY3" fmla="*/ 2740319 h 3395450"/>
              <a:gd name="connsiteX4" fmla="*/ 4613504 w 13497328"/>
              <a:gd name="connsiteY4" fmla="*/ 3163594 h 3395450"/>
              <a:gd name="connsiteX5" fmla="*/ 7630313 w 13497328"/>
              <a:gd name="connsiteY5" fmla="*/ 729712 h 3395450"/>
              <a:gd name="connsiteX6" fmla="*/ 10114814 w 13497328"/>
              <a:gd name="connsiteY6" fmla="*/ 2461114 h 3395450"/>
              <a:gd name="connsiteX7" fmla="*/ 13497328 w 13497328"/>
              <a:gd name="connsiteY7" fmla="*/ 906925 h 3395450"/>
              <a:gd name="connsiteX0" fmla="*/ 0 w 13497328"/>
              <a:gd name="connsiteY0" fmla="*/ 1403191 h 3367350"/>
              <a:gd name="connsiteX1" fmla="*/ 2707150 w 13497328"/>
              <a:gd name="connsiteY1" fmla="*/ 12308 h 3367350"/>
              <a:gd name="connsiteX2" fmla="*/ 4301859 w 13497328"/>
              <a:gd name="connsiteY2" fmla="*/ 835489 h 3367350"/>
              <a:gd name="connsiteX3" fmla="*/ 3063592 w 13497328"/>
              <a:gd name="connsiteY3" fmla="*/ 2712219 h 3367350"/>
              <a:gd name="connsiteX4" fmla="*/ 4613504 w 13497328"/>
              <a:gd name="connsiteY4" fmla="*/ 3135494 h 3367350"/>
              <a:gd name="connsiteX5" fmla="*/ 7630313 w 13497328"/>
              <a:gd name="connsiteY5" fmla="*/ 701612 h 3367350"/>
              <a:gd name="connsiteX6" fmla="*/ 10114814 w 13497328"/>
              <a:gd name="connsiteY6" fmla="*/ 2433014 h 3367350"/>
              <a:gd name="connsiteX7" fmla="*/ 13497328 w 13497328"/>
              <a:gd name="connsiteY7" fmla="*/ 878825 h 3367350"/>
              <a:gd name="connsiteX0" fmla="*/ 0 w 13497328"/>
              <a:gd name="connsiteY0" fmla="*/ 1434721 h 3398880"/>
              <a:gd name="connsiteX1" fmla="*/ 2707150 w 13497328"/>
              <a:gd name="connsiteY1" fmla="*/ 43838 h 3398880"/>
              <a:gd name="connsiteX2" fmla="*/ 4301859 w 13497328"/>
              <a:gd name="connsiteY2" fmla="*/ 867019 h 3398880"/>
              <a:gd name="connsiteX3" fmla="*/ 3063592 w 13497328"/>
              <a:gd name="connsiteY3" fmla="*/ 2743749 h 3398880"/>
              <a:gd name="connsiteX4" fmla="*/ 4613504 w 13497328"/>
              <a:gd name="connsiteY4" fmla="*/ 3167024 h 3398880"/>
              <a:gd name="connsiteX5" fmla="*/ 7630313 w 13497328"/>
              <a:gd name="connsiteY5" fmla="*/ 733142 h 3398880"/>
              <a:gd name="connsiteX6" fmla="*/ 10114814 w 13497328"/>
              <a:gd name="connsiteY6" fmla="*/ 2464544 h 3398880"/>
              <a:gd name="connsiteX7" fmla="*/ 13497328 w 13497328"/>
              <a:gd name="connsiteY7" fmla="*/ 910355 h 3398880"/>
              <a:gd name="connsiteX0" fmla="*/ 0 w 13497328"/>
              <a:gd name="connsiteY0" fmla="*/ 1442689 h 3406848"/>
              <a:gd name="connsiteX1" fmla="*/ 2707150 w 13497328"/>
              <a:gd name="connsiteY1" fmla="*/ 51806 h 3406848"/>
              <a:gd name="connsiteX2" fmla="*/ 4301859 w 13497328"/>
              <a:gd name="connsiteY2" fmla="*/ 874987 h 3406848"/>
              <a:gd name="connsiteX3" fmla="*/ 3063592 w 13497328"/>
              <a:gd name="connsiteY3" fmla="*/ 2751717 h 3406848"/>
              <a:gd name="connsiteX4" fmla="*/ 4613504 w 13497328"/>
              <a:gd name="connsiteY4" fmla="*/ 3174992 h 3406848"/>
              <a:gd name="connsiteX5" fmla="*/ 7630313 w 13497328"/>
              <a:gd name="connsiteY5" fmla="*/ 741110 h 3406848"/>
              <a:gd name="connsiteX6" fmla="*/ 10114814 w 13497328"/>
              <a:gd name="connsiteY6" fmla="*/ 2472512 h 3406848"/>
              <a:gd name="connsiteX7" fmla="*/ 13497328 w 13497328"/>
              <a:gd name="connsiteY7" fmla="*/ 918323 h 3406848"/>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10311"/>
              <a:gd name="connsiteX1" fmla="*/ 2707150 w 13646197"/>
              <a:gd name="connsiteY1" fmla="*/ 420703 h 3710311"/>
              <a:gd name="connsiteX2" fmla="*/ 4301859 w 13646197"/>
              <a:gd name="connsiteY2" fmla="*/ 1243884 h 3710311"/>
              <a:gd name="connsiteX3" fmla="*/ 3063592 w 13646197"/>
              <a:gd name="connsiteY3" fmla="*/ 3120614 h 3710311"/>
              <a:gd name="connsiteX4" fmla="*/ 4613504 w 13646197"/>
              <a:gd name="connsiteY4" fmla="*/ 3543889 h 3710311"/>
              <a:gd name="connsiteX5" fmla="*/ 7680866 w 13646197"/>
              <a:gd name="connsiteY5" fmla="*/ 1114992 h 3710311"/>
              <a:gd name="connsiteX6" fmla="*/ 10114814 w 13646197"/>
              <a:gd name="connsiteY6" fmla="*/ 2841409 h 3710311"/>
              <a:gd name="connsiteX7" fmla="*/ 13646197 w 13646197"/>
              <a:gd name="connsiteY7" fmla="*/ 0 h 3710311"/>
              <a:gd name="connsiteX0" fmla="*/ 0 w 13646197"/>
              <a:gd name="connsiteY0" fmla="*/ 1811586 h 3725951"/>
              <a:gd name="connsiteX1" fmla="*/ 2707150 w 13646197"/>
              <a:gd name="connsiteY1" fmla="*/ 420703 h 3725951"/>
              <a:gd name="connsiteX2" fmla="*/ 4301859 w 13646197"/>
              <a:gd name="connsiteY2" fmla="*/ 1243884 h 3725951"/>
              <a:gd name="connsiteX3" fmla="*/ 3063592 w 13646197"/>
              <a:gd name="connsiteY3" fmla="*/ 3120614 h 3725951"/>
              <a:gd name="connsiteX4" fmla="*/ 4613504 w 13646197"/>
              <a:gd name="connsiteY4" fmla="*/ 3543889 h 3725951"/>
              <a:gd name="connsiteX5" fmla="*/ 7680866 w 13646197"/>
              <a:gd name="connsiteY5" fmla="*/ 1114992 h 3725951"/>
              <a:gd name="connsiteX6" fmla="*/ 10114814 w 13646197"/>
              <a:gd name="connsiteY6" fmla="*/ 2841409 h 3725951"/>
              <a:gd name="connsiteX7" fmla="*/ 13646197 w 13646197"/>
              <a:gd name="connsiteY7" fmla="*/ 0 h 372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46197" h="3725951">
                <a:moveTo>
                  <a:pt x="0" y="1811586"/>
                </a:moveTo>
                <a:cubicBezTo>
                  <a:pt x="488282" y="1319294"/>
                  <a:pt x="1439359" y="629740"/>
                  <a:pt x="2707150" y="420703"/>
                </a:cubicBezTo>
                <a:cubicBezTo>
                  <a:pt x="3974941" y="211666"/>
                  <a:pt x="4406208" y="665177"/>
                  <a:pt x="4301859" y="1243884"/>
                </a:cubicBezTo>
                <a:cubicBezTo>
                  <a:pt x="4197510" y="1822591"/>
                  <a:pt x="2974023" y="2256032"/>
                  <a:pt x="3063592" y="3120614"/>
                </a:cubicBezTo>
                <a:cubicBezTo>
                  <a:pt x="3153161" y="3985196"/>
                  <a:pt x="4309229" y="3722775"/>
                  <a:pt x="4613504" y="3543889"/>
                </a:cubicBezTo>
                <a:cubicBezTo>
                  <a:pt x="5193010" y="3198817"/>
                  <a:pt x="6938107" y="1107433"/>
                  <a:pt x="7680866" y="1114992"/>
                </a:cubicBezTo>
                <a:cubicBezTo>
                  <a:pt x="8423625" y="1122551"/>
                  <a:pt x="9112167" y="3026410"/>
                  <a:pt x="10114814" y="2841409"/>
                </a:cubicBezTo>
                <a:cubicBezTo>
                  <a:pt x="11117461" y="2656408"/>
                  <a:pt x="11233672" y="750856"/>
                  <a:pt x="13646197" y="0"/>
                </a:cubicBezTo>
              </a:path>
            </a:pathLst>
          </a:custGeom>
          <a:noFill/>
          <a:ln w="19050" cap="flat" cmpd="sng" algn="ctr">
            <a:solidFill>
              <a:schemeClr val="bg1">
                <a:lumMod val="65000"/>
              </a:schemeClr>
            </a:solidFill>
            <a:prstDash val="solid"/>
            <a:headEnd type="none" w="med" len="med"/>
            <a:tailEnd type="none" w="med" len="med"/>
          </a:ln>
          <a:effectLst/>
        </p:spPr>
        <p:txBody>
          <a:bodyPr rtlCol="0" anchor="ctr">
            <a:noAutofit/>
          </a:bodyPr>
          <a:lstStyle/>
          <a:p>
            <a:pPr marL="0" marR="0" lvl="0" indent="0" algn="ctr"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4" name="Rectangle 13"/>
          <p:cNvSpPr/>
          <p:nvPr/>
        </p:nvSpPr>
        <p:spPr>
          <a:xfrm>
            <a:off x="323674" y="1700814"/>
            <a:ext cx="1176250"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Observation / Work Request</a:t>
            </a:r>
          </a:p>
        </p:txBody>
      </p:sp>
      <p:sp>
        <p:nvSpPr>
          <p:cNvPr id="30" name="Rectangle 29"/>
          <p:cNvSpPr/>
          <p:nvPr/>
        </p:nvSpPr>
        <p:spPr>
          <a:xfrm>
            <a:off x="4616168" y="4595750"/>
            <a:ext cx="1390567"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Procurement / SC Execution</a:t>
            </a:r>
          </a:p>
        </p:txBody>
      </p:sp>
      <p:sp>
        <p:nvSpPr>
          <p:cNvPr id="77" name="Rectangle 76"/>
          <p:cNvSpPr/>
          <p:nvPr/>
        </p:nvSpPr>
        <p:spPr>
          <a:xfrm>
            <a:off x="1403325" y="2793554"/>
            <a:ext cx="1518878" cy="166199"/>
          </a:xfrm>
          <a:prstGeom prst="rect">
            <a:avLst/>
          </a:prstGeom>
        </p:spPr>
        <p:txBody>
          <a:bodyPr wrap="square" lIns="0" tIns="0" rIns="0" bIns="0">
            <a:spAutoFit/>
          </a:bodyPr>
          <a:lstStyle/>
          <a:p>
            <a:pPr marL="0" marR="0" lvl="0" indent="0" algn="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Work Order Created</a:t>
            </a:r>
          </a:p>
        </p:txBody>
      </p:sp>
      <p:sp>
        <p:nvSpPr>
          <p:cNvPr id="80" name="Rectangle 79"/>
          <p:cNvSpPr/>
          <p:nvPr/>
        </p:nvSpPr>
        <p:spPr>
          <a:xfrm>
            <a:off x="9118205" y="3808231"/>
            <a:ext cx="1538313"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Update Asset</a:t>
            </a:r>
          </a:p>
        </p:txBody>
      </p:sp>
      <p:sp>
        <p:nvSpPr>
          <p:cNvPr id="87" name="Rectangle 86"/>
          <p:cNvSpPr/>
          <p:nvPr/>
        </p:nvSpPr>
        <p:spPr>
          <a:xfrm>
            <a:off x="7161917" y="4109911"/>
            <a:ext cx="1351284"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Capture Time and Materials</a:t>
            </a:r>
          </a:p>
        </p:txBody>
      </p:sp>
      <p:sp>
        <p:nvSpPr>
          <p:cNvPr id="92" name="Rectangle 91"/>
          <p:cNvSpPr/>
          <p:nvPr/>
        </p:nvSpPr>
        <p:spPr>
          <a:xfrm>
            <a:off x="3017097" y="1878116"/>
            <a:ext cx="1355581" cy="332399"/>
          </a:xfrm>
          <a:prstGeom prst="rect">
            <a:avLst/>
          </a:prstGeom>
        </p:spPr>
        <p:txBody>
          <a:bodyPr wrap="square" lIns="0" tIns="0" rIns="0" bIns="0">
            <a:spAutoFit/>
          </a:bodyPr>
          <a:lstStyle/>
          <a:p>
            <a:pPr marL="0" marR="0" lvl="0" indent="0" algn="l"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Confirm /</a:t>
            </a:r>
          </a:p>
          <a:p>
            <a:pPr marL="0" marR="0" lvl="0" indent="0" algn="l"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 Approve</a:t>
            </a:r>
          </a:p>
        </p:txBody>
      </p:sp>
      <p:sp>
        <p:nvSpPr>
          <p:cNvPr id="96" name="Rectangle 95"/>
          <p:cNvSpPr/>
          <p:nvPr/>
        </p:nvSpPr>
        <p:spPr>
          <a:xfrm>
            <a:off x="9865437" y="2675913"/>
            <a:ext cx="2031519"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Performance </a:t>
            </a:r>
          </a:p>
          <a:p>
            <a:pPr marL="0" marR="0" lvl="0" indent="0" algn="ctr" defTabSz="913916"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Semibold" panose="020B0702040204020203" pitchFamily="34" charset="0"/>
                <a:ea typeface="Segoe UI" pitchFamily="34" charset="0"/>
                <a:cs typeface="Segoe UI Semibold" panose="020B0702040204020203" pitchFamily="34" charset="0"/>
              </a:rPr>
              <a:t>M</a:t>
            </a:r>
            <a:r>
              <a:rPr kumimoji="0" lang="en-US" sz="12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onitoring</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7" name="Oval 7"/>
          <p:cNvSpPr/>
          <p:nvPr/>
        </p:nvSpPr>
        <p:spPr bwMode="auto">
          <a:xfrm>
            <a:off x="4865168" y="4179163"/>
            <a:ext cx="289782" cy="36537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bg1">
              <a:lumMod val="50000"/>
            </a:schemeClr>
          </a:solidFill>
          <a:ln>
            <a:noFill/>
          </a:ln>
        </p:spPr>
        <p:txBody>
          <a:bodyPr rot="0" spcFirstLastPara="0" vertOverflow="overflow" horzOverflow="overflow" vert="horz" wrap="square" lIns="91403" tIns="45701" rIns="91403" bIns="45701" numCol="1" spcCol="0" rtlCol="0" fromWordArt="0" anchor="t" anchorCtr="0" forceAA="0" compatLnSpc="1">
            <a:prstTxWarp prst="textNoShape">
              <a:avLst/>
            </a:prstTxWarp>
            <a:noAutofit/>
          </a:bodyPr>
          <a:lstStyle/>
          <a:p>
            <a:pPr marL="0" marR="0" lvl="0" indent="0" algn="ctr" defTabSz="914038" rtl="0" eaLnBrk="1" fontAlgn="auto" latinLnBrk="0" hangingPunct="1">
              <a:lnSpc>
                <a:spcPct val="12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66" name="Trapezoid 3"/>
          <p:cNvSpPr>
            <a:spLocks noChangeAspect="1"/>
          </p:cNvSpPr>
          <p:nvPr/>
        </p:nvSpPr>
        <p:spPr>
          <a:xfrm>
            <a:off x="6441583" y="1742973"/>
            <a:ext cx="393472" cy="278874"/>
          </a:xfrm>
          <a:custGeom>
            <a:avLst/>
            <a:gdLst/>
            <a:ahLst/>
            <a:cxnLst/>
            <a:rect l="l" t="t" r="r" b="b"/>
            <a:pathLst>
              <a:path w="4936448" h="3498714">
                <a:moveTo>
                  <a:pt x="2052754" y="2902312"/>
                </a:moveTo>
                <a:lnTo>
                  <a:pt x="4707054" y="2902312"/>
                </a:lnTo>
                <a:cubicBezTo>
                  <a:pt x="4768427" y="2902312"/>
                  <a:pt x="4818179" y="2952064"/>
                  <a:pt x="4818179" y="3013437"/>
                </a:cubicBezTo>
                <a:cubicBezTo>
                  <a:pt x="4818179" y="3074810"/>
                  <a:pt x="4768427" y="3124562"/>
                  <a:pt x="4707054" y="3124562"/>
                </a:cubicBezTo>
                <a:lnTo>
                  <a:pt x="4545125" y="3124562"/>
                </a:lnTo>
                <a:lnTo>
                  <a:pt x="4545125" y="3361625"/>
                </a:lnTo>
                <a:cubicBezTo>
                  <a:pt x="4545125" y="3421831"/>
                  <a:pt x="4496319" y="3470637"/>
                  <a:pt x="4436113" y="3470637"/>
                </a:cubicBezTo>
                <a:lnTo>
                  <a:pt x="4235039" y="3470637"/>
                </a:lnTo>
                <a:cubicBezTo>
                  <a:pt x="4174833" y="3470637"/>
                  <a:pt x="4126027" y="3421831"/>
                  <a:pt x="4126027" y="3361625"/>
                </a:cubicBezTo>
                <a:lnTo>
                  <a:pt x="4126027" y="3124562"/>
                </a:lnTo>
                <a:lnTo>
                  <a:pt x="2589325" y="3124562"/>
                </a:lnTo>
                <a:lnTo>
                  <a:pt x="2589325" y="3361625"/>
                </a:lnTo>
                <a:cubicBezTo>
                  <a:pt x="2589325" y="3421831"/>
                  <a:pt x="2540519" y="3470637"/>
                  <a:pt x="2480313" y="3470637"/>
                </a:cubicBezTo>
                <a:lnTo>
                  <a:pt x="2279239" y="3470637"/>
                </a:lnTo>
                <a:cubicBezTo>
                  <a:pt x="2219033" y="3470637"/>
                  <a:pt x="2170227" y="3421831"/>
                  <a:pt x="2170227" y="3361625"/>
                </a:cubicBezTo>
                <a:lnTo>
                  <a:pt x="2170227" y="3124562"/>
                </a:lnTo>
                <a:lnTo>
                  <a:pt x="2052754" y="3124562"/>
                </a:lnTo>
                <a:cubicBezTo>
                  <a:pt x="1991381" y="3124562"/>
                  <a:pt x="1941629" y="3074810"/>
                  <a:pt x="1941629" y="3013437"/>
                </a:cubicBezTo>
                <a:cubicBezTo>
                  <a:pt x="1941629" y="2952064"/>
                  <a:pt x="1991381" y="2902312"/>
                  <a:pt x="2052754" y="2902312"/>
                </a:cubicBezTo>
                <a:close/>
                <a:moveTo>
                  <a:pt x="4492583" y="2089512"/>
                </a:moveTo>
                <a:cubicBezTo>
                  <a:pt x="4392633" y="2089512"/>
                  <a:pt x="4311608" y="2170537"/>
                  <a:pt x="4311608" y="2270487"/>
                </a:cubicBezTo>
                <a:cubicBezTo>
                  <a:pt x="4311608" y="2370437"/>
                  <a:pt x="4392633" y="2451462"/>
                  <a:pt x="4492583" y="2451462"/>
                </a:cubicBezTo>
                <a:cubicBezTo>
                  <a:pt x="4592533" y="2451462"/>
                  <a:pt x="4673558" y="2370437"/>
                  <a:pt x="4673558" y="2270487"/>
                </a:cubicBezTo>
                <a:cubicBezTo>
                  <a:pt x="4673558" y="2170537"/>
                  <a:pt x="4592533" y="2089512"/>
                  <a:pt x="4492583" y="2089512"/>
                </a:cubicBezTo>
                <a:close/>
                <a:moveTo>
                  <a:pt x="2979061" y="2089512"/>
                </a:moveTo>
                <a:cubicBezTo>
                  <a:pt x="2808971" y="2089512"/>
                  <a:pt x="2671086" y="2227397"/>
                  <a:pt x="2671086" y="2397487"/>
                </a:cubicBezTo>
                <a:lnTo>
                  <a:pt x="2671086" y="2584811"/>
                </a:lnTo>
                <a:lnTo>
                  <a:pt x="4083961" y="2584811"/>
                </a:lnTo>
                <a:lnTo>
                  <a:pt x="4083961" y="2397487"/>
                </a:lnTo>
                <a:cubicBezTo>
                  <a:pt x="4083961" y="2227397"/>
                  <a:pt x="3946076" y="2089512"/>
                  <a:pt x="3775986" y="2089512"/>
                </a:cubicBezTo>
                <a:close/>
                <a:moveTo>
                  <a:pt x="2251033" y="2089512"/>
                </a:moveTo>
                <a:cubicBezTo>
                  <a:pt x="2151083" y="2089512"/>
                  <a:pt x="2070058" y="2170537"/>
                  <a:pt x="2070058" y="2270487"/>
                </a:cubicBezTo>
                <a:cubicBezTo>
                  <a:pt x="2070058" y="2370437"/>
                  <a:pt x="2151083" y="2451462"/>
                  <a:pt x="2251033" y="2451462"/>
                </a:cubicBezTo>
                <a:cubicBezTo>
                  <a:pt x="2350983" y="2451462"/>
                  <a:pt x="2432008" y="2370437"/>
                  <a:pt x="2432008" y="2270487"/>
                </a:cubicBezTo>
                <a:cubicBezTo>
                  <a:pt x="2432008" y="2170537"/>
                  <a:pt x="2350983" y="2089512"/>
                  <a:pt x="2251033" y="2089512"/>
                </a:cubicBezTo>
                <a:close/>
                <a:moveTo>
                  <a:pt x="2651061" y="1167548"/>
                </a:moveTo>
                <a:lnTo>
                  <a:pt x="2392797" y="1878907"/>
                </a:lnTo>
                <a:cubicBezTo>
                  <a:pt x="2423495" y="1888931"/>
                  <a:pt x="2452199" y="1903353"/>
                  <a:pt x="2478781" y="1920808"/>
                </a:cubicBezTo>
                <a:cubicBezTo>
                  <a:pt x="2564818" y="1815418"/>
                  <a:pt x="2696070" y="1749356"/>
                  <a:pt x="2842751" y="1749356"/>
                </a:cubicBezTo>
                <a:lnTo>
                  <a:pt x="3912296" y="1749356"/>
                </a:lnTo>
                <a:cubicBezTo>
                  <a:pt x="4059812" y="1749356"/>
                  <a:pt x="4191724" y="1816172"/>
                  <a:pt x="4277738" y="1922593"/>
                </a:cubicBezTo>
                <a:cubicBezTo>
                  <a:pt x="4306317" y="1903622"/>
                  <a:pt x="4337356" y="1888113"/>
                  <a:pt x="4370569" y="1877441"/>
                </a:cubicBezTo>
                <a:lnTo>
                  <a:pt x="4112835" y="1167548"/>
                </a:lnTo>
                <a:close/>
                <a:moveTo>
                  <a:pt x="2534724" y="982297"/>
                </a:moveTo>
                <a:lnTo>
                  <a:pt x="4229172" y="982297"/>
                </a:lnTo>
                <a:lnTo>
                  <a:pt x="4546612" y="1856643"/>
                </a:lnTo>
                <a:cubicBezTo>
                  <a:pt x="4765072" y="1873078"/>
                  <a:pt x="4936448" y="2056134"/>
                  <a:pt x="4936448" y="2279217"/>
                </a:cubicBezTo>
                <a:cubicBezTo>
                  <a:pt x="4936448" y="2401342"/>
                  <a:pt x="4885088" y="2511471"/>
                  <a:pt x="4802103" y="2588456"/>
                </a:cubicBezTo>
                <a:cubicBezTo>
                  <a:pt x="4860348" y="2595065"/>
                  <a:pt x="4904699" y="2645084"/>
                  <a:pt x="4904699" y="2705462"/>
                </a:cubicBezTo>
                <a:lnTo>
                  <a:pt x="4904698" y="2705462"/>
                </a:lnTo>
                <a:cubicBezTo>
                  <a:pt x="4904698" y="2772096"/>
                  <a:pt x="4850681" y="2826113"/>
                  <a:pt x="4784047" y="2826113"/>
                </a:cubicBezTo>
                <a:lnTo>
                  <a:pt x="1970999" y="2826112"/>
                </a:lnTo>
                <a:cubicBezTo>
                  <a:pt x="1904365" y="2826112"/>
                  <a:pt x="1850349" y="2772096"/>
                  <a:pt x="1850348" y="2705462"/>
                </a:cubicBezTo>
                <a:cubicBezTo>
                  <a:pt x="1850348" y="2643725"/>
                  <a:pt x="1896717" y="2592819"/>
                  <a:pt x="1956769" y="2587684"/>
                </a:cubicBezTo>
                <a:cubicBezTo>
                  <a:pt x="1874354" y="2510684"/>
                  <a:pt x="1823360" y="2400906"/>
                  <a:pt x="1823360" y="2279217"/>
                </a:cubicBezTo>
                <a:cubicBezTo>
                  <a:pt x="1823360" y="2054681"/>
                  <a:pt x="1996975" y="1870696"/>
                  <a:pt x="2217440" y="1856216"/>
                </a:cubicBezTo>
                <a:close/>
                <a:moveTo>
                  <a:pt x="358791" y="644545"/>
                </a:moveTo>
                <a:lnTo>
                  <a:pt x="1006774" y="644545"/>
                </a:lnTo>
                <a:cubicBezTo>
                  <a:pt x="1218838" y="701686"/>
                  <a:pt x="1428136" y="1033850"/>
                  <a:pt x="1542636" y="1193969"/>
                </a:cubicBezTo>
                <a:lnTo>
                  <a:pt x="1929878" y="1193970"/>
                </a:lnTo>
                <a:cubicBezTo>
                  <a:pt x="2007298" y="1193970"/>
                  <a:pt x="2070059" y="1256732"/>
                  <a:pt x="2070059" y="1334152"/>
                </a:cubicBezTo>
                <a:cubicBezTo>
                  <a:pt x="2070059" y="1411572"/>
                  <a:pt x="2021397" y="1451628"/>
                  <a:pt x="1929878" y="1474333"/>
                </a:cubicBezTo>
                <a:lnTo>
                  <a:pt x="1520943" y="1470388"/>
                </a:lnTo>
                <a:cubicBezTo>
                  <a:pt x="1397118" y="1474356"/>
                  <a:pt x="1368544" y="1410856"/>
                  <a:pt x="1332825" y="1367201"/>
                </a:cubicBezTo>
                <a:lnTo>
                  <a:pt x="1106501" y="1098289"/>
                </a:lnTo>
                <a:cubicBezTo>
                  <a:pt x="1106501" y="1095278"/>
                  <a:pt x="1104059" y="1092836"/>
                  <a:pt x="1101049" y="1092836"/>
                </a:cubicBezTo>
                <a:lnTo>
                  <a:pt x="1046523" y="1092836"/>
                </a:lnTo>
                <a:cubicBezTo>
                  <a:pt x="1043511" y="1092836"/>
                  <a:pt x="1041071" y="1095278"/>
                  <a:pt x="1041071" y="1098289"/>
                </a:cubicBezTo>
                <a:lnTo>
                  <a:pt x="1042136" y="1419754"/>
                </a:lnTo>
                <a:lnTo>
                  <a:pt x="1042136" y="3337652"/>
                </a:lnTo>
                <a:cubicBezTo>
                  <a:pt x="1042136" y="3426604"/>
                  <a:pt x="970027" y="3498714"/>
                  <a:pt x="881075" y="3498714"/>
                </a:cubicBezTo>
                <a:cubicBezTo>
                  <a:pt x="792123" y="3498714"/>
                  <a:pt x="720012" y="3426604"/>
                  <a:pt x="720012" y="3337652"/>
                </a:cubicBezTo>
                <a:lnTo>
                  <a:pt x="720012" y="2125717"/>
                </a:lnTo>
                <a:lnTo>
                  <a:pt x="718947" y="2033194"/>
                </a:lnTo>
                <a:cubicBezTo>
                  <a:pt x="718947" y="2030552"/>
                  <a:pt x="716805" y="2028410"/>
                  <a:pt x="714162" y="2028410"/>
                </a:cubicBezTo>
                <a:lnTo>
                  <a:pt x="654759" y="2028410"/>
                </a:lnTo>
                <a:cubicBezTo>
                  <a:pt x="652116" y="2028410"/>
                  <a:pt x="649974" y="2030552"/>
                  <a:pt x="649974" y="2033194"/>
                </a:cubicBezTo>
                <a:lnTo>
                  <a:pt x="649974" y="2125717"/>
                </a:lnTo>
                <a:lnTo>
                  <a:pt x="649574" y="3337652"/>
                </a:lnTo>
                <a:cubicBezTo>
                  <a:pt x="649574" y="3426604"/>
                  <a:pt x="577464" y="3498714"/>
                  <a:pt x="488511" y="3498714"/>
                </a:cubicBezTo>
                <a:cubicBezTo>
                  <a:pt x="399560" y="3498714"/>
                  <a:pt x="327450" y="3426604"/>
                  <a:pt x="327450" y="3337652"/>
                </a:cubicBezTo>
                <a:lnTo>
                  <a:pt x="327450" y="1458216"/>
                </a:lnTo>
                <a:cubicBezTo>
                  <a:pt x="325775" y="1338213"/>
                  <a:pt x="324101" y="1218209"/>
                  <a:pt x="322427" y="1098205"/>
                </a:cubicBezTo>
                <a:cubicBezTo>
                  <a:pt x="322427" y="1095240"/>
                  <a:pt x="320022" y="1092836"/>
                  <a:pt x="317058" y="1092836"/>
                </a:cubicBezTo>
                <a:lnTo>
                  <a:pt x="263371" y="1092836"/>
                </a:lnTo>
                <a:cubicBezTo>
                  <a:pt x="260405" y="1092836"/>
                  <a:pt x="258001" y="1095240"/>
                  <a:pt x="258001" y="1098205"/>
                </a:cubicBezTo>
                <a:lnTo>
                  <a:pt x="258001" y="1444446"/>
                </a:lnTo>
                <a:cubicBezTo>
                  <a:pt x="257895" y="1444438"/>
                  <a:pt x="257798" y="1444405"/>
                  <a:pt x="257700" y="1444370"/>
                </a:cubicBezTo>
                <a:lnTo>
                  <a:pt x="257700" y="1912573"/>
                </a:lnTo>
                <a:cubicBezTo>
                  <a:pt x="257700" y="1983734"/>
                  <a:pt x="200011" y="2041423"/>
                  <a:pt x="128850" y="2041423"/>
                </a:cubicBezTo>
                <a:cubicBezTo>
                  <a:pt x="57687" y="2041423"/>
                  <a:pt x="0" y="1983734"/>
                  <a:pt x="0" y="1912573"/>
                </a:cubicBezTo>
                <a:lnTo>
                  <a:pt x="0" y="1101802"/>
                </a:lnTo>
                <a:lnTo>
                  <a:pt x="0" y="1003338"/>
                </a:lnTo>
                <a:lnTo>
                  <a:pt x="0" y="982486"/>
                </a:lnTo>
                <a:cubicBezTo>
                  <a:pt x="0" y="952006"/>
                  <a:pt x="3965" y="922453"/>
                  <a:pt x="12733" y="894663"/>
                </a:cubicBezTo>
                <a:cubicBezTo>
                  <a:pt x="15126" y="886107"/>
                  <a:pt x="14856" y="875418"/>
                  <a:pt x="20539" y="868773"/>
                </a:cubicBezTo>
                <a:cubicBezTo>
                  <a:pt x="72281" y="735385"/>
                  <a:pt x="207053" y="644545"/>
                  <a:pt x="358791" y="644545"/>
                </a:cubicBezTo>
                <a:close/>
                <a:moveTo>
                  <a:pt x="682782" y="0"/>
                </a:moveTo>
                <a:cubicBezTo>
                  <a:pt x="839708" y="0"/>
                  <a:pt x="966919" y="127213"/>
                  <a:pt x="966919" y="284138"/>
                </a:cubicBezTo>
                <a:cubicBezTo>
                  <a:pt x="966919" y="441063"/>
                  <a:pt x="839708" y="568275"/>
                  <a:pt x="682782" y="568275"/>
                </a:cubicBezTo>
                <a:cubicBezTo>
                  <a:pt x="525858" y="568275"/>
                  <a:pt x="398645" y="441063"/>
                  <a:pt x="398645" y="284138"/>
                </a:cubicBezTo>
                <a:cubicBezTo>
                  <a:pt x="398645" y="127213"/>
                  <a:pt x="525858" y="0"/>
                  <a:pt x="682782" y="0"/>
                </a:cubicBezTo>
                <a:close/>
              </a:path>
            </a:pathLst>
          </a:custGeom>
          <a:solidFill>
            <a:schemeClr val="bg1">
              <a:lumMod val="50000"/>
            </a:schemeClr>
          </a:solidFill>
          <a:ln w="19050">
            <a:no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prstClr val="white"/>
              </a:solidFill>
              <a:effectLst/>
              <a:uLnTx/>
              <a:uFillTx/>
              <a:latin typeface="Segoe UI"/>
              <a:ea typeface="+mn-ea"/>
              <a:cs typeface="+mn-cs"/>
            </a:endParaRPr>
          </a:p>
        </p:txBody>
      </p:sp>
      <p:sp>
        <p:nvSpPr>
          <p:cNvPr id="83" name="Rectangle 82"/>
          <p:cNvSpPr/>
          <p:nvPr/>
        </p:nvSpPr>
        <p:spPr>
          <a:xfrm>
            <a:off x="1781436" y="4468925"/>
            <a:ext cx="1613469"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Scheduled</a:t>
            </a:r>
          </a:p>
        </p:txBody>
      </p:sp>
      <p:sp>
        <p:nvSpPr>
          <p:cNvPr id="91" name="Rectangle 90"/>
          <p:cNvSpPr/>
          <p:nvPr/>
        </p:nvSpPr>
        <p:spPr>
          <a:xfrm>
            <a:off x="5805406" y="2056091"/>
            <a:ext cx="1877024"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Perform Work</a:t>
            </a:r>
          </a:p>
        </p:txBody>
      </p:sp>
      <p:sp>
        <p:nvSpPr>
          <p:cNvPr id="118" name="Oval 117"/>
          <p:cNvSpPr/>
          <p:nvPr/>
        </p:nvSpPr>
        <p:spPr bwMode="auto">
          <a:xfrm>
            <a:off x="2811362" y="1555448"/>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p:cNvSpPr/>
          <p:nvPr/>
        </p:nvSpPr>
        <p:spPr bwMode="auto">
          <a:xfrm>
            <a:off x="3694888" y="2797928"/>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2814522" y="4130745"/>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4443596" y="4291283"/>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p:cNvSpPr/>
          <p:nvPr/>
        </p:nvSpPr>
        <p:spPr bwMode="auto">
          <a:xfrm>
            <a:off x="5460994" y="3203669"/>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p:cNvSpPr/>
          <p:nvPr/>
        </p:nvSpPr>
        <p:spPr bwMode="auto">
          <a:xfrm>
            <a:off x="6771828" y="2264684"/>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p:cNvSpPr/>
          <p:nvPr/>
        </p:nvSpPr>
        <p:spPr bwMode="auto">
          <a:xfrm>
            <a:off x="9400995" y="3476919"/>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p:cNvSpPr/>
          <p:nvPr/>
        </p:nvSpPr>
        <p:spPr bwMode="auto">
          <a:xfrm>
            <a:off x="10194226" y="2334941"/>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p:cNvSpPr/>
          <p:nvPr/>
        </p:nvSpPr>
        <p:spPr bwMode="auto">
          <a:xfrm>
            <a:off x="11357773" y="1390538"/>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7"/>
          <p:cNvSpPr>
            <a:spLocks noChangeAspect="1"/>
          </p:cNvSpPr>
          <p:nvPr/>
        </p:nvSpPr>
        <p:spPr bwMode="auto">
          <a:xfrm>
            <a:off x="7660394" y="3647197"/>
            <a:ext cx="411480" cy="392492"/>
          </a:xfrm>
          <a:custGeom>
            <a:avLst/>
            <a:gdLst/>
            <a:ahLst/>
            <a:cxnLst/>
            <a:rect l="l" t="t" r="r" b="b"/>
            <a:pathLst>
              <a:path w="2481387" h="2366881">
                <a:moveTo>
                  <a:pt x="972949" y="1918199"/>
                </a:moveTo>
                <a:lnTo>
                  <a:pt x="1513492" y="1918199"/>
                </a:lnTo>
                <a:cubicBezTo>
                  <a:pt x="1529972" y="1977860"/>
                  <a:pt x="1495851" y="2092520"/>
                  <a:pt x="1633555" y="2134041"/>
                </a:cubicBezTo>
                <a:cubicBezTo>
                  <a:pt x="1803798" y="2156961"/>
                  <a:pt x="1915117" y="2195364"/>
                  <a:pt x="1915117" y="2238823"/>
                </a:cubicBezTo>
                <a:cubicBezTo>
                  <a:pt x="1915117" y="2309547"/>
                  <a:pt x="1620305" y="2366881"/>
                  <a:pt x="1256635" y="2366881"/>
                </a:cubicBezTo>
                <a:cubicBezTo>
                  <a:pt x="892965" y="2366881"/>
                  <a:pt x="598153" y="2309547"/>
                  <a:pt x="598153" y="2238823"/>
                </a:cubicBezTo>
                <a:cubicBezTo>
                  <a:pt x="598153" y="2196113"/>
                  <a:pt x="705669" y="2158286"/>
                  <a:pt x="870997" y="2135440"/>
                </a:cubicBezTo>
                <a:cubicBezTo>
                  <a:pt x="947772" y="2099442"/>
                  <a:pt x="970656" y="2018750"/>
                  <a:pt x="972949" y="1918199"/>
                </a:cubicBezTo>
                <a:close/>
                <a:moveTo>
                  <a:pt x="1920968" y="946237"/>
                </a:moveTo>
                <a:lnTo>
                  <a:pt x="1922564" y="947876"/>
                </a:lnTo>
                <a:cubicBezTo>
                  <a:pt x="1924675" y="952036"/>
                  <a:pt x="1927035" y="964331"/>
                  <a:pt x="1929270" y="974702"/>
                </a:cubicBezTo>
                <a:cubicBezTo>
                  <a:pt x="1931505" y="985072"/>
                  <a:pt x="1934487" y="998547"/>
                  <a:pt x="1935976" y="1010098"/>
                </a:cubicBezTo>
                <a:cubicBezTo>
                  <a:pt x="1937467" y="1021647"/>
                  <a:pt x="1937963" y="1034812"/>
                  <a:pt x="1938212" y="1044002"/>
                </a:cubicBezTo>
                <a:cubicBezTo>
                  <a:pt x="1938461" y="1053193"/>
                  <a:pt x="1938646" y="1059154"/>
                  <a:pt x="1937467" y="1065240"/>
                </a:cubicBezTo>
                <a:cubicBezTo>
                  <a:pt x="1936287" y="1071326"/>
                  <a:pt x="1934113" y="1077597"/>
                  <a:pt x="1931133" y="1080516"/>
                </a:cubicBezTo>
                <a:cubicBezTo>
                  <a:pt x="1928152" y="1083434"/>
                  <a:pt x="1924551" y="1082628"/>
                  <a:pt x="1919582" y="1082751"/>
                </a:cubicBezTo>
                <a:cubicBezTo>
                  <a:pt x="1914615" y="1082875"/>
                  <a:pt x="1906667" y="1082317"/>
                  <a:pt x="1901326" y="1081261"/>
                </a:cubicBezTo>
                <a:lnTo>
                  <a:pt x="1887541" y="1076417"/>
                </a:lnTo>
                <a:cubicBezTo>
                  <a:pt x="1885553" y="1074741"/>
                  <a:pt x="1887852" y="1073747"/>
                  <a:pt x="1889403" y="1071201"/>
                </a:cubicBezTo>
                <a:cubicBezTo>
                  <a:pt x="1890956" y="1068655"/>
                  <a:pt x="1894434" y="1065674"/>
                  <a:pt x="1896855" y="1061141"/>
                </a:cubicBezTo>
                <a:lnTo>
                  <a:pt x="1903934" y="1044002"/>
                </a:lnTo>
                <a:cubicBezTo>
                  <a:pt x="1905363" y="1039905"/>
                  <a:pt x="1904431" y="1038600"/>
                  <a:pt x="1905425" y="1036551"/>
                </a:cubicBezTo>
                <a:cubicBezTo>
                  <a:pt x="1906418" y="1034502"/>
                  <a:pt x="1908095" y="1035682"/>
                  <a:pt x="1909896" y="1031707"/>
                </a:cubicBezTo>
                <a:cubicBezTo>
                  <a:pt x="1911696" y="1027733"/>
                  <a:pt x="1914429" y="1019226"/>
                  <a:pt x="1916229" y="1012706"/>
                </a:cubicBezTo>
                <a:lnTo>
                  <a:pt x="1920701" y="992586"/>
                </a:lnTo>
                <a:cubicBezTo>
                  <a:pt x="1921507" y="987743"/>
                  <a:pt x="1921694" y="986501"/>
                  <a:pt x="1921073" y="983644"/>
                </a:cubicBezTo>
                <a:cubicBezTo>
                  <a:pt x="1920452" y="980787"/>
                  <a:pt x="1918341" y="977434"/>
                  <a:pt x="1916974" y="975447"/>
                </a:cubicBezTo>
                <a:cubicBezTo>
                  <a:pt x="1915608" y="973460"/>
                  <a:pt x="1913683" y="973584"/>
                  <a:pt x="1912877" y="971721"/>
                </a:cubicBezTo>
                <a:cubicBezTo>
                  <a:pt x="1912069" y="969858"/>
                  <a:pt x="1912132" y="967002"/>
                  <a:pt x="1912132" y="964269"/>
                </a:cubicBezTo>
                <a:cubicBezTo>
                  <a:pt x="1912132" y="961538"/>
                  <a:pt x="1912132" y="957749"/>
                  <a:pt x="1912877" y="955328"/>
                </a:cubicBezTo>
                <a:cubicBezTo>
                  <a:pt x="1913621" y="952906"/>
                  <a:pt x="1914987" y="950981"/>
                  <a:pt x="1916602" y="949738"/>
                </a:cubicBezTo>
                <a:close/>
                <a:moveTo>
                  <a:pt x="1314311" y="930215"/>
                </a:moveTo>
                <a:lnTo>
                  <a:pt x="1314311" y="931232"/>
                </a:lnTo>
                <a:lnTo>
                  <a:pt x="1313635" y="931134"/>
                </a:lnTo>
                <a:cubicBezTo>
                  <a:pt x="1313884" y="930850"/>
                  <a:pt x="1314134" y="930566"/>
                  <a:pt x="1314311" y="930215"/>
                </a:cubicBezTo>
                <a:close/>
                <a:moveTo>
                  <a:pt x="1615793" y="817926"/>
                </a:moveTo>
                <a:cubicBezTo>
                  <a:pt x="1597673" y="817926"/>
                  <a:pt x="1582983" y="832615"/>
                  <a:pt x="1582983" y="850735"/>
                </a:cubicBezTo>
                <a:lnTo>
                  <a:pt x="1582983" y="1195489"/>
                </a:lnTo>
                <a:cubicBezTo>
                  <a:pt x="1582983" y="1213609"/>
                  <a:pt x="1597673" y="1228299"/>
                  <a:pt x="1615793" y="1228299"/>
                </a:cubicBezTo>
                <a:lnTo>
                  <a:pt x="1701598" y="1228299"/>
                </a:lnTo>
                <a:lnTo>
                  <a:pt x="1694170" y="1214646"/>
                </a:lnTo>
                <a:lnTo>
                  <a:pt x="1685973" y="1191546"/>
                </a:lnTo>
                <a:cubicBezTo>
                  <a:pt x="1684483" y="1184094"/>
                  <a:pt x="1682496" y="1179872"/>
                  <a:pt x="1681503" y="1169191"/>
                </a:cubicBezTo>
                <a:cubicBezTo>
                  <a:pt x="1681129" y="1164471"/>
                  <a:pt x="1681750" y="1160497"/>
                  <a:pt x="1683365" y="1157268"/>
                </a:cubicBezTo>
                <a:lnTo>
                  <a:pt x="1698641" y="1147953"/>
                </a:lnTo>
                <a:lnTo>
                  <a:pt x="1723231" y="1137521"/>
                </a:lnTo>
                <a:lnTo>
                  <a:pt x="1754529" y="1125226"/>
                </a:lnTo>
                <a:lnTo>
                  <a:pt x="1770177" y="1119265"/>
                </a:lnTo>
                <a:cubicBezTo>
                  <a:pt x="1778001" y="1109329"/>
                  <a:pt x="1778560" y="1107591"/>
                  <a:pt x="1781355" y="1098400"/>
                </a:cubicBezTo>
                <a:lnTo>
                  <a:pt x="1788806" y="1093556"/>
                </a:lnTo>
                <a:lnTo>
                  <a:pt x="1794395" y="1082751"/>
                </a:lnTo>
                <a:lnTo>
                  <a:pt x="1793278" y="1076045"/>
                </a:lnTo>
                <a:lnTo>
                  <a:pt x="1793557" y="1075304"/>
                </a:lnTo>
                <a:cubicBezTo>
                  <a:pt x="1789507" y="1069231"/>
                  <a:pt x="1773577" y="1051018"/>
                  <a:pt x="1773021" y="1028711"/>
                </a:cubicBezTo>
                <a:cubicBezTo>
                  <a:pt x="1765242" y="1028098"/>
                  <a:pt x="1760796" y="1005586"/>
                  <a:pt x="1757833" y="993717"/>
                </a:cubicBezTo>
                <a:cubicBezTo>
                  <a:pt x="1755425" y="983693"/>
                  <a:pt x="1763754" y="983894"/>
                  <a:pt x="1763760" y="983894"/>
                </a:cubicBezTo>
                <a:cubicBezTo>
                  <a:pt x="1763745" y="983861"/>
                  <a:pt x="1759073" y="974143"/>
                  <a:pt x="1761052" y="967519"/>
                </a:cubicBezTo>
                <a:cubicBezTo>
                  <a:pt x="1756688" y="969884"/>
                  <a:pt x="1756278" y="970814"/>
                  <a:pt x="1754528" y="972467"/>
                </a:cubicBezTo>
                <a:cubicBezTo>
                  <a:pt x="1752779" y="974119"/>
                  <a:pt x="1751797" y="975033"/>
                  <a:pt x="1750555" y="977434"/>
                </a:cubicBezTo>
                <a:cubicBezTo>
                  <a:pt x="1749312" y="979835"/>
                  <a:pt x="1747408" y="983727"/>
                  <a:pt x="1747077" y="986873"/>
                </a:cubicBezTo>
                <a:cubicBezTo>
                  <a:pt x="1746746" y="990019"/>
                  <a:pt x="1747905" y="992338"/>
                  <a:pt x="1748568" y="996312"/>
                </a:cubicBezTo>
                <a:cubicBezTo>
                  <a:pt x="1749229" y="1000286"/>
                  <a:pt x="1749643" y="1004426"/>
                  <a:pt x="1751051" y="1010719"/>
                </a:cubicBezTo>
                <a:cubicBezTo>
                  <a:pt x="1752458" y="1017011"/>
                  <a:pt x="1754943" y="1029265"/>
                  <a:pt x="1757013" y="1034067"/>
                </a:cubicBezTo>
                <a:cubicBezTo>
                  <a:pt x="1759082" y="1038869"/>
                  <a:pt x="1761732" y="1036882"/>
                  <a:pt x="1763471" y="1039532"/>
                </a:cubicBezTo>
                <a:cubicBezTo>
                  <a:pt x="1765209" y="1042181"/>
                  <a:pt x="1765209" y="1045162"/>
                  <a:pt x="1767445" y="1049964"/>
                </a:cubicBezTo>
                <a:lnTo>
                  <a:pt x="1776883" y="1068344"/>
                </a:lnTo>
                <a:lnTo>
                  <a:pt x="1780857" y="1079771"/>
                </a:lnTo>
                <a:cubicBezTo>
                  <a:pt x="1779698" y="1082172"/>
                  <a:pt x="1774399" y="1081923"/>
                  <a:pt x="1769928" y="1082751"/>
                </a:cubicBezTo>
                <a:cubicBezTo>
                  <a:pt x="1765458" y="1083579"/>
                  <a:pt x="1759082" y="1084987"/>
                  <a:pt x="1754031" y="1084738"/>
                </a:cubicBezTo>
                <a:cubicBezTo>
                  <a:pt x="1748982" y="1084490"/>
                  <a:pt x="1743103" y="1083662"/>
                  <a:pt x="1739625" y="1081261"/>
                </a:cubicBezTo>
                <a:cubicBezTo>
                  <a:pt x="1736147" y="1078860"/>
                  <a:pt x="1734740" y="1075383"/>
                  <a:pt x="1733167" y="1070332"/>
                </a:cubicBezTo>
                <a:cubicBezTo>
                  <a:pt x="1731594" y="1065282"/>
                  <a:pt x="1730517" y="1058409"/>
                  <a:pt x="1730187" y="1050958"/>
                </a:cubicBezTo>
                <a:cubicBezTo>
                  <a:pt x="1729855" y="1043506"/>
                  <a:pt x="1729689" y="1038869"/>
                  <a:pt x="1731180" y="1025622"/>
                </a:cubicBezTo>
                <a:cubicBezTo>
                  <a:pt x="1732670" y="1012374"/>
                  <a:pt x="1734740" y="989688"/>
                  <a:pt x="1739128" y="971472"/>
                </a:cubicBezTo>
                <a:cubicBezTo>
                  <a:pt x="1743517" y="953258"/>
                  <a:pt x="1751879" y="929744"/>
                  <a:pt x="1757509" y="916330"/>
                </a:cubicBezTo>
                <a:cubicBezTo>
                  <a:pt x="1763139" y="902918"/>
                  <a:pt x="1767859" y="897287"/>
                  <a:pt x="1772909" y="890995"/>
                </a:cubicBezTo>
                <a:cubicBezTo>
                  <a:pt x="1777960" y="884702"/>
                  <a:pt x="1783093" y="880977"/>
                  <a:pt x="1787813" y="878576"/>
                </a:cubicBezTo>
                <a:cubicBezTo>
                  <a:pt x="1792532" y="876174"/>
                  <a:pt x="1797086" y="878244"/>
                  <a:pt x="1801225" y="876589"/>
                </a:cubicBezTo>
                <a:cubicBezTo>
                  <a:pt x="1805366" y="874932"/>
                  <a:pt x="1807021" y="870130"/>
                  <a:pt x="1812651" y="868640"/>
                </a:cubicBezTo>
                <a:cubicBezTo>
                  <a:pt x="1815466" y="867895"/>
                  <a:pt x="1819378" y="867625"/>
                  <a:pt x="1823363" y="867553"/>
                </a:cubicBezTo>
                <a:lnTo>
                  <a:pt x="1834510" y="867646"/>
                </a:lnTo>
                <a:cubicBezTo>
                  <a:pt x="1840719" y="867728"/>
                  <a:pt x="1844362" y="867563"/>
                  <a:pt x="1849909" y="869136"/>
                </a:cubicBezTo>
                <a:cubicBezTo>
                  <a:pt x="1855457" y="870710"/>
                  <a:pt x="1861418" y="873028"/>
                  <a:pt x="1867794" y="877085"/>
                </a:cubicBezTo>
                <a:cubicBezTo>
                  <a:pt x="1874169" y="881142"/>
                  <a:pt x="1880793" y="886027"/>
                  <a:pt x="1888161" y="893479"/>
                </a:cubicBezTo>
                <a:cubicBezTo>
                  <a:pt x="1895530" y="900931"/>
                  <a:pt x="1906542" y="914592"/>
                  <a:pt x="1912007" y="921795"/>
                </a:cubicBezTo>
                <a:cubicBezTo>
                  <a:pt x="1917471" y="928998"/>
                  <a:pt x="1920121" y="932641"/>
                  <a:pt x="1920949" y="936698"/>
                </a:cubicBezTo>
                <a:cubicBezTo>
                  <a:pt x="1921777" y="940755"/>
                  <a:pt x="1919044" y="943819"/>
                  <a:pt x="1916974" y="946137"/>
                </a:cubicBezTo>
                <a:lnTo>
                  <a:pt x="1908529" y="950608"/>
                </a:lnTo>
                <a:cubicBezTo>
                  <a:pt x="1906128" y="950525"/>
                  <a:pt x="1905797" y="948787"/>
                  <a:pt x="1902568" y="945641"/>
                </a:cubicBezTo>
                <a:cubicBezTo>
                  <a:pt x="1899339" y="942494"/>
                  <a:pt x="1895365" y="935953"/>
                  <a:pt x="1889156" y="931731"/>
                </a:cubicBezTo>
                <a:cubicBezTo>
                  <a:pt x="1882945" y="927508"/>
                  <a:pt x="1873590" y="922209"/>
                  <a:pt x="1865310" y="920304"/>
                </a:cubicBezTo>
                <a:cubicBezTo>
                  <a:pt x="1857030" y="918400"/>
                  <a:pt x="1838176" y="919063"/>
                  <a:pt x="1839477" y="920304"/>
                </a:cubicBezTo>
                <a:cubicBezTo>
                  <a:pt x="1840778" y="921546"/>
                  <a:pt x="1863117" y="922109"/>
                  <a:pt x="1873116" y="927756"/>
                </a:cubicBezTo>
                <a:cubicBezTo>
                  <a:pt x="1883115" y="933403"/>
                  <a:pt x="1884184" y="933230"/>
                  <a:pt x="1889509" y="937578"/>
                </a:cubicBezTo>
                <a:lnTo>
                  <a:pt x="1905072" y="953850"/>
                </a:lnTo>
                <a:cubicBezTo>
                  <a:pt x="1903629" y="959397"/>
                  <a:pt x="1903790" y="957615"/>
                  <a:pt x="1902865" y="962406"/>
                </a:cubicBezTo>
                <a:cubicBezTo>
                  <a:pt x="1904903" y="967316"/>
                  <a:pt x="1902866" y="980613"/>
                  <a:pt x="1902865" y="980620"/>
                </a:cubicBezTo>
                <a:cubicBezTo>
                  <a:pt x="1902903" y="980623"/>
                  <a:pt x="1911385" y="981247"/>
                  <a:pt x="1911385" y="987373"/>
                </a:cubicBezTo>
                <a:cubicBezTo>
                  <a:pt x="1911385" y="993511"/>
                  <a:pt x="1902313" y="1027267"/>
                  <a:pt x="1902310" y="1027280"/>
                </a:cubicBezTo>
                <a:cubicBezTo>
                  <a:pt x="1902307" y="1027284"/>
                  <a:pt x="1899900" y="1031372"/>
                  <a:pt x="1897123" y="1030758"/>
                </a:cubicBezTo>
                <a:cubicBezTo>
                  <a:pt x="1894185" y="1055508"/>
                  <a:pt x="1884149" y="1071006"/>
                  <a:pt x="1875484" y="1078639"/>
                </a:cubicBezTo>
                <a:cubicBezTo>
                  <a:pt x="1876771" y="1081748"/>
                  <a:pt x="1877684" y="1085604"/>
                  <a:pt x="1879344" y="1087967"/>
                </a:cubicBezTo>
                <a:lnTo>
                  <a:pt x="1884187" y="1092439"/>
                </a:lnTo>
                <a:lnTo>
                  <a:pt x="1889403" y="1093184"/>
                </a:lnTo>
                <a:lnTo>
                  <a:pt x="1891266" y="1095419"/>
                </a:lnTo>
                <a:lnTo>
                  <a:pt x="1896483" y="1108459"/>
                </a:lnTo>
                <a:lnTo>
                  <a:pt x="1903934" y="1115911"/>
                </a:lnTo>
                <a:lnTo>
                  <a:pt x="1911386" y="1118519"/>
                </a:lnTo>
                <a:lnTo>
                  <a:pt x="1938212" y="1127089"/>
                </a:lnTo>
                <a:lnTo>
                  <a:pt x="1967646" y="1140874"/>
                </a:lnTo>
                <a:lnTo>
                  <a:pt x="1984039" y="1152425"/>
                </a:lnTo>
                <a:cubicBezTo>
                  <a:pt x="1984909" y="1155777"/>
                  <a:pt x="1987021" y="1157641"/>
                  <a:pt x="1986648" y="1162484"/>
                </a:cubicBezTo>
                <a:cubicBezTo>
                  <a:pt x="1987268" y="1167204"/>
                  <a:pt x="1986400" y="1175649"/>
                  <a:pt x="1984785" y="1182604"/>
                </a:cubicBezTo>
                <a:cubicBezTo>
                  <a:pt x="1983046" y="1189808"/>
                  <a:pt x="1980314" y="1193533"/>
                  <a:pt x="1978078" y="1198998"/>
                </a:cubicBezTo>
                <a:lnTo>
                  <a:pt x="1964666" y="1227314"/>
                </a:lnTo>
                <a:lnTo>
                  <a:pt x="1963768" y="1228299"/>
                </a:lnTo>
                <a:lnTo>
                  <a:pt x="2052453" y="1228299"/>
                </a:lnTo>
                <a:cubicBezTo>
                  <a:pt x="2070573" y="1228299"/>
                  <a:pt x="2085262" y="1213609"/>
                  <a:pt x="2085262" y="1195489"/>
                </a:cubicBezTo>
                <a:lnTo>
                  <a:pt x="2085262" y="850735"/>
                </a:lnTo>
                <a:cubicBezTo>
                  <a:pt x="2085262" y="832615"/>
                  <a:pt x="2070573" y="817926"/>
                  <a:pt x="2052453" y="817926"/>
                </a:cubicBezTo>
                <a:close/>
                <a:moveTo>
                  <a:pt x="1576083" y="776647"/>
                </a:moveTo>
                <a:lnTo>
                  <a:pt x="2092162" y="776647"/>
                </a:lnTo>
                <a:cubicBezTo>
                  <a:pt x="2113927" y="776647"/>
                  <a:pt x="2131571" y="794291"/>
                  <a:pt x="2131571" y="816056"/>
                </a:cubicBezTo>
                <a:lnTo>
                  <a:pt x="2131571" y="1230169"/>
                </a:lnTo>
                <a:cubicBezTo>
                  <a:pt x="2131571" y="1251934"/>
                  <a:pt x="2113927" y="1269578"/>
                  <a:pt x="2092162" y="1269578"/>
                </a:cubicBezTo>
                <a:lnTo>
                  <a:pt x="1576083" y="1269578"/>
                </a:lnTo>
                <a:lnTo>
                  <a:pt x="1559019" y="1262510"/>
                </a:lnTo>
                <a:cubicBezTo>
                  <a:pt x="1559985" y="1328977"/>
                  <a:pt x="1561914" y="1411277"/>
                  <a:pt x="1560917" y="1525225"/>
                </a:cubicBezTo>
                <a:lnTo>
                  <a:pt x="598153" y="1522352"/>
                </a:lnTo>
                <a:cubicBezTo>
                  <a:pt x="599112" y="1396378"/>
                  <a:pt x="600069" y="1270405"/>
                  <a:pt x="601028" y="1144431"/>
                </a:cubicBezTo>
                <a:cubicBezTo>
                  <a:pt x="606775" y="1048155"/>
                  <a:pt x="759093" y="988521"/>
                  <a:pt x="865428" y="973432"/>
                </a:cubicBezTo>
                <a:cubicBezTo>
                  <a:pt x="898479" y="1000016"/>
                  <a:pt x="953083" y="1033785"/>
                  <a:pt x="970326" y="1053902"/>
                </a:cubicBezTo>
                <a:lnTo>
                  <a:pt x="934402" y="1120003"/>
                </a:lnTo>
                <a:lnTo>
                  <a:pt x="974637" y="1157363"/>
                </a:lnTo>
                <a:lnTo>
                  <a:pt x="938713" y="1200472"/>
                </a:lnTo>
                <a:lnTo>
                  <a:pt x="1026368" y="1404521"/>
                </a:lnTo>
                <a:lnTo>
                  <a:pt x="1055107" y="1094137"/>
                </a:lnTo>
                <a:lnTo>
                  <a:pt x="1019182" y="1055339"/>
                </a:lnTo>
                <a:lnTo>
                  <a:pt x="1080972" y="999298"/>
                </a:lnTo>
                <a:lnTo>
                  <a:pt x="1141325" y="1063961"/>
                </a:lnTo>
                <a:lnTo>
                  <a:pt x="1101090" y="1094137"/>
                </a:lnTo>
                <a:lnTo>
                  <a:pt x="1135577" y="1393025"/>
                </a:lnTo>
                <a:lnTo>
                  <a:pt x="1228979" y="1197598"/>
                </a:lnTo>
                <a:lnTo>
                  <a:pt x="1187307" y="1155926"/>
                </a:lnTo>
                <a:lnTo>
                  <a:pt x="1227542" y="1117128"/>
                </a:lnTo>
                <a:lnTo>
                  <a:pt x="1191618" y="1051028"/>
                </a:lnTo>
                <a:cubicBezTo>
                  <a:pt x="1222752" y="1026121"/>
                  <a:pt x="1275201" y="987802"/>
                  <a:pt x="1299390" y="971996"/>
                </a:cubicBezTo>
                <a:cubicBezTo>
                  <a:pt x="1344568" y="979379"/>
                  <a:pt x="1440846" y="1001343"/>
                  <a:pt x="1504478" y="1051042"/>
                </a:cubicBezTo>
                <a:lnTo>
                  <a:pt x="1536674" y="1080622"/>
                </a:lnTo>
                <a:lnTo>
                  <a:pt x="1536674" y="816056"/>
                </a:lnTo>
                <a:cubicBezTo>
                  <a:pt x="1536674" y="794291"/>
                  <a:pt x="1554318" y="776647"/>
                  <a:pt x="1576083" y="776647"/>
                </a:cubicBezTo>
                <a:close/>
                <a:moveTo>
                  <a:pt x="1083847" y="310130"/>
                </a:moveTo>
                <a:cubicBezTo>
                  <a:pt x="1200957" y="310130"/>
                  <a:pt x="1299889" y="408197"/>
                  <a:pt x="1330507" y="543004"/>
                </a:cubicBezTo>
                <a:lnTo>
                  <a:pt x="1331374" y="543004"/>
                </a:lnTo>
                <a:lnTo>
                  <a:pt x="1335879" y="563696"/>
                </a:lnTo>
                <a:lnTo>
                  <a:pt x="1335605" y="563696"/>
                </a:lnTo>
                <a:lnTo>
                  <a:pt x="1342343" y="634386"/>
                </a:lnTo>
                <a:cubicBezTo>
                  <a:pt x="1341993" y="687379"/>
                  <a:pt x="1330842" y="734564"/>
                  <a:pt x="1313107" y="776870"/>
                </a:cubicBezTo>
                <a:lnTo>
                  <a:pt x="1294278" y="818384"/>
                </a:lnTo>
                <a:lnTo>
                  <a:pt x="1273467" y="858752"/>
                </a:lnTo>
                <a:lnTo>
                  <a:pt x="1272926" y="858752"/>
                </a:lnTo>
                <a:lnTo>
                  <a:pt x="1272926" y="857039"/>
                </a:lnTo>
                <a:cubicBezTo>
                  <a:pt x="1226345" y="921743"/>
                  <a:pt x="1158821" y="961937"/>
                  <a:pt x="1083847" y="961937"/>
                </a:cubicBezTo>
                <a:cubicBezTo>
                  <a:pt x="940997" y="961937"/>
                  <a:pt x="825194" y="816026"/>
                  <a:pt x="825194" y="636034"/>
                </a:cubicBezTo>
                <a:cubicBezTo>
                  <a:pt x="825194" y="456042"/>
                  <a:pt x="940997" y="310130"/>
                  <a:pt x="1083847" y="310130"/>
                </a:cubicBezTo>
                <a:close/>
                <a:moveTo>
                  <a:pt x="304612" y="197705"/>
                </a:moveTo>
                <a:cubicBezTo>
                  <a:pt x="247726" y="197705"/>
                  <a:pt x="201610" y="243821"/>
                  <a:pt x="201610" y="300707"/>
                </a:cubicBezTo>
                <a:lnTo>
                  <a:pt x="201610" y="1430479"/>
                </a:lnTo>
                <a:cubicBezTo>
                  <a:pt x="201610" y="1487365"/>
                  <a:pt x="247726" y="1533481"/>
                  <a:pt x="304612" y="1533481"/>
                </a:cubicBezTo>
                <a:lnTo>
                  <a:pt x="2176774" y="1533481"/>
                </a:lnTo>
                <a:cubicBezTo>
                  <a:pt x="2233660" y="1533481"/>
                  <a:pt x="2279776" y="1487365"/>
                  <a:pt x="2279776" y="1430479"/>
                </a:cubicBezTo>
                <a:lnTo>
                  <a:pt x="2279776" y="300707"/>
                </a:lnTo>
                <a:cubicBezTo>
                  <a:pt x="2279776" y="243821"/>
                  <a:pt x="2233660" y="197705"/>
                  <a:pt x="2176774" y="197705"/>
                </a:cubicBezTo>
                <a:close/>
                <a:moveTo>
                  <a:pt x="147155" y="0"/>
                </a:moveTo>
                <a:lnTo>
                  <a:pt x="2334232" y="0"/>
                </a:lnTo>
                <a:cubicBezTo>
                  <a:pt x="2415503" y="0"/>
                  <a:pt x="2481387" y="65884"/>
                  <a:pt x="2481387" y="147155"/>
                </a:cubicBezTo>
                <a:lnTo>
                  <a:pt x="2481387" y="1761223"/>
                </a:lnTo>
                <a:cubicBezTo>
                  <a:pt x="2481387" y="1842494"/>
                  <a:pt x="2415503" y="1908378"/>
                  <a:pt x="2334232" y="1908378"/>
                </a:cubicBezTo>
                <a:lnTo>
                  <a:pt x="147155" y="1908378"/>
                </a:lnTo>
                <a:cubicBezTo>
                  <a:pt x="65884" y="1908378"/>
                  <a:pt x="0" y="1842494"/>
                  <a:pt x="0" y="1761223"/>
                </a:cubicBezTo>
                <a:lnTo>
                  <a:pt x="0" y="147155"/>
                </a:lnTo>
                <a:cubicBezTo>
                  <a:pt x="0" y="65884"/>
                  <a:pt x="65884" y="0"/>
                  <a:pt x="147155" y="0"/>
                </a:cubicBezTo>
                <a:close/>
              </a:path>
            </a:pathLst>
          </a:custGeom>
          <a:solidFill>
            <a:schemeClr val="bg1">
              <a:lumMod val="5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Oval 105"/>
          <p:cNvSpPr/>
          <p:nvPr/>
        </p:nvSpPr>
        <p:spPr bwMode="auto">
          <a:xfrm>
            <a:off x="1013403" y="2259269"/>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2417648" y="1756581"/>
            <a:ext cx="524493" cy="525098"/>
            <a:chOff x="2810796" y="1409589"/>
            <a:chExt cx="625036" cy="625757"/>
          </a:xfrm>
        </p:grpSpPr>
        <p:sp>
          <p:nvSpPr>
            <p:cNvPr id="179" name="Freeform 7"/>
            <p:cNvSpPr>
              <a:spLocks noChangeAspect="1" noEditPoints="1"/>
            </p:cNvSpPr>
            <p:nvPr/>
          </p:nvSpPr>
          <p:spPr bwMode="black">
            <a:xfrm>
              <a:off x="2810796" y="1409589"/>
              <a:ext cx="625036" cy="625757"/>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chemeClr val="bg1">
                <a:lumMod val="50000"/>
              </a:schemeClr>
            </a:solidFill>
            <a:ln>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ound Same Side Corner Rectangle 2"/>
            <p:cNvSpPr/>
            <p:nvPr/>
          </p:nvSpPr>
          <p:spPr>
            <a:xfrm>
              <a:off x="3056705" y="1594720"/>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05" name="Round Same Side Corner Rectangle 2"/>
          <p:cNvSpPr/>
          <p:nvPr/>
        </p:nvSpPr>
        <p:spPr>
          <a:xfrm>
            <a:off x="840689" y="1342137"/>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38" name="Freeform 137"/>
          <p:cNvSpPr/>
          <p:nvPr/>
        </p:nvSpPr>
        <p:spPr bwMode="auto">
          <a:xfrm>
            <a:off x="2433115" y="4025611"/>
            <a:ext cx="310112" cy="299535"/>
          </a:xfrm>
          <a:custGeom>
            <a:avLst/>
            <a:gdLst>
              <a:gd name="connsiteX0" fmla="*/ 318859 w 400943"/>
              <a:gd name="connsiteY0" fmla="*/ 295010 h 367619"/>
              <a:gd name="connsiteX1" fmla="*/ 318859 w 400943"/>
              <a:gd name="connsiteY1" fmla="*/ 344416 h 367619"/>
              <a:gd name="connsiteX2" fmla="*/ 376829 w 400943"/>
              <a:gd name="connsiteY2" fmla="*/ 344416 h 367619"/>
              <a:gd name="connsiteX3" fmla="*/ 376829 w 400943"/>
              <a:gd name="connsiteY3" fmla="*/ 295010 h 367619"/>
              <a:gd name="connsiteX4" fmla="*/ 243972 w 400943"/>
              <a:gd name="connsiteY4" fmla="*/ 295010 h 367619"/>
              <a:gd name="connsiteX5" fmla="*/ 243972 w 400943"/>
              <a:gd name="connsiteY5" fmla="*/ 344416 h 367619"/>
              <a:gd name="connsiteX6" fmla="*/ 305758 w 400943"/>
              <a:gd name="connsiteY6" fmla="*/ 344416 h 367619"/>
              <a:gd name="connsiteX7" fmla="*/ 305758 w 400943"/>
              <a:gd name="connsiteY7" fmla="*/ 295010 h 367619"/>
              <a:gd name="connsiteX8" fmla="*/ 169085 w 400943"/>
              <a:gd name="connsiteY8" fmla="*/ 295010 h 367619"/>
              <a:gd name="connsiteX9" fmla="*/ 169085 w 400943"/>
              <a:gd name="connsiteY9" fmla="*/ 344416 h 367619"/>
              <a:gd name="connsiteX10" fmla="*/ 230871 w 400943"/>
              <a:gd name="connsiteY10" fmla="*/ 344416 h 367619"/>
              <a:gd name="connsiteX11" fmla="*/ 230871 w 400943"/>
              <a:gd name="connsiteY11" fmla="*/ 295010 h 367619"/>
              <a:gd name="connsiteX12" fmla="*/ 94198 w 400943"/>
              <a:gd name="connsiteY12" fmla="*/ 295010 h 367619"/>
              <a:gd name="connsiteX13" fmla="*/ 94198 w 400943"/>
              <a:gd name="connsiteY13" fmla="*/ 344416 h 367619"/>
              <a:gd name="connsiteX14" fmla="*/ 155984 w 400943"/>
              <a:gd name="connsiteY14" fmla="*/ 344416 h 367619"/>
              <a:gd name="connsiteX15" fmla="*/ 155984 w 400943"/>
              <a:gd name="connsiteY15" fmla="*/ 295010 h 367619"/>
              <a:gd name="connsiteX16" fmla="*/ 24114 w 400943"/>
              <a:gd name="connsiteY16" fmla="*/ 295010 h 367619"/>
              <a:gd name="connsiteX17" fmla="*/ 24114 w 400943"/>
              <a:gd name="connsiteY17" fmla="*/ 344416 h 367619"/>
              <a:gd name="connsiteX18" fmla="*/ 81097 w 400943"/>
              <a:gd name="connsiteY18" fmla="*/ 344416 h 367619"/>
              <a:gd name="connsiteX19" fmla="*/ 81097 w 400943"/>
              <a:gd name="connsiteY19" fmla="*/ 295010 h 367619"/>
              <a:gd name="connsiteX20" fmla="*/ 318859 w 400943"/>
              <a:gd name="connsiteY20" fmla="*/ 228097 h 367619"/>
              <a:gd name="connsiteX21" fmla="*/ 318859 w 400943"/>
              <a:gd name="connsiteY21" fmla="*/ 281908 h 367619"/>
              <a:gd name="connsiteX22" fmla="*/ 376829 w 400943"/>
              <a:gd name="connsiteY22" fmla="*/ 281908 h 367619"/>
              <a:gd name="connsiteX23" fmla="*/ 376829 w 400943"/>
              <a:gd name="connsiteY23" fmla="*/ 228097 h 367619"/>
              <a:gd name="connsiteX24" fmla="*/ 243972 w 400943"/>
              <a:gd name="connsiteY24" fmla="*/ 228097 h 367619"/>
              <a:gd name="connsiteX25" fmla="*/ 243972 w 400943"/>
              <a:gd name="connsiteY25" fmla="*/ 281908 h 367619"/>
              <a:gd name="connsiteX26" fmla="*/ 305758 w 400943"/>
              <a:gd name="connsiteY26" fmla="*/ 281908 h 367619"/>
              <a:gd name="connsiteX27" fmla="*/ 305758 w 400943"/>
              <a:gd name="connsiteY27" fmla="*/ 228097 h 367619"/>
              <a:gd name="connsiteX28" fmla="*/ 169085 w 400943"/>
              <a:gd name="connsiteY28" fmla="*/ 228097 h 367619"/>
              <a:gd name="connsiteX29" fmla="*/ 169085 w 400943"/>
              <a:gd name="connsiteY29" fmla="*/ 281908 h 367619"/>
              <a:gd name="connsiteX30" fmla="*/ 230871 w 400943"/>
              <a:gd name="connsiteY30" fmla="*/ 281908 h 367619"/>
              <a:gd name="connsiteX31" fmla="*/ 230871 w 400943"/>
              <a:gd name="connsiteY31" fmla="*/ 228097 h 367619"/>
              <a:gd name="connsiteX32" fmla="*/ 94198 w 400943"/>
              <a:gd name="connsiteY32" fmla="*/ 228097 h 367619"/>
              <a:gd name="connsiteX33" fmla="*/ 94198 w 400943"/>
              <a:gd name="connsiteY33" fmla="*/ 281908 h 367619"/>
              <a:gd name="connsiteX34" fmla="*/ 155984 w 400943"/>
              <a:gd name="connsiteY34" fmla="*/ 281908 h 367619"/>
              <a:gd name="connsiteX35" fmla="*/ 155984 w 400943"/>
              <a:gd name="connsiteY35" fmla="*/ 228097 h 367619"/>
              <a:gd name="connsiteX36" fmla="*/ 24114 w 400943"/>
              <a:gd name="connsiteY36" fmla="*/ 228097 h 367619"/>
              <a:gd name="connsiteX37" fmla="*/ 24114 w 400943"/>
              <a:gd name="connsiteY37" fmla="*/ 281908 h 367619"/>
              <a:gd name="connsiteX38" fmla="*/ 81097 w 400943"/>
              <a:gd name="connsiteY38" fmla="*/ 281908 h 367619"/>
              <a:gd name="connsiteX39" fmla="*/ 81097 w 400943"/>
              <a:gd name="connsiteY39" fmla="*/ 228097 h 367619"/>
              <a:gd name="connsiteX40" fmla="*/ 318859 w 400943"/>
              <a:gd name="connsiteY40" fmla="*/ 161185 h 367619"/>
              <a:gd name="connsiteX41" fmla="*/ 318859 w 400943"/>
              <a:gd name="connsiteY41" fmla="*/ 214996 h 367619"/>
              <a:gd name="connsiteX42" fmla="*/ 376829 w 400943"/>
              <a:gd name="connsiteY42" fmla="*/ 214996 h 367619"/>
              <a:gd name="connsiteX43" fmla="*/ 376829 w 400943"/>
              <a:gd name="connsiteY43" fmla="*/ 161185 h 367619"/>
              <a:gd name="connsiteX44" fmla="*/ 243972 w 400943"/>
              <a:gd name="connsiteY44" fmla="*/ 161185 h 367619"/>
              <a:gd name="connsiteX45" fmla="*/ 243972 w 400943"/>
              <a:gd name="connsiteY45" fmla="*/ 214996 h 367619"/>
              <a:gd name="connsiteX46" fmla="*/ 305758 w 400943"/>
              <a:gd name="connsiteY46" fmla="*/ 214996 h 367619"/>
              <a:gd name="connsiteX47" fmla="*/ 305758 w 400943"/>
              <a:gd name="connsiteY47" fmla="*/ 161185 h 367619"/>
              <a:gd name="connsiteX48" fmla="*/ 169085 w 400943"/>
              <a:gd name="connsiteY48" fmla="*/ 161185 h 367619"/>
              <a:gd name="connsiteX49" fmla="*/ 169085 w 400943"/>
              <a:gd name="connsiteY49" fmla="*/ 214996 h 367619"/>
              <a:gd name="connsiteX50" fmla="*/ 230871 w 400943"/>
              <a:gd name="connsiteY50" fmla="*/ 214996 h 367619"/>
              <a:gd name="connsiteX51" fmla="*/ 230871 w 400943"/>
              <a:gd name="connsiteY51" fmla="*/ 161185 h 367619"/>
              <a:gd name="connsiteX52" fmla="*/ 94198 w 400943"/>
              <a:gd name="connsiteY52" fmla="*/ 161185 h 367619"/>
              <a:gd name="connsiteX53" fmla="*/ 94198 w 400943"/>
              <a:gd name="connsiteY53" fmla="*/ 214996 h 367619"/>
              <a:gd name="connsiteX54" fmla="*/ 155984 w 400943"/>
              <a:gd name="connsiteY54" fmla="*/ 214996 h 367619"/>
              <a:gd name="connsiteX55" fmla="*/ 155984 w 400943"/>
              <a:gd name="connsiteY55" fmla="*/ 161185 h 367619"/>
              <a:gd name="connsiteX56" fmla="*/ 24114 w 400943"/>
              <a:gd name="connsiteY56" fmla="*/ 161185 h 367619"/>
              <a:gd name="connsiteX57" fmla="*/ 24114 w 400943"/>
              <a:gd name="connsiteY57" fmla="*/ 214996 h 367619"/>
              <a:gd name="connsiteX58" fmla="*/ 81097 w 400943"/>
              <a:gd name="connsiteY58" fmla="*/ 214996 h 367619"/>
              <a:gd name="connsiteX59" fmla="*/ 81097 w 400943"/>
              <a:gd name="connsiteY59" fmla="*/ 161185 h 367619"/>
              <a:gd name="connsiteX60" fmla="*/ 318859 w 400943"/>
              <a:gd name="connsiteY60" fmla="*/ 94273 h 367619"/>
              <a:gd name="connsiteX61" fmla="*/ 318859 w 400943"/>
              <a:gd name="connsiteY61" fmla="*/ 148084 h 367619"/>
              <a:gd name="connsiteX62" fmla="*/ 376829 w 400943"/>
              <a:gd name="connsiteY62" fmla="*/ 148084 h 367619"/>
              <a:gd name="connsiteX63" fmla="*/ 376829 w 400943"/>
              <a:gd name="connsiteY63" fmla="*/ 94273 h 367619"/>
              <a:gd name="connsiteX64" fmla="*/ 243972 w 400943"/>
              <a:gd name="connsiteY64" fmla="*/ 94273 h 367619"/>
              <a:gd name="connsiteX65" fmla="*/ 243972 w 400943"/>
              <a:gd name="connsiteY65" fmla="*/ 148084 h 367619"/>
              <a:gd name="connsiteX66" fmla="*/ 305758 w 400943"/>
              <a:gd name="connsiteY66" fmla="*/ 148084 h 367619"/>
              <a:gd name="connsiteX67" fmla="*/ 305758 w 400943"/>
              <a:gd name="connsiteY67" fmla="*/ 94273 h 367619"/>
              <a:gd name="connsiteX68" fmla="*/ 169085 w 400943"/>
              <a:gd name="connsiteY68" fmla="*/ 94273 h 367619"/>
              <a:gd name="connsiteX69" fmla="*/ 169085 w 400943"/>
              <a:gd name="connsiteY69" fmla="*/ 148084 h 367619"/>
              <a:gd name="connsiteX70" fmla="*/ 230871 w 400943"/>
              <a:gd name="connsiteY70" fmla="*/ 148084 h 367619"/>
              <a:gd name="connsiteX71" fmla="*/ 230871 w 400943"/>
              <a:gd name="connsiteY71" fmla="*/ 94273 h 367619"/>
              <a:gd name="connsiteX72" fmla="*/ 94198 w 400943"/>
              <a:gd name="connsiteY72" fmla="*/ 94273 h 367619"/>
              <a:gd name="connsiteX73" fmla="*/ 94198 w 400943"/>
              <a:gd name="connsiteY73" fmla="*/ 148084 h 367619"/>
              <a:gd name="connsiteX74" fmla="*/ 155984 w 400943"/>
              <a:gd name="connsiteY74" fmla="*/ 148084 h 367619"/>
              <a:gd name="connsiteX75" fmla="*/ 155984 w 400943"/>
              <a:gd name="connsiteY75" fmla="*/ 94273 h 367619"/>
              <a:gd name="connsiteX76" fmla="*/ 24114 w 400943"/>
              <a:gd name="connsiteY76" fmla="*/ 94273 h 367619"/>
              <a:gd name="connsiteX77" fmla="*/ 24114 w 400943"/>
              <a:gd name="connsiteY77" fmla="*/ 148084 h 367619"/>
              <a:gd name="connsiteX78" fmla="*/ 81097 w 400943"/>
              <a:gd name="connsiteY78" fmla="*/ 148084 h 367619"/>
              <a:gd name="connsiteX79" fmla="*/ 81097 w 400943"/>
              <a:gd name="connsiteY79" fmla="*/ 94273 h 367619"/>
              <a:gd name="connsiteX80" fmla="*/ 24114 w 400943"/>
              <a:gd name="connsiteY80" fmla="*/ 40006 h 367619"/>
              <a:gd name="connsiteX81" fmla="*/ 24114 w 400943"/>
              <a:gd name="connsiteY81" fmla="*/ 81172 h 367619"/>
              <a:gd name="connsiteX82" fmla="*/ 376829 w 400943"/>
              <a:gd name="connsiteY82" fmla="*/ 81172 h 367619"/>
              <a:gd name="connsiteX83" fmla="*/ 376829 w 400943"/>
              <a:gd name="connsiteY83" fmla="*/ 40006 h 367619"/>
              <a:gd name="connsiteX84" fmla="*/ 318829 w 400943"/>
              <a:gd name="connsiteY84" fmla="*/ 40006 h 367619"/>
              <a:gd name="connsiteX85" fmla="*/ 318829 w 400943"/>
              <a:gd name="connsiteY85" fmla="*/ 45000 h 367619"/>
              <a:gd name="connsiteX86" fmla="*/ 315075 w 400943"/>
              <a:gd name="connsiteY86" fmla="*/ 54063 h 367619"/>
              <a:gd name="connsiteX87" fmla="*/ 306012 w 400943"/>
              <a:gd name="connsiteY87" fmla="*/ 57817 h 367619"/>
              <a:gd name="connsiteX88" fmla="*/ 296949 w 400943"/>
              <a:gd name="connsiteY88" fmla="*/ 54063 h 367619"/>
              <a:gd name="connsiteX89" fmla="*/ 293195 w 400943"/>
              <a:gd name="connsiteY89" fmla="*/ 45000 h 367619"/>
              <a:gd name="connsiteX90" fmla="*/ 293195 w 400943"/>
              <a:gd name="connsiteY90" fmla="*/ 40006 h 367619"/>
              <a:gd name="connsiteX91" fmla="*/ 276663 w 400943"/>
              <a:gd name="connsiteY91" fmla="*/ 40006 h 367619"/>
              <a:gd name="connsiteX92" fmla="*/ 276663 w 400943"/>
              <a:gd name="connsiteY92" fmla="*/ 45000 h 367619"/>
              <a:gd name="connsiteX93" fmla="*/ 263846 w 400943"/>
              <a:gd name="connsiteY93" fmla="*/ 57817 h 367619"/>
              <a:gd name="connsiteX94" fmla="*/ 251029 w 400943"/>
              <a:gd name="connsiteY94" fmla="*/ 45000 h 367619"/>
              <a:gd name="connsiteX95" fmla="*/ 251029 w 400943"/>
              <a:gd name="connsiteY95" fmla="*/ 40006 h 367619"/>
              <a:gd name="connsiteX96" fmla="*/ 234496 w 400943"/>
              <a:gd name="connsiteY96" fmla="*/ 40006 h 367619"/>
              <a:gd name="connsiteX97" fmla="*/ 234496 w 400943"/>
              <a:gd name="connsiteY97" fmla="*/ 45000 h 367619"/>
              <a:gd name="connsiteX98" fmla="*/ 221679 w 400943"/>
              <a:gd name="connsiteY98" fmla="*/ 57817 h 367619"/>
              <a:gd name="connsiteX99" fmla="*/ 208863 w 400943"/>
              <a:gd name="connsiteY99" fmla="*/ 45000 h 367619"/>
              <a:gd name="connsiteX100" fmla="*/ 208863 w 400943"/>
              <a:gd name="connsiteY100" fmla="*/ 40006 h 367619"/>
              <a:gd name="connsiteX101" fmla="*/ 192330 w 400943"/>
              <a:gd name="connsiteY101" fmla="*/ 40006 h 367619"/>
              <a:gd name="connsiteX102" fmla="*/ 192330 w 400943"/>
              <a:gd name="connsiteY102" fmla="*/ 45000 h 367619"/>
              <a:gd name="connsiteX103" fmla="*/ 188576 w 400943"/>
              <a:gd name="connsiteY103" fmla="*/ 54063 h 367619"/>
              <a:gd name="connsiteX104" fmla="*/ 179513 w 400943"/>
              <a:gd name="connsiteY104" fmla="*/ 57817 h 367619"/>
              <a:gd name="connsiteX105" fmla="*/ 170450 w 400943"/>
              <a:gd name="connsiteY105" fmla="*/ 54063 h 367619"/>
              <a:gd name="connsiteX106" fmla="*/ 166696 w 400943"/>
              <a:gd name="connsiteY106" fmla="*/ 45000 h 367619"/>
              <a:gd name="connsiteX107" fmla="*/ 166696 w 400943"/>
              <a:gd name="connsiteY107" fmla="*/ 40006 h 367619"/>
              <a:gd name="connsiteX108" fmla="*/ 150163 w 400943"/>
              <a:gd name="connsiteY108" fmla="*/ 40006 h 367619"/>
              <a:gd name="connsiteX109" fmla="*/ 150163 w 400943"/>
              <a:gd name="connsiteY109" fmla="*/ 45000 h 367619"/>
              <a:gd name="connsiteX110" fmla="*/ 146409 w 400943"/>
              <a:gd name="connsiteY110" fmla="*/ 54063 h 367619"/>
              <a:gd name="connsiteX111" fmla="*/ 137347 w 400943"/>
              <a:gd name="connsiteY111" fmla="*/ 57817 h 367619"/>
              <a:gd name="connsiteX112" fmla="*/ 128284 w 400943"/>
              <a:gd name="connsiteY112" fmla="*/ 54063 h 367619"/>
              <a:gd name="connsiteX113" fmla="*/ 124530 w 400943"/>
              <a:gd name="connsiteY113" fmla="*/ 45000 h 367619"/>
              <a:gd name="connsiteX114" fmla="*/ 124530 w 400943"/>
              <a:gd name="connsiteY114" fmla="*/ 40006 h 367619"/>
              <a:gd name="connsiteX115" fmla="*/ 107997 w 400943"/>
              <a:gd name="connsiteY115" fmla="*/ 40006 h 367619"/>
              <a:gd name="connsiteX116" fmla="*/ 107997 w 400943"/>
              <a:gd name="connsiteY116" fmla="*/ 45000 h 367619"/>
              <a:gd name="connsiteX117" fmla="*/ 95180 w 400943"/>
              <a:gd name="connsiteY117" fmla="*/ 57817 h 367619"/>
              <a:gd name="connsiteX118" fmla="*/ 82363 w 400943"/>
              <a:gd name="connsiteY118" fmla="*/ 45000 h 367619"/>
              <a:gd name="connsiteX119" fmla="*/ 82363 w 400943"/>
              <a:gd name="connsiteY119" fmla="*/ 40006 h 367619"/>
              <a:gd name="connsiteX120" fmla="*/ 65830 w 400943"/>
              <a:gd name="connsiteY120" fmla="*/ 40006 h 367619"/>
              <a:gd name="connsiteX121" fmla="*/ 65830 w 400943"/>
              <a:gd name="connsiteY121" fmla="*/ 45000 h 367619"/>
              <a:gd name="connsiteX122" fmla="*/ 53014 w 400943"/>
              <a:gd name="connsiteY122" fmla="*/ 57817 h 367619"/>
              <a:gd name="connsiteX123" fmla="*/ 40197 w 400943"/>
              <a:gd name="connsiteY123" fmla="*/ 45000 h 367619"/>
              <a:gd name="connsiteX124" fmla="*/ 40197 w 400943"/>
              <a:gd name="connsiteY124" fmla="*/ 40006 h 367619"/>
              <a:gd name="connsiteX125" fmla="*/ 53014 w 400943"/>
              <a:gd name="connsiteY125" fmla="*/ 0 h 367619"/>
              <a:gd name="connsiteX126" fmla="*/ 65830 w 400943"/>
              <a:gd name="connsiteY126" fmla="*/ 12816 h 367619"/>
              <a:gd name="connsiteX127" fmla="*/ 65830 w 400943"/>
              <a:gd name="connsiteY127" fmla="*/ 16804 h 367619"/>
              <a:gd name="connsiteX128" fmla="*/ 82363 w 400943"/>
              <a:gd name="connsiteY128" fmla="*/ 16804 h 367619"/>
              <a:gd name="connsiteX129" fmla="*/ 82363 w 400943"/>
              <a:gd name="connsiteY129" fmla="*/ 12816 h 367619"/>
              <a:gd name="connsiteX130" fmla="*/ 95180 w 400943"/>
              <a:gd name="connsiteY130" fmla="*/ 0 h 367619"/>
              <a:gd name="connsiteX131" fmla="*/ 107997 w 400943"/>
              <a:gd name="connsiteY131" fmla="*/ 12816 h 367619"/>
              <a:gd name="connsiteX132" fmla="*/ 107997 w 400943"/>
              <a:gd name="connsiteY132" fmla="*/ 16804 h 367619"/>
              <a:gd name="connsiteX133" fmla="*/ 124530 w 400943"/>
              <a:gd name="connsiteY133" fmla="*/ 16804 h 367619"/>
              <a:gd name="connsiteX134" fmla="*/ 124530 w 400943"/>
              <a:gd name="connsiteY134" fmla="*/ 12816 h 367619"/>
              <a:gd name="connsiteX135" fmla="*/ 137347 w 400943"/>
              <a:gd name="connsiteY135" fmla="*/ 0 h 367619"/>
              <a:gd name="connsiteX136" fmla="*/ 150163 w 400943"/>
              <a:gd name="connsiteY136" fmla="*/ 12816 h 367619"/>
              <a:gd name="connsiteX137" fmla="*/ 150163 w 400943"/>
              <a:gd name="connsiteY137" fmla="*/ 16804 h 367619"/>
              <a:gd name="connsiteX138" fmla="*/ 166696 w 400943"/>
              <a:gd name="connsiteY138" fmla="*/ 16804 h 367619"/>
              <a:gd name="connsiteX139" fmla="*/ 166696 w 400943"/>
              <a:gd name="connsiteY139" fmla="*/ 12816 h 367619"/>
              <a:gd name="connsiteX140" fmla="*/ 179513 w 400943"/>
              <a:gd name="connsiteY140" fmla="*/ 0 h 367619"/>
              <a:gd name="connsiteX141" fmla="*/ 192330 w 400943"/>
              <a:gd name="connsiteY141" fmla="*/ 12816 h 367619"/>
              <a:gd name="connsiteX142" fmla="*/ 192330 w 400943"/>
              <a:gd name="connsiteY142" fmla="*/ 16804 h 367619"/>
              <a:gd name="connsiteX143" fmla="*/ 208863 w 400943"/>
              <a:gd name="connsiteY143" fmla="*/ 16804 h 367619"/>
              <a:gd name="connsiteX144" fmla="*/ 208863 w 400943"/>
              <a:gd name="connsiteY144" fmla="*/ 12816 h 367619"/>
              <a:gd name="connsiteX145" fmla="*/ 221679 w 400943"/>
              <a:gd name="connsiteY145" fmla="*/ 0 h 367619"/>
              <a:gd name="connsiteX146" fmla="*/ 234496 w 400943"/>
              <a:gd name="connsiteY146" fmla="*/ 12816 h 367619"/>
              <a:gd name="connsiteX147" fmla="*/ 234496 w 400943"/>
              <a:gd name="connsiteY147" fmla="*/ 16804 h 367619"/>
              <a:gd name="connsiteX148" fmla="*/ 251029 w 400943"/>
              <a:gd name="connsiteY148" fmla="*/ 16804 h 367619"/>
              <a:gd name="connsiteX149" fmla="*/ 251029 w 400943"/>
              <a:gd name="connsiteY149" fmla="*/ 12816 h 367619"/>
              <a:gd name="connsiteX150" fmla="*/ 263846 w 400943"/>
              <a:gd name="connsiteY150" fmla="*/ 0 h 367619"/>
              <a:gd name="connsiteX151" fmla="*/ 276663 w 400943"/>
              <a:gd name="connsiteY151" fmla="*/ 12816 h 367619"/>
              <a:gd name="connsiteX152" fmla="*/ 276663 w 400943"/>
              <a:gd name="connsiteY152" fmla="*/ 16804 h 367619"/>
              <a:gd name="connsiteX153" fmla="*/ 293195 w 400943"/>
              <a:gd name="connsiteY153" fmla="*/ 16804 h 367619"/>
              <a:gd name="connsiteX154" fmla="*/ 293195 w 400943"/>
              <a:gd name="connsiteY154" fmla="*/ 12816 h 367619"/>
              <a:gd name="connsiteX155" fmla="*/ 306012 w 400943"/>
              <a:gd name="connsiteY155" fmla="*/ 0 h 367619"/>
              <a:gd name="connsiteX156" fmla="*/ 318829 w 400943"/>
              <a:gd name="connsiteY156" fmla="*/ 12816 h 367619"/>
              <a:gd name="connsiteX157" fmla="*/ 318829 w 400943"/>
              <a:gd name="connsiteY157" fmla="*/ 16804 h 367619"/>
              <a:gd name="connsiteX158" fmla="*/ 390208 w 400943"/>
              <a:gd name="connsiteY158" fmla="*/ 16804 h 367619"/>
              <a:gd name="connsiteX159" fmla="*/ 400943 w 400943"/>
              <a:gd name="connsiteY159" fmla="*/ 27539 h 367619"/>
              <a:gd name="connsiteX160" fmla="*/ 400943 w 400943"/>
              <a:gd name="connsiteY160" fmla="*/ 356884 h 367619"/>
              <a:gd name="connsiteX161" fmla="*/ 390208 w 400943"/>
              <a:gd name="connsiteY161" fmla="*/ 367619 h 367619"/>
              <a:gd name="connsiteX162" fmla="*/ 10735 w 400943"/>
              <a:gd name="connsiteY162" fmla="*/ 367619 h 367619"/>
              <a:gd name="connsiteX163" fmla="*/ 0 w 400943"/>
              <a:gd name="connsiteY163" fmla="*/ 356884 h 367619"/>
              <a:gd name="connsiteX164" fmla="*/ 0 w 400943"/>
              <a:gd name="connsiteY164" fmla="*/ 27539 h 367619"/>
              <a:gd name="connsiteX165" fmla="*/ 10735 w 400943"/>
              <a:gd name="connsiteY165" fmla="*/ 16804 h 367619"/>
              <a:gd name="connsiteX166" fmla="*/ 40197 w 400943"/>
              <a:gd name="connsiteY166" fmla="*/ 16804 h 367619"/>
              <a:gd name="connsiteX167" fmla="*/ 40197 w 400943"/>
              <a:gd name="connsiteY167" fmla="*/ 12816 h 367619"/>
              <a:gd name="connsiteX168" fmla="*/ 53014 w 400943"/>
              <a:gd name="connsiteY168" fmla="*/ 0 h 36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400943" h="367619">
                <a:moveTo>
                  <a:pt x="318859" y="295010"/>
                </a:moveTo>
                <a:lnTo>
                  <a:pt x="318859" y="344416"/>
                </a:lnTo>
                <a:lnTo>
                  <a:pt x="376829" y="344416"/>
                </a:lnTo>
                <a:lnTo>
                  <a:pt x="376829" y="295010"/>
                </a:lnTo>
                <a:close/>
                <a:moveTo>
                  <a:pt x="243972" y="295010"/>
                </a:moveTo>
                <a:lnTo>
                  <a:pt x="243972" y="344416"/>
                </a:lnTo>
                <a:lnTo>
                  <a:pt x="305758" y="344416"/>
                </a:lnTo>
                <a:lnTo>
                  <a:pt x="305758" y="295010"/>
                </a:lnTo>
                <a:close/>
                <a:moveTo>
                  <a:pt x="169085" y="295010"/>
                </a:moveTo>
                <a:lnTo>
                  <a:pt x="169085" y="344416"/>
                </a:lnTo>
                <a:lnTo>
                  <a:pt x="230871" y="344416"/>
                </a:lnTo>
                <a:lnTo>
                  <a:pt x="230871" y="295010"/>
                </a:lnTo>
                <a:close/>
                <a:moveTo>
                  <a:pt x="94198" y="295010"/>
                </a:moveTo>
                <a:lnTo>
                  <a:pt x="94198" y="344416"/>
                </a:lnTo>
                <a:lnTo>
                  <a:pt x="155984" y="344416"/>
                </a:lnTo>
                <a:lnTo>
                  <a:pt x="155984" y="295010"/>
                </a:lnTo>
                <a:close/>
                <a:moveTo>
                  <a:pt x="24114" y="295010"/>
                </a:moveTo>
                <a:lnTo>
                  <a:pt x="24114" y="344416"/>
                </a:lnTo>
                <a:lnTo>
                  <a:pt x="81097" y="344416"/>
                </a:lnTo>
                <a:lnTo>
                  <a:pt x="81097" y="295010"/>
                </a:lnTo>
                <a:close/>
                <a:moveTo>
                  <a:pt x="318859" y="228097"/>
                </a:moveTo>
                <a:lnTo>
                  <a:pt x="318859" y="281908"/>
                </a:lnTo>
                <a:lnTo>
                  <a:pt x="376829" y="281908"/>
                </a:lnTo>
                <a:lnTo>
                  <a:pt x="376829" y="228097"/>
                </a:lnTo>
                <a:close/>
                <a:moveTo>
                  <a:pt x="243972" y="228097"/>
                </a:moveTo>
                <a:lnTo>
                  <a:pt x="243972" y="281908"/>
                </a:lnTo>
                <a:lnTo>
                  <a:pt x="305758" y="281908"/>
                </a:lnTo>
                <a:lnTo>
                  <a:pt x="305758" y="228097"/>
                </a:lnTo>
                <a:close/>
                <a:moveTo>
                  <a:pt x="169085" y="228097"/>
                </a:moveTo>
                <a:lnTo>
                  <a:pt x="169085" y="281908"/>
                </a:lnTo>
                <a:lnTo>
                  <a:pt x="230871" y="281908"/>
                </a:lnTo>
                <a:lnTo>
                  <a:pt x="230871" y="228097"/>
                </a:lnTo>
                <a:close/>
                <a:moveTo>
                  <a:pt x="94198" y="228097"/>
                </a:moveTo>
                <a:lnTo>
                  <a:pt x="94198" y="281908"/>
                </a:lnTo>
                <a:lnTo>
                  <a:pt x="155984" y="281908"/>
                </a:lnTo>
                <a:lnTo>
                  <a:pt x="155984" y="228097"/>
                </a:lnTo>
                <a:close/>
                <a:moveTo>
                  <a:pt x="24114" y="228097"/>
                </a:moveTo>
                <a:lnTo>
                  <a:pt x="24114" y="281908"/>
                </a:lnTo>
                <a:lnTo>
                  <a:pt x="81097" y="281908"/>
                </a:lnTo>
                <a:lnTo>
                  <a:pt x="81097" y="228097"/>
                </a:lnTo>
                <a:close/>
                <a:moveTo>
                  <a:pt x="318859" y="161185"/>
                </a:moveTo>
                <a:lnTo>
                  <a:pt x="318859" y="214996"/>
                </a:lnTo>
                <a:lnTo>
                  <a:pt x="376829" y="214996"/>
                </a:lnTo>
                <a:lnTo>
                  <a:pt x="376829" y="161185"/>
                </a:lnTo>
                <a:close/>
                <a:moveTo>
                  <a:pt x="243972" y="161185"/>
                </a:moveTo>
                <a:lnTo>
                  <a:pt x="243972" y="214996"/>
                </a:lnTo>
                <a:lnTo>
                  <a:pt x="305758" y="214996"/>
                </a:lnTo>
                <a:lnTo>
                  <a:pt x="305758" y="161185"/>
                </a:lnTo>
                <a:close/>
                <a:moveTo>
                  <a:pt x="169085" y="161185"/>
                </a:moveTo>
                <a:lnTo>
                  <a:pt x="169085" y="214996"/>
                </a:lnTo>
                <a:lnTo>
                  <a:pt x="230871" y="214996"/>
                </a:lnTo>
                <a:lnTo>
                  <a:pt x="230871" y="161185"/>
                </a:lnTo>
                <a:close/>
                <a:moveTo>
                  <a:pt x="94198" y="161185"/>
                </a:moveTo>
                <a:lnTo>
                  <a:pt x="94198" y="214996"/>
                </a:lnTo>
                <a:lnTo>
                  <a:pt x="155984" y="214996"/>
                </a:lnTo>
                <a:lnTo>
                  <a:pt x="155984" y="161185"/>
                </a:lnTo>
                <a:close/>
                <a:moveTo>
                  <a:pt x="24114" y="161185"/>
                </a:moveTo>
                <a:lnTo>
                  <a:pt x="24114" y="214996"/>
                </a:lnTo>
                <a:lnTo>
                  <a:pt x="81097" y="214996"/>
                </a:lnTo>
                <a:lnTo>
                  <a:pt x="81097" y="161185"/>
                </a:lnTo>
                <a:close/>
                <a:moveTo>
                  <a:pt x="318859" y="94273"/>
                </a:moveTo>
                <a:lnTo>
                  <a:pt x="318859" y="148084"/>
                </a:lnTo>
                <a:lnTo>
                  <a:pt x="376829" y="148084"/>
                </a:lnTo>
                <a:lnTo>
                  <a:pt x="376829" y="94273"/>
                </a:lnTo>
                <a:close/>
                <a:moveTo>
                  <a:pt x="243972" y="94273"/>
                </a:moveTo>
                <a:lnTo>
                  <a:pt x="243972" y="148084"/>
                </a:lnTo>
                <a:lnTo>
                  <a:pt x="305758" y="148084"/>
                </a:lnTo>
                <a:lnTo>
                  <a:pt x="305758" y="94273"/>
                </a:lnTo>
                <a:close/>
                <a:moveTo>
                  <a:pt x="169085" y="94273"/>
                </a:moveTo>
                <a:lnTo>
                  <a:pt x="169085" y="148084"/>
                </a:lnTo>
                <a:lnTo>
                  <a:pt x="230871" y="148084"/>
                </a:lnTo>
                <a:lnTo>
                  <a:pt x="230871" y="94273"/>
                </a:lnTo>
                <a:close/>
                <a:moveTo>
                  <a:pt x="94198" y="94273"/>
                </a:moveTo>
                <a:lnTo>
                  <a:pt x="94198" y="148084"/>
                </a:lnTo>
                <a:lnTo>
                  <a:pt x="155984" y="148084"/>
                </a:lnTo>
                <a:lnTo>
                  <a:pt x="155984" y="94273"/>
                </a:lnTo>
                <a:close/>
                <a:moveTo>
                  <a:pt x="24114" y="94273"/>
                </a:moveTo>
                <a:lnTo>
                  <a:pt x="24114" y="148084"/>
                </a:lnTo>
                <a:lnTo>
                  <a:pt x="81097" y="148084"/>
                </a:lnTo>
                <a:lnTo>
                  <a:pt x="81097" y="94273"/>
                </a:lnTo>
                <a:close/>
                <a:moveTo>
                  <a:pt x="24114" y="40006"/>
                </a:moveTo>
                <a:lnTo>
                  <a:pt x="24114" y="81172"/>
                </a:lnTo>
                <a:lnTo>
                  <a:pt x="376829" y="81172"/>
                </a:lnTo>
                <a:lnTo>
                  <a:pt x="376829" y="40006"/>
                </a:lnTo>
                <a:lnTo>
                  <a:pt x="318829" y="40006"/>
                </a:lnTo>
                <a:cubicBezTo>
                  <a:pt x="318829" y="41671"/>
                  <a:pt x="318829" y="43336"/>
                  <a:pt x="318829" y="45000"/>
                </a:cubicBezTo>
                <a:cubicBezTo>
                  <a:pt x="318829" y="48540"/>
                  <a:pt x="317394" y="51744"/>
                  <a:pt x="315075" y="54063"/>
                </a:cubicBezTo>
                <a:lnTo>
                  <a:pt x="306012" y="57817"/>
                </a:lnTo>
                <a:lnTo>
                  <a:pt x="296949" y="54063"/>
                </a:lnTo>
                <a:cubicBezTo>
                  <a:pt x="294630" y="51744"/>
                  <a:pt x="293195" y="48539"/>
                  <a:pt x="293195" y="45000"/>
                </a:cubicBezTo>
                <a:lnTo>
                  <a:pt x="293195" y="40006"/>
                </a:lnTo>
                <a:lnTo>
                  <a:pt x="276663" y="40006"/>
                </a:lnTo>
                <a:cubicBezTo>
                  <a:pt x="276663" y="41671"/>
                  <a:pt x="276663" y="43336"/>
                  <a:pt x="276663" y="45000"/>
                </a:cubicBezTo>
                <a:cubicBezTo>
                  <a:pt x="276663" y="52079"/>
                  <a:pt x="270924" y="57817"/>
                  <a:pt x="263846" y="57817"/>
                </a:cubicBezTo>
                <a:cubicBezTo>
                  <a:pt x="256767" y="57817"/>
                  <a:pt x="251029" y="52079"/>
                  <a:pt x="251029" y="45000"/>
                </a:cubicBezTo>
                <a:lnTo>
                  <a:pt x="251029" y="40006"/>
                </a:lnTo>
                <a:lnTo>
                  <a:pt x="234496" y="40006"/>
                </a:lnTo>
                <a:cubicBezTo>
                  <a:pt x="234496" y="41671"/>
                  <a:pt x="234496" y="43336"/>
                  <a:pt x="234496" y="45000"/>
                </a:cubicBezTo>
                <a:cubicBezTo>
                  <a:pt x="234496" y="52079"/>
                  <a:pt x="228758" y="57817"/>
                  <a:pt x="221679" y="57817"/>
                </a:cubicBezTo>
                <a:cubicBezTo>
                  <a:pt x="214601" y="57817"/>
                  <a:pt x="208863" y="52079"/>
                  <a:pt x="208863" y="45000"/>
                </a:cubicBezTo>
                <a:lnTo>
                  <a:pt x="208863" y="40006"/>
                </a:lnTo>
                <a:lnTo>
                  <a:pt x="192330" y="40006"/>
                </a:lnTo>
                <a:cubicBezTo>
                  <a:pt x="192330" y="41671"/>
                  <a:pt x="192330" y="43336"/>
                  <a:pt x="192330" y="45000"/>
                </a:cubicBezTo>
                <a:cubicBezTo>
                  <a:pt x="192330" y="48540"/>
                  <a:pt x="190895" y="51744"/>
                  <a:pt x="188576" y="54063"/>
                </a:cubicBezTo>
                <a:lnTo>
                  <a:pt x="179513" y="57817"/>
                </a:lnTo>
                <a:lnTo>
                  <a:pt x="170450" y="54063"/>
                </a:lnTo>
                <a:cubicBezTo>
                  <a:pt x="168131" y="51744"/>
                  <a:pt x="166696" y="48539"/>
                  <a:pt x="166696" y="45000"/>
                </a:cubicBezTo>
                <a:lnTo>
                  <a:pt x="166696" y="40006"/>
                </a:lnTo>
                <a:lnTo>
                  <a:pt x="150163" y="40006"/>
                </a:lnTo>
                <a:cubicBezTo>
                  <a:pt x="150163" y="41671"/>
                  <a:pt x="150163" y="43336"/>
                  <a:pt x="150163" y="45000"/>
                </a:cubicBezTo>
                <a:cubicBezTo>
                  <a:pt x="150163" y="48540"/>
                  <a:pt x="148729" y="51744"/>
                  <a:pt x="146409" y="54063"/>
                </a:cubicBezTo>
                <a:lnTo>
                  <a:pt x="137347" y="57817"/>
                </a:lnTo>
                <a:lnTo>
                  <a:pt x="128284" y="54063"/>
                </a:lnTo>
                <a:cubicBezTo>
                  <a:pt x="125964" y="51744"/>
                  <a:pt x="124530" y="48539"/>
                  <a:pt x="124530" y="45000"/>
                </a:cubicBezTo>
                <a:lnTo>
                  <a:pt x="124530" y="40006"/>
                </a:lnTo>
                <a:lnTo>
                  <a:pt x="107997" y="40006"/>
                </a:lnTo>
                <a:cubicBezTo>
                  <a:pt x="107997" y="41671"/>
                  <a:pt x="107997" y="43336"/>
                  <a:pt x="107997" y="45000"/>
                </a:cubicBezTo>
                <a:cubicBezTo>
                  <a:pt x="107997" y="52079"/>
                  <a:pt x="102259" y="57817"/>
                  <a:pt x="95180" y="57817"/>
                </a:cubicBezTo>
                <a:cubicBezTo>
                  <a:pt x="88102" y="57817"/>
                  <a:pt x="82363" y="52079"/>
                  <a:pt x="82363" y="45000"/>
                </a:cubicBezTo>
                <a:lnTo>
                  <a:pt x="82363" y="40006"/>
                </a:lnTo>
                <a:lnTo>
                  <a:pt x="65830" y="40006"/>
                </a:lnTo>
                <a:cubicBezTo>
                  <a:pt x="65830" y="41671"/>
                  <a:pt x="65830" y="43336"/>
                  <a:pt x="65830" y="45000"/>
                </a:cubicBezTo>
                <a:cubicBezTo>
                  <a:pt x="65830" y="52079"/>
                  <a:pt x="60092" y="57817"/>
                  <a:pt x="53014" y="57817"/>
                </a:cubicBezTo>
                <a:cubicBezTo>
                  <a:pt x="45935" y="57817"/>
                  <a:pt x="40197" y="52079"/>
                  <a:pt x="40197" y="45000"/>
                </a:cubicBezTo>
                <a:lnTo>
                  <a:pt x="40197" y="40006"/>
                </a:lnTo>
                <a:close/>
                <a:moveTo>
                  <a:pt x="53014" y="0"/>
                </a:moveTo>
                <a:cubicBezTo>
                  <a:pt x="60092" y="0"/>
                  <a:pt x="65830" y="5738"/>
                  <a:pt x="65830" y="12816"/>
                </a:cubicBezTo>
                <a:lnTo>
                  <a:pt x="65830" y="16804"/>
                </a:lnTo>
                <a:lnTo>
                  <a:pt x="82363" y="16804"/>
                </a:lnTo>
                <a:lnTo>
                  <a:pt x="82363" y="12816"/>
                </a:lnTo>
                <a:cubicBezTo>
                  <a:pt x="82363" y="5738"/>
                  <a:pt x="88102" y="0"/>
                  <a:pt x="95180" y="0"/>
                </a:cubicBezTo>
                <a:cubicBezTo>
                  <a:pt x="102259" y="0"/>
                  <a:pt x="107997" y="5738"/>
                  <a:pt x="107997" y="12816"/>
                </a:cubicBezTo>
                <a:lnTo>
                  <a:pt x="107997" y="16804"/>
                </a:lnTo>
                <a:lnTo>
                  <a:pt x="124530" y="16804"/>
                </a:lnTo>
                <a:lnTo>
                  <a:pt x="124530" y="12816"/>
                </a:lnTo>
                <a:cubicBezTo>
                  <a:pt x="124530" y="5738"/>
                  <a:pt x="130268" y="0"/>
                  <a:pt x="137347" y="0"/>
                </a:cubicBezTo>
                <a:cubicBezTo>
                  <a:pt x="144425" y="0"/>
                  <a:pt x="150163" y="5738"/>
                  <a:pt x="150163" y="12816"/>
                </a:cubicBezTo>
                <a:lnTo>
                  <a:pt x="150163" y="16804"/>
                </a:lnTo>
                <a:lnTo>
                  <a:pt x="166696" y="16804"/>
                </a:lnTo>
                <a:lnTo>
                  <a:pt x="166696" y="12816"/>
                </a:lnTo>
                <a:cubicBezTo>
                  <a:pt x="166696" y="5738"/>
                  <a:pt x="172435" y="0"/>
                  <a:pt x="179513" y="0"/>
                </a:cubicBezTo>
                <a:cubicBezTo>
                  <a:pt x="186592" y="0"/>
                  <a:pt x="192330" y="5738"/>
                  <a:pt x="192330" y="12816"/>
                </a:cubicBezTo>
                <a:lnTo>
                  <a:pt x="192330" y="16804"/>
                </a:lnTo>
                <a:lnTo>
                  <a:pt x="208863" y="16804"/>
                </a:lnTo>
                <a:lnTo>
                  <a:pt x="208863" y="12816"/>
                </a:lnTo>
                <a:cubicBezTo>
                  <a:pt x="208863" y="5738"/>
                  <a:pt x="214601" y="0"/>
                  <a:pt x="221679" y="0"/>
                </a:cubicBezTo>
                <a:cubicBezTo>
                  <a:pt x="228758" y="0"/>
                  <a:pt x="234496" y="5738"/>
                  <a:pt x="234496" y="12816"/>
                </a:cubicBezTo>
                <a:lnTo>
                  <a:pt x="234496" y="16804"/>
                </a:lnTo>
                <a:lnTo>
                  <a:pt x="251029" y="16804"/>
                </a:lnTo>
                <a:lnTo>
                  <a:pt x="251029" y="12816"/>
                </a:lnTo>
                <a:cubicBezTo>
                  <a:pt x="251029" y="5738"/>
                  <a:pt x="256767" y="0"/>
                  <a:pt x="263846" y="0"/>
                </a:cubicBezTo>
                <a:cubicBezTo>
                  <a:pt x="270924" y="0"/>
                  <a:pt x="276663" y="5738"/>
                  <a:pt x="276663" y="12816"/>
                </a:cubicBezTo>
                <a:lnTo>
                  <a:pt x="276663" y="16804"/>
                </a:lnTo>
                <a:lnTo>
                  <a:pt x="293195" y="16804"/>
                </a:lnTo>
                <a:lnTo>
                  <a:pt x="293195" y="12816"/>
                </a:lnTo>
                <a:cubicBezTo>
                  <a:pt x="293195" y="5738"/>
                  <a:pt x="298934" y="0"/>
                  <a:pt x="306012" y="0"/>
                </a:cubicBezTo>
                <a:cubicBezTo>
                  <a:pt x="313091" y="0"/>
                  <a:pt x="318829" y="5738"/>
                  <a:pt x="318829" y="12816"/>
                </a:cubicBezTo>
                <a:lnTo>
                  <a:pt x="318829" y="16804"/>
                </a:lnTo>
                <a:lnTo>
                  <a:pt x="390208" y="16804"/>
                </a:lnTo>
                <a:cubicBezTo>
                  <a:pt x="396137" y="16804"/>
                  <a:pt x="400943" y="21610"/>
                  <a:pt x="400943" y="27539"/>
                </a:cubicBezTo>
                <a:lnTo>
                  <a:pt x="400943" y="356884"/>
                </a:lnTo>
                <a:cubicBezTo>
                  <a:pt x="400943" y="362813"/>
                  <a:pt x="396137" y="367619"/>
                  <a:pt x="390208" y="367619"/>
                </a:cubicBezTo>
                <a:lnTo>
                  <a:pt x="10735" y="367619"/>
                </a:lnTo>
                <a:cubicBezTo>
                  <a:pt x="4806" y="367619"/>
                  <a:pt x="0" y="362813"/>
                  <a:pt x="0" y="356884"/>
                </a:cubicBezTo>
                <a:lnTo>
                  <a:pt x="0" y="27539"/>
                </a:lnTo>
                <a:cubicBezTo>
                  <a:pt x="0" y="21610"/>
                  <a:pt x="4806" y="16804"/>
                  <a:pt x="10735" y="16804"/>
                </a:cubicBezTo>
                <a:lnTo>
                  <a:pt x="40197" y="16804"/>
                </a:lnTo>
                <a:lnTo>
                  <a:pt x="40197" y="12816"/>
                </a:lnTo>
                <a:cubicBezTo>
                  <a:pt x="40197" y="5738"/>
                  <a:pt x="45935" y="0"/>
                  <a:pt x="5301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lumMod val="50000"/>
                </a:srgbClr>
              </a:solidFill>
              <a:effectLst/>
              <a:uLnTx/>
              <a:uFillTx/>
              <a:latin typeface="Segoe UI"/>
              <a:ea typeface="+mn-ea"/>
              <a:cs typeface="+mn-cs"/>
            </a:endParaRPr>
          </a:p>
        </p:txBody>
      </p:sp>
      <p:sp>
        <p:nvSpPr>
          <p:cNvPr id="142" name="Freeform 141"/>
          <p:cNvSpPr/>
          <p:nvPr/>
        </p:nvSpPr>
        <p:spPr bwMode="auto">
          <a:xfrm>
            <a:off x="5216002" y="4243630"/>
            <a:ext cx="504045" cy="328406"/>
          </a:xfrm>
          <a:custGeom>
            <a:avLst/>
            <a:gdLst/>
            <a:ahLst/>
            <a:cxnLst/>
            <a:rect l="l" t="t" r="r" b="b"/>
            <a:pathLst>
              <a:path w="7063740" h="3482340">
                <a:moveTo>
                  <a:pt x="548640" y="2067560"/>
                </a:moveTo>
                <a:lnTo>
                  <a:pt x="91440" y="2143760"/>
                </a:lnTo>
                <a:lnTo>
                  <a:pt x="3501390" y="3318510"/>
                </a:lnTo>
                <a:lnTo>
                  <a:pt x="4999990" y="2867660"/>
                </a:lnTo>
                <a:lnTo>
                  <a:pt x="3863340" y="2912110"/>
                </a:lnTo>
                <a:close/>
                <a:moveTo>
                  <a:pt x="1366647" y="1544693"/>
                </a:moveTo>
                <a:lnTo>
                  <a:pt x="1403318" y="1546860"/>
                </a:lnTo>
                <a:lnTo>
                  <a:pt x="1366647" y="1546860"/>
                </a:lnTo>
                <a:close/>
                <a:moveTo>
                  <a:pt x="1882140" y="1532573"/>
                </a:moveTo>
                <a:lnTo>
                  <a:pt x="1366647" y="1544396"/>
                </a:lnTo>
                <a:lnTo>
                  <a:pt x="1366647" y="1542098"/>
                </a:lnTo>
                <a:lnTo>
                  <a:pt x="1339215" y="1542098"/>
                </a:lnTo>
                <a:lnTo>
                  <a:pt x="1339215" y="2227898"/>
                </a:lnTo>
                <a:lnTo>
                  <a:pt x="1366647" y="2227898"/>
                </a:lnTo>
                <a:lnTo>
                  <a:pt x="1366647" y="1574292"/>
                </a:lnTo>
                <a:lnTo>
                  <a:pt x="1563053" y="1574292"/>
                </a:lnTo>
                <a:lnTo>
                  <a:pt x="1563053" y="2283151"/>
                </a:lnTo>
                <a:lnTo>
                  <a:pt x="1590485" y="2283151"/>
                </a:lnTo>
                <a:lnTo>
                  <a:pt x="1590485" y="1574292"/>
                </a:lnTo>
                <a:lnTo>
                  <a:pt x="1861185" y="1574292"/>
                </a:lnTo>
                <a:lnTo>
                  <a:pt x="1861185" y="1573915"/>
                </a:lnTo>
                <a:lnTo>
                  <a:pt x="1886903" y="1575435"/>
                </a:lnTo>
                <a:close/>
                <a:moveTo>
                  <a:pt x="1153478" y="1489710"/>
                </a:moveTo>
                <a:lnTo>
                  <a:pt x="1153478" y="1999298"/>
                </a:lnTo>
                <a:lnTo>
                  <a:pt x="643890" y="1908810"/>
                </a:lnTo>
                <a:lnTo>
                  <a:pt x="662940" y="1503998"/>
                </a:lnTo>
                <a:close/>
                <a:moveTo>
                  <a:pt x="3677603" y="1408748"/>
                </a:moveTo>
                <a:lnTo>
                  <a:pt x="3677603" y="2404110"/>
                </a:lnTo>
                <a:lnTo>
                  <a:pt x="2077403" y="2142173"/>
                </a:lnTo>
                <a:lnTo>
                  <a:pt x="2077403" y="1456373"/>
                </a:lnTo>
                <a:close/>
                <a:moveTo>
                  <a:pt x="3815715" y="94298"/>
                </a:moveTo>
                <a:lnTo>
                  <a:pt x="620078" y="1042035"/>
                </a:lnTo>
                <a:lnTo>
                  <a:pt x="581978" y="2042160"/>
                </a:lnTo>
                <a:lnTo>
                  <a:pt x="1272540" y="2208848"/>
                </a:lnTo>
                <a:cubicBezTo>
                  <a:pt x="1274128" y="1967548"/>
                  <a:pt x="1275715" y="1726248"/>
                  <a:pt x="1277303" y="1484948"/>
                </a:cubicBezTo>
                <a:lnTo>
                  <a:pt x="1953578" y="1465898"/>
                </a:lnTo>
                <a:lnTo>
                  <a:pt x="1958340" y="2380298"/>
                </a:lnTo>
                <a:lnTo>
                  <a:pt x="3849053" y="2827973"/>
                </a:lnTo>
                <a:close/>
                <a:moveTo>
                  <a:pt x="3802380" y="0"/>
                </a:moveTo>
                <a:lnTo>
                  <a:pt x="6873240" y="914400"/>
                </a:lnTo>
                <a:lnTo>
                  <a:pt x="6873240" y="2125980"/>
                </a:lnTo>
                <a:lnTo>
                  <a:pt x="7063740" y="2156460"/>
                </a:lnTo>
                <a:lnTo>
                  <a:pt x="7063740" y="2308860"/>
                </a:lnTo>
                <a:lnTo>
                  <a:pt x="3512820" y="3482340"/>
                </a:lnTo>
                <a:lnTo>
                  <a:pt x="0" y="2194560"/>
                </a:lnTo>
                <a:lnTo>
                  <a:pt x="0" y="2118360"/>
                </a:lnTo>
                <a:lnTo>
                  <a:pt x="510540" y="2049780"/>
                </a:lnTo>
                <a:lnTo>
                  <a:pt x="556260" y="975360"/>
                </a:lnTo>
                <a:close/>
              </a:path>
            </a:pathLst>
          </a:custGeom>
          <a:solidFill>
            <a:schemeClr val="bg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4" name="Freeform 143"/>
          <p:cNvSpPr/>
          <p:nvPr/>
        </p:nvSpPr>
        <p:spPr bwMode="auto">
          <a:xfrm>
            <a:off x="6441583" y="2469219"/>
            <a:ext cx="492944" cy="328709"/>
          </a:xfrm>
          <a:custGeom>
            <a:avLst/>
            <a:gdLst/>
            <a:ahLst/>
            <a:cxnLst/>
            <a:rect l="l" t="t" r="r" b="b"/>
            <a:pathLst>
              <a:path w="7063740" h="3482340">
                <a:moveTo>
                  <a:pt x="548640" y="2067560"/>
                </a:moveTo>
                <a:lnTo>
                  <a:pt x="91440" y="2143760"/>
                </a:lnTo>
                <a:lnTo>
                  <a:pt x="3501390" y="3318510"/>
                </a:lnTo>
                <a:lnTo>
                  <a:pt x="4999990" y="2867660"/>
                </a:lnTo>
                <a:lnTo>
                  <a:pt x="3863340" y="2912110"/>
                </a:lnTo>
                <a:close/>
                <a:moveTo>
                  <a:pt x="1366647" y="1544693"/>
                </a:moveTo>
                <a:lnTo>
                  <a:pt x="1403318" y="1546860"/>
                </a:lnTo>
                <a:lnTo>
                  <a:pt x="1366647" y="1546860"/>
                </a:lnTo>
                <a:close/>
                <a:moveTo>
                  <a:pt x="1882140" y="1532573"/>
                </a:moveTo>
                <a:lnTo>
                  <a:pt x="1366647" y="1544396"/>
                </a:lnTo>
                <a:lnTo>
                  <a:pt x="1366647" y="1542098"/>
                </a:lnTo>
                <a:lnTo>
                  <a:pt x="1339215" y="1542098"/>
                </a:lnTo>
                <a:lnTo>
                  <a:pt x="1339215" y="2227898"/>
                </a:lnTo>
                <a:lnTo>
                  <a:pt x="1366647" y="2227898"/>
                </a:lnTo>
                <a:lnTo>
                  <a:pt x="1366647" y="1574292"/>
                </a:lnTo>
                <a:lnTo>
                  <a:pt x="1563053" y="1574292"/>
                </a:lnTo>
                <a:lnTo>
                  <a:pt x="1563053" y="2283151"/>
                </a:lnTo>
                <a:lnTo>
                  <a:pt x="1590485" y="2283151"/>
                </a:lnTo>
                <a:lnTo>
                  <a:pt x="1590485" y="1574292"/>
                </a:lnTo>
                <a:lnTo>
                  <a:pt x="1861185" y="1574292"/>
                </a:lnTo>
                <a:lnTo>
                  <a:pt x="1861185" y="1573915"/>
                </a:lnTo>
                <a:lnTo>
                  <a:pt x="1886903" y="1575435"/>
                </a:lnTo>
                <a:close/>
                <a:moveTo>
                  <a:pt x="1153478" y="1489710"/>
                </a:moveTo>
                <a:lnTo>
                  <a:pt x="1153478" y="1999298"/>
                </a:lnTo>
                <a:lnTo>
                  <a:pt x="643890" y="1908810"/>
                </a:lnTo>
                <a:lnTo>
                  <a:pt x="662940" y="1503998"/>
                </a:lnTo>
                <a:close/>
                <a:moveTo>
                  <a:pt x="3677603" y="1408748"/>
                </a:moveTo>
                <a:lnTo>
                  <a:pt x="3677603" y="2404110"/>
                </a:lnTo>
                <a:lnTo>
                  <a:pt x="2077403" y="2142173"/>
                </a:lnTo>
                <a:lnTo>
                  <a:pt x="2077403" y="1456373"/>
                </a:lnTo>
                <a:close/>
                <a:moveTo>
                  <a:pt x="3815715" y="94298"/>
                </a:moveTo>
                <a:lnTo>
                  <a:pt x="620078" y="1042035"/>
                </a:lnTo>
                <a:lnTo>
                  <a:pt x="581978" y="2042160"/>
                </a:lnTo>
                <a:lnTo>
                  <a:pt x="1272540" y="2208848"/>
                </a:lnTo>
                <a:cubicBezTo>
                  <a:pt x="1274128" y="1967548"/>
                  <a:pt x="1275715" y="1726248"/>
                  <a:pt x="1277303" y="1484948"/>
                </a:cubicBezTo>
                <a:lnTo>
                  <a:pt x="1953578" y="1465898"/>
                </a:lnTo>
                <a:lnTo>
                  <a:pt x="1958340" y="2380298"/>
                </a:lnTo>
                <a:lnTo>
                  <a:pt x="3849053" y="2827973"/>
                </a:lnTo>
                <a:close/>
                <a:moveTo>
                  <a:pt x="3802380" y="0"/>
                </a:moveTo>
                <a:lnTo>
                  <a:pt x="6873240" y="914400"/>
                </a:lnTo>
                <a:lnTo>
                  <a:pt x="6873240" y="2125980"/>
                </a:lnTo>
                <a:lnTo>
                  <a:pt x="7063740" y="2156460"/>
                </a:lnTo>
                <a:lnTo>
                  <a:pt x="7063740" y="2308860"/>
                </a:lnTo>
                <a:lnTo>
                  <a:pt x="3512820" y="3482340"/>
                </a:lnTo>
                <a:lnTo>
                  <a:pt x="0" y="2194560"/>
                </a:lnTo>
                <a:lnTo>
                  <a:pt x="0" y="2118360"/>
                </a:lnTo>
                <a:lnTo>
                  <a:pt x="510540" y="2049780"/>
                </a:lnTo>
                <a:lnTo>
                  <a:pt x="556260" y="975360"/>
                </a:lnTo>
                <a:close/>
              </a:path>
            </a:pathLst>
          </a:custGeom>
          <a:solidFill>
            <a:schemeClr val="bg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4" name="Rounded Rectangle 17"/>
          <p:cNvSpPr/>
          <p:nvPr/>
        </p:nvSpPr>
        <p:spPr bwMode="auto">
          <a:xfrm>
            <a:off x="6975205" y="2503800"/>
            <a:ext cx="220460" cy="210286"/>
          </a:xfrm>
          <a:custGeom>
            <a:avLst/>
            <a:gdLst/>
            <a:ahLst/>
            <a:cxnLst/>
            <a:rect l="l" t="t" r="r" b="b"/>
            <a:pathLst>
              <a:path w="2481387" h="2366881">
                <a:moveTo>
                  <a:pt x="972949" y="1918199"/>
                </a:moveTo>
                <a:lnTo>
                  <a:pt x="1513492" y="1918199"/>
                </a:lnTo>
                <a:cubicBezTo>
                  <a:pt x="1529972" y="1977860"/>
                  <a:pt x="1495851" y="2092520"/>
                  <a:pt x="1633555" y="2134041"/>
                </a:cubicBezTo>
                <a:cubicBezTo>
                  <a:pt x="1803798" y="2156961"/>
                  <a:pt x="1915117" y="2195364"/>
                  <a:pt x="1915117" y="2238823"/>
                </a:cubicBezTo>
                <a:cubicBezTo>
                  <a:pt x="1915117" y="2309547"/>
                  <a:pt x="1620305" y="2366881"/>
                  <a:pt x="1256635" y="2366881"/>
                </a:cubicBezTo>
                <a:cubicBezTo>
                  <a:pt x="892965" y="2366881"/>
                  <a:pt x="598153" y="2309547"/>
                  <a:pt x="598153" y="2238823"/>
                </a:cubicBezTo>
                <a:cubicBezTo>
                  <a:pt x="598153" y="2196113"/>
                  <a:pt x="705669" y="2158286"/>
                  <a:pt x="870997" y="2135440"/>
                </a:cubicBezTo>
                <a:cubicBezTo>
                  <a:pt x="947772" y="2099442"/>
                  <a:pt x="970656" y="2018750"/>
                  <a:pt x="972949" y="1918199"/>
                </a:cubicBezTo>
                <a:close/>
                <a:moveTo>
                  <a:pt x="1920968" y="946237"/>
                </a:moveTo>
                <a:lnTo>
                  <a:pt x="1922564" y="947876"/>
                </a:lnTo>
                <a:cubicBezTo>
                  <a:pt x="1924675" y="952036"/>
                  <a:pt x="1927035" y="964331"/>
                  <a:pt x="1929270" y="974702"/>
                </a:cubicBezTo>
                <a:cubicBezTo>
                  <a:pt x="1931505" y="985072"/>
                  <a:pt x="1934487" y="998547"/>
                  <a:pt x="1935976" y="1010098"/>
                </a:cubicBezTo>
                <a:cubicBezTo>
                  <a:pt x="1937467" y="1021647"/>
                  <a:pt x="1937963" y="1034812"/>
                  <a:pt x="1938212" y="1044002"/>
                </a:cubicBezTo>
                <a:cubicBezTo>
                  <a:pt x="1938461" y="1053193"/>
                  <a:pt x="1938646" y="1059154"/>
                  <a:pt x="1937467" y="1065240"/>
                </a:cubicBezTo>
                <a:cubicBezTo>
                  <a:pt x="1936287" y="1071326"/>
                  <a:pt x="1934113" y="1077597"/>
                  <a:pt x="1931133" y="1080516"/>
                </a:cubicBezTo>
                <a:cubicBezTo>
                  <a:pt x="1928152" y="1083434"/>
                  <a:pt x="1924551" y="1082628"/>
                  <a:pt x="1919582" y="1082751"/>
                </a:cubicBezTo>
                <a:cubicBezTo>
                  <a:pt x="1914615" y="1082875"/>
                  <a:pt x="1906667" y="1082317"/>
                  <a:pt x="1901326" y="1081261"/>
                </a:cubicBezTo>
                <a:lnTo>
                  <a:pt x="1887541" y="1076417"/>
                </a:lnTo>
                <a:cubicBezTo>
                  <a:pt x="1885553" y="1074741"/>
                  <a:pt x="1887852" y="1073747"/>
                  <a:pt x="1889403" y="1071201"/>
                </a:cubicBezTo>
                <a:cubicBezTo>
                  <a:pt x="1890956" y="1068655"/>
                  <a:pt x="1894434" y="1065674"/>
                  <a:pt x="1896855" y="1061141"/>
                </a:cubicBezTo>
                <a:lnTo>
                  <a:pt x="1903934" y="1044002"/>
                </a:lnTo>
                <a:cubicBezTo>
                  <a:pt x="1905363" y="1039905"/>
                  <a:pt x="1904431" y="1038600"/>
                  <a:pt x="1905425" y="1036551"/>
                </a:cubicBezTo>
                <a:cubicBezTo>
                  <a:pt x="1906418" y="1034502"/>
                  <a:pt x="1908095" y="1035682"/>
                  <a:pt x="1909896" y="1031707"/>
                </a:cubicBezTo>
                <a:cubicBezTo>
                  <a:pt x="1911696" y="1027733"/>
                  <a:pt x="1914429" y="1019226"/>
                  <a:pt x="1916229" y="1012706"/>
                </a:cubicBezTo>
                <a:lnTo>
                  <a:pt x="1920701" y="992586"/>
                </a:lnTo>
                <a:cubicBezTo>
                  <a:pt x="1921507" y="987743"/>
                  <a:pt x="1921694" y="986501"/>
                  <a:pt x="1921073" y="983644"/>
                </a:cubicBezTo>
                <a:cubicBezTo>
                  <a:pt x="1920452" y="980787"/>
                  <a:pt x="1918341" y="977434"/>
                  <a:pt x="1916974" y="975447"/>
                </a:cubicBezTo>
                <a:cubicBezTo>
                  <a:pt x="1915608" y="973460"/>
                  <a:pt x="1913683" y="973584"/>
                  <a:pt x="1912877" y="971721"/>
                </a:cubicBezTo>
                <a:cubicBezTo>
                  <a:pt x="1912069" y="969858"/>
                  <a:pt x="1912132" y="967002"/>
                  <a:pt x="1912132" y="964269"/>
                </a:cubicBezTo>
                <a:cubicBezTo>
                  <a:pt x="1912132" y="961538"/>
                  <a:pt x="1912132" y="957749"/>
                  <a:pt x="1912877" y="955328"/>
                </a:cubicBezTo>
                <a:cubicBezTo>
                  <a:pt x="1913621" y="952906"/>
                  <a:pt x="1914987" y="950981"/>
                  <a:pt x="1916602" y="949738"/>
                </a:cubicBezTo>
                <a:close/>
                <a:moveTo>
                  <a:pt x="1314311" y="930215"/>
                </a:moveTo>
                <a:lnTo>
                  <a:pt x="1314311" y="931232"/>
                </a:lnTo>
                <a:lnTo>
                  <a:pt x="1313635" y="931134"/>
                </a:lnTo>
                <a:cubicBezTo>
                  <a:pt x="1313884" y="930850"/>
                  <a:pt x="1314134" y="930566"/>
                  <a:pt x="1314311" y="930215"/>
                </a:cubicBezTo>
                <a:close/>
                <a:moveTo>
                  <a:pt x="1615793" y="817926"/>
                </a:moveTo>
                <a:cubicBezTo>
                  <a:pt x="1597673" y="817926"/>
                  <a:pt x="1582983" y="832615"/>
                  <a:pt x="1582983" y="850735"/>
                </a:cubicBezTo>
                <a:lnTo>
                  <a:pt x="1582983" y="1195489"/>
                </a:lnTo>
                <a:cubicBezTo>
                  <a:pt x="1582983" y="1213609"/>
                  <a:pt x="1597673" y="1228299"/>
                  <a:pt x="1615793" y="1228299"/>
                </a:cubicBezTo>
                <a:lnTo>
                  <a:pt x="1701598" y="1228299"/>
                </a:lnTo>
                <a:lnTo>
                  <a:pt x="1694170" y="1214646"/>
                </a:lnTo>
                <a:lnTo>
                  <a:pt x="1685973" y="1191546"/>
                </a:lnTo>
                <a:cubicBezTo>
                  <a:pt x="1684483" y="1184094"/>
                  <a:pt x="1682496" y="1179872"/>
                  <a:pt x="1681503" y="1169191"/>
                </a:cubicBezTo>
                <a:cubicBezTo>
                  <a:pt x="1681129" y="1164471"/>
                  <a:pt x="1681750" y="1160497"/>
                  <a:pt x="1683365" y="1157268"/>
                </a:cubicBezTo>
                <a:lnTo>
                  <a:pt x="1698641" y="1147953"/>
                </a:lnTo>
                <a:lnTo>
                  <a:pt x="1723231" y="1137521"/>
                </a:lnTo>
                <a:lnTo>
                  <a:pt x="1754529" y="1125226"/>
                </a:lnTo>
                <a:lnTo>
                  <a:pt x="1770177" y="1119265"/>
                </a:lnTo>
                <a:cubicBezTo>
                  <a:pt x="1778001" y="1109329"/>
                  <a:pt x="1778560" y="1107591"/>
                  <a:pt x="1781355" y="1098400"/>
                </a:cubicBezTo>
                <a:lnTo>
                  <a:pt x="1788806" y="1093556"/>
                </a:lnTo>
                <a:lnTo>
                  <a:pt x="1794395" y="1082751"/>
                </a:lnTo>
                <a:lnTo>
                  <a:pt x="1793278" y="1076045"/>
                </a:lnTo>
                <a:lnTo>
                  <a:pt x="1793557" y="1075304"/>
                </a:lnTo>
                <a:cubicBezTo>
                  <a:pt x="1789507" y="1069231"/>
                  <a:pt x="1773577" y="1051018"/>
                  <a:pt x="1773021" y="1028711"/>
                </a:cubicBezTo>
                <a:cubicBezTo>
                  <a:pt x="1765242" y="1028098"/>
                  <a:pt x="1760796" y="1005586"/>
                  <a:pt x="1757833" y="993717"/>
                </a:cubicBezTo>
                <a:cubicBezTo>
                  <a:pt x="1755425" y="983693"/>
                  <a:pt x="1763754" y="983894"/>
                  <a:pt x="1763760" y="983894"/>
                </a:cubicBezTo>
                <a:cubicBezTo>
                  <a:pt x="1763745" y="983861"/>
                  <a:pt x="1759073" y="974143"/>
                  <a:pt x="1761052" y="967519"/>
                </a:cubicBezTo>
                <a:cubicBezTo>
                  <a:pt x="1756688" y="969884"/>
                  <a:pt x="1756278" y="970814"/>
                  <a:pt x="1754528" y="972467"/>
                </a:cubicBezTo>
                <a:cubicBezTo>
                  <a:pt x="1752779" y="974119"/>
                  <a:pt x="1751797" y="975033"/>
                  <a:pt x="1750555" y="977434"/>
                </a:cubicBezTo>
                <a:cubicBezTo>
                  <a:pt x="1749312" y="979835"/>
                  <a:pt x="1747408" y="983727"/>
                  <a:pt x="1747077" y="986873"/>
                </a:cubicBezTo>
                <a:cubicBezTo>
                  <a:pt x="1746746" y="990019"/>
                  <a:pt x="1747905" y="992338"/>
                  <a:pt x="1748568" y="996312"/>
                </a:cubicBezTo>
                <a:cubicBezTo>
                  <a:pt x="1749229" y="1000286"/>
                  <a:pt x="1749643" y="1004426"/>
                  <a:pt x="1751051" y="1010719"/>
                </a:cubicBezTo>
                <a:cubicBezTo>
                  <a:pt x="1752458" y="1017011"/>
                  <a:pt x="1754943" y="1029265"/>
                  <a:pt x="1757013" y="1034067"/>
                </a:cubicBezTo>
                <a:cubicBezTo>
                  <a:pt x="1759082" y="1038869"/>
                  <a:pt x="1761732" y="1036882"/>
                  <a:pt x="1763471" y="1039532"/>
                </a:cubicBezTo>
                <a:cubicBezTo>
                  <a:pt x="1765209" y="1042181"/>
                  <a:pt x="1765209" y="1045162"/>
                  <a:pt x="1767445" y="1049964"/>
                </a:cubicBezTo>
                <a:lnTo>
                  <a:pt x="1776883" y="1068344"/>
                </a:lnTo>
                <a:lnTo>
                  <a:pt x="1780857" y="1079771"/>
                </a:lnTo>
                <a:cubicBezTo>
                  <a:pt x="1779698" y="1082172"/>
                  <a:pt x="1774399" y="1081923"/>
                  <a:pt x="1769928" y="1082751"/>
                </a:cubicBezTo>
                <a:cubicBezTo>
                  <a:pt x="1765458" y="1083579"/>
                  <a:pt x="1759082" y="1084987"/>
                  <a:pt x="1754031" y="1084738"/>
                </a:cubicBezTo>
                <a:cubicBezTo>
                  <a:pt x="1748982" y="1084490"/>
                  <a:pt x="1743103" y="1083662"/>
                  <a:pt x="1739625" y="1081261"/>
                </a:cubicBezTo>
                <a:cubicBezTo>
                  <a:pt x="1736147" y="1078860"/>
                  <a:pt x="1734740" y="1075383"/>
                  <a:pt x="1733167" y="1070332"/>
                </a:cubicBezTo>
                <a:cubicBezTo>
                  <a:pt x="1731594" y="1065282"/>
                  <a:pt x="1730517" y="1058409"/>
                  <a:pt x="1730187" y="1050958"/>
                </a:cubicBezTo>
                <a:cubicBezTo>
                  <a:pt x="1729855" y="1043506"/>
                  <a:pt x="1729689" y="1038869"/>
                  <a:pt x="1731180" y="1025622"/>
                </a:cubicBezTo>
                <a:cubicBezTo>
                  <a:pt x="1732670" y="1012374"/>
                  <a:pt x="1734740" y="989688"/>
                  <a:pt x="1739128" y="971472"/>
                </a:cubicBezTo>
                <a:cubicBezTo>
                  <a:pt x="1743517" y="953258"/>
                  <a:pt x="1751879" y="929744"/>
                  <a:pt x="1757509" y="916330"/>
                </a:cubicBezTo>
                <a:cubicBezTo>
                  <a:pt x="1763139" y="902918"/>
                  <a:pt x="1767859" y="897287"/>
                  <a:pt x="1772909" y="890995"/>
                </a:cubicBezTo>
                <a:cubicBezTo>
                  <a:pt x="1777960" y="884702"/>
                  <a:pt x="1783093" y="880977"/>
                  <a:pt x="1787813" y="878576"/>
                </a:cubicBezTo>
                <a:cubicBezTo>
                  <a:pt x="1792532" y="876174"/>
                  <a:pt x="1797086" y="878244"/>
                  <a:pt x="1801225" y="876589"/>
                </a:cubicBezTo>
                <a:cubicBezTo>
                  <a:pt x="1805366" y="874932"/>
                  <a:pt x="1807021" y="870130"/>
                  <a:pt x="1812651" y="868640"/>
                </a:cubicBezTo>
                <a:cubicBezTo>
                  <a:pt x="1815466" y="867895"/>
                  <a:pt x="1819378" y="867625"/>
                  <a:pt x="1823363" y="867553"/>
                </a:cubicBezTo>
                <a:lnTo>
                  <a:pt x="1834510" y="867646"/>
                </a:lnTo>
                <a:cubicBezTo>
                  <a:pt x="1840719" y="867728"/>
                  <a:pt x="1844362" y="867563"/>
                  <a:pt x="1849909" y="869136"/>
                </a:cubicBezTo>
                <a:cubicBezTo>
                  <a:pt x="1855457" y="870710"/>
                  <a:pt x="1861418" y="873028"/>
                  <a:pt x="1867794" y="877085"/>
                </a:cubicBezTo>
                <a:cubicBezTo>
                  <a:pt x="1874169" y="881142"/>
                  <a:pt x="1880793" y="886027"/>
                  <a:pt x="1888161" y="893479"/>
                </a:cubicBezTo>
                <a:cubicBezTo>
                  <a:pt x="1895530" y="900931"/>
                  <a:pt x="1906542" y="914592"/>
                  <a:pt x="1912007" y="921795"/>
                </a:cubicBezTo>
                <a:cubicBezTo>
                  <a:pt x="1917471" y="928998"/>
                  <a:pt x="1920121" y="932641"/>
                  <a:pt x="1920949" y="936698"/>
                </a:cubicBezTo>
                <a:cubicBezTo>
                  <a:pt x="1921777" y="940755"/>
                  <a:pt x="1919044" y="943819"/>
                  <a:pt x="1916974" y="946137"/>
                </a:cubicBezTo>
                <a:lnTo>
                  <a:pt x="1908529" y="950608"/>
                </a:lnTo>
                <a:cubicBezTo>
                  <a:pt x="1906128" y="950525"/>
                  <a:pt x="1905797" y="948787"/>
                  <a:pt x="1902568" y="945641"/>
                </a:cubicBezTo>
                <a:cubicBezTo>
                  <a:pt x="1899339" y="942494"/>
                  <a:pt x="1895365" y="935953"/>
                  <a:pt x="1889156" y="931731"/>
                </a:cubicBezTo>
                <a:cubicBezTo>
                  <a:pt x="1882945" y="927508"/>
                  <a:pt x="1873590" y="922209"/>
                  <a:pt x="1865310" y="920304"/>
                </a:cubicBezTo>
                <a:cubicBezTo>
                  <a:pt x="1857030" y="918400"/>
                  <a:pt x="1838176" y="919063"/>
                  <a:pt x="1839477" y="920304"/>
                </a:cubicBezTo>
                <a:cubicBezTo>
                  <a:pt x="1840778" y="921546"/>
                  <a:pt x="1863117" y="922109"/>
                  <a:pt x="1873116" y="927756"/>
                </a:cubicBezTo>
                <a:cubicBezTo>
                  <a:pt x="1883115" y="933403"/>
                  <a:pt x="1884184" y="933230"/>
                  <a:pt x="1889509" y="937578"/>
                </a:cubicBezTo>
                <a:lnTo>
                  <a:pt x="1905072" y="953850"/>
                </a:lnTo>
                <a:cubicBezTo>
                  <a:pt x="1903629" y="959397"/>
                  <a:pt x="1903790" y="957615"/>
                  <a:pt x="1902865" y="962406"/>
                </a:cubicBezTo>
                <a:cubicBezTo>
                  <a:pt x="1904903" y="967316"/>
                  <a:pt x="1902866" y="980613"/>
                  <a:pt x="1902865" y="980620"/>
                </a:cubicBezTo>
                <a:cubicBezTo>
                  <a:pt x="1902903" y="980623"/>
                  <a:pt x="1911385" y="981247"/>
                  <a:pt x="1911385" y="987373"/>
                </a:cubicBezTo>
                <a:cubicBezTo>
                  <a:pt x="1911385" y="993511"/>
                  <a:pt x="1902313" y="1027267"/>
                  <a:pt x="1902310" y="1027280"/>
                </a:cubicBezTo>
                <a:cubicBezTo>
                  <a:pt x="1902307" y="1027284"/>
                  <a:pt x="1899900" y="1031372"/>
                  <a:pt x="1897123" y="1030758"/>
                </a:cubicBezTo>
                <a:cubicBezTo>
                  <a:pt x="1894185" y="1055508"/>
                  <a:pt x="1884149" y="1071006"/>
                  <a:pt x="1875484" y="1078639"/>
                </a:cubicBezTo>
                <a:cubicBezTo>
                  <a:pt x="1876771" y="1081748"/>
                  <a:pt x="1877684" y="1085604"/>
                  <a:pt x="1879344" y="1087967"/>
                </a:cubicBezTo>
                <a:lnTo>
                  <a:pt x="1884187" y="1092439"/>
                </a:lnTo>
                <a:lnTo>
                  <a:pt x="1889403" y="1093184"/>
                </a:lnTo>
                <a:lnTo>
                  <a:pt x="1891266" y="1095419"/>
                </a:lnTo>
                <a:lnTo>
                  <a:pt x="1896483" y="1108459"/>
                </a:lnTo>
                <a:lnTo>
                  <a:pt x="1903934" y="1115911"/>
                </a:lnTo>
                <a:lnTo>
                  <a:pt x="1911386" y="1118519"/>
                </a:lnTo>
                <a:lnTo>
                  <a:pt x="1938212" y="1127089"/>
                </a:lnTo>
                <a:lnTo>
                  <a:pt x="1967646" y="1140874"/>
                </a:lnTo>
                <a:lnTo>
                  <a:pt x="1984039" y="1152425"/>
                </a:lnTo>
                <a:cubicBezTo>
                  <a:pt x="1984909" y="1155777"/>
                  <a:pt x="1987021" y="1157641"/>
                  <a:pt x="1986648" y="1162484"/>
                </a:cubicBezTo>
                <a:cubicBezTo>
                  <a:pt x="1987268" y="1167204"/>
                  <a:pt x="1986400" y="1175649"/>
                  <a:pt x="1984785" y="1182604"/>
                </a:cubicBezTo>
                <a:cubicBezTo>
                  <a:pt x="1983046" y="1189808"/>
                  <a:pt x="1980314" y="1193533"/>
                  <a:pt x="1978078" y="1198998"/>
                </a:cubicBezTo>
                <a:lnTo>
                  <a:pt x="1964666" y="1227314"/>
                </a:lnTo>
                <a:lnTo>
                  <a:pt x="1963768" y="1228299"/>
                </a:lnTo>
                <a:lnTo>
                  <a:pt x="2052453" y="1228299"/>
                </a:lnTo>
                <a:cubicBezTo>
                  <a:pt x="2070573" y="1228299"/>
                  <a:pt x="2085262" y="1213609"/>
                  <a:pt x="2085262" y="1195489"/>
                </a:cubicBezTo>
                <a:lnTo>
                  <a:pt x="2085262" y="850735"/>
                </a:lnTo>
                <a:cubicBezTo>
                  <a:pt x="2085262" y="832615"/>
                  <a:pt x="2070573" y="817926"/>
                  <a:pt x="2052453" y="817926"/>
                </a:cubicBezTo>
                <a:close/>
                <a:moveTo>
                  <a:pt x="1576083" y="776647"/>
                </a:moveTo>
                <a:lnTo>
                  <a:pt x="2092162" y="776647"/>
                </a:lnTo>
                <a:cubicBezTo>
                  <a:pt x="2113927" y="776647"/>
                  <a:pt x="2131571" y="794291"/>
                  <a:pt x="2131571" y="816056"/>
                </a:cubicBezTo>
                <a:lnTo>
                  <a:pt x="2131571" y="1230169"/>
                </a:lnTo>
                <a:cubicBezTo>
                  <a:pt x="2131571" y="1251934"/>
                  <a:pt x="2113927" y="1269578"/>
                  <a:pt x="2092162" y="1269578"/>
                </a:cubicBezTo>
                <a:lnTo>
                  <a:pt x="1576083" y="1269578"/>
                </a:lnTo>
                <a:lnTo>
                  <a:pt x="1559019" y="1262510"/>
                </a:lnTo>
                <a:cubicBezTo>
                  <a:pt x="1559985" y="1328977"/>
                  <a:pt x="1561914" y="1411277"/>
                  <a:pt x="1560917" y="1525225"/>
                </a:cubicBezTo>
                <a:lnTo>
                  <a:pt x="598153" y="1522352"/>
                </a:lnTo>
                <a:cubicBezTo>
                  <a:pt x="599112" y="1396378"/>
                  <a:pt x="600069" y="1270405"/>
                  <a:pt x="601028" y="1144431"/>
                </a:cubicBezTo>
                <a:cubicBezTo>
                  <a:pt x="606775" y="1048155"/>
                  <a:pt x="759093" y="988521"/>
                  <a:pt x="865428" y="973432"/>
                </a:cubicBezTo>
                <a:cubicBezTo>
                  <a:pt x="898479" y="1000016"/>
                  <a:pt x="953083" y="1033785"/>
                  <a:pt x="970326" y="1053902"/>
                </a:cubicBezTo>
                <a:lnTo>
                  <a:pt x="934402" y="1120003"/>
                </a:lnTo>
                <a:lnTo>
                  <a:pt x="974637" y="1157363"/>
                </a:lnTo>
                <a:lnTo>
                  <a:pt x="938713" y="1200472"/>
                </a:lnTo>
                <a:lnTo>
                  <a:pt x="1026368" y="1404521"/>
                </a:lnTo>
                <a:lnTo>
                  <a:pt x="1055107" y="1094137"/>
                </a:lnTo>
                <a:lnTo>
                  <a:pt x="1019182" y="1055339"/>
                </a:lnTo>
                <a:lnTo>
                  <a:pt x="1080972" y="999298"/>
                </a:lnTo>
                <a:lnTo>
                  <a:pt x="1141325" y="1063961"/>
                </a:lnTo>
                <a:lnTo>
                  <a:pt x="1101090" y="1094137"/>
                </a:lnTo>
                <a:lnTo>
                  <a:pt x="1135577" y="1393025"/>
                </a:lnTo>
                <a:lnTo>
                  <a:pt x="1228979" y="1197598"/>
                </a:lnTo>
                <a:lnTo>
                  <a:pt x="1187307" y="1155926"/>
                </a:lnTo>
                <a:lnTo>
                  <a:pt x="1227542" y="1117128"/>
                </a:lnTo>
                <a:lnTo>
                  <a:pt x="1191618" y="1051028"/>
                </a:lnTo>
                <a:cubicBezTo>
                  <a:pt x="1222752" y="1026121"/>
                  <a:pt x="1275201" y="987802"/>
                  <a:pt x="1299390" y="971996"/>
                </a:cubicBezTo>
                <a:cubicBezTo>
                  <a:pt x="1344568" y="979379"/>
                  <a:pt x="1440846" y="1001343"/>
                  <a:pt x="1504478" y="1051042"/>
                </a:cubicBezTo>
                <a:lnTo>
                  <a:pt x="1536674" y="1080622"/>
                </a:lnTo>
                <a:lnTo>
                  <a:pt x="1536674" y="816056"/>
                </a:lnTo>
                <a:cubicBezTo>
                  <a:pt x="1536674" y="794291"/>
                  <a:pt x="1554318" y="776647"/>
                  <a:pt x="1576083" y="776647"/>
                </a:cubicBezTo>
                <a:close/>
                <a:moveTo>
                  <a:pt x="1083847" y="310130"/>
                </a:moveTo>
                <a:cubicBezTo>
                  <a:pt x="1200957" y="310130"/>
                  <a:pt x="1299889" y="408197"/>
                  <a:pt x="1330507" y="543004"/>
                </a:cubicBezTo>
                <a:lnTo>
                  <a:pt x="1331374" y="543004"/>
                </a:lnTo>
                <a:lnTo>
                  <a:pt x="1335879" y="563696"/>
                </a:lnTo>
                <a:lnTo>
                  <a:pt x="1335605" y="563696"/>
                </a:lnTo>
                <a:lnTo>
                  <a:pt x="1342343" y="634386"/>
                </a:lnTo>
                <a:cubicBezTo>
                  <a:pt x="1341993" y="687379"/>
                  <a:pt x="1330842" y="734564"/>
                  <a:pt x="1313107" y="776870"/>
                </a:cubicBezTo>
                <a:lnTo>
                  <a:pt x="1294278" y="818384"/>
                </a:lnTo>
                <a:lnTo>
                  <a:pt x="1273467" y="858752"/>
                </a:lnTo>
                <a:lnTo>
                  <a:pt x="1272926" y="858752"/>
                </a:lnTo>
                <a:lnTo>
                  <a:pt x="1272926" y="857039"/>
                </a:lnTo>
                <a:cubicBezTo>
                  <a:pt x="1226345" y="921743"/>
                  <a:pt x="1158821" y="961937"/>
                  <a:pt x="1083847" y="961937"/>
                </a:cubicBezTo>
                <a:cubicBezTo>
                  <a:pt x="940997" y="961937"/>
                  <a:pt x="825194" y="816026"/>
                  <a:pt x="825194" y="636034"/>
                </a:cubicBezTo>
                <a:cubicBezTo>
                  <a:pt x="825194" y="456042"/>
                  <a:pt x="940997" y="310130"/>
                  <a:pt x="1083847" y="310130"/>
                </a:cubicBezTo>
                <a:close/>
                <a:moveTo>
                  <a:pt x="304612" y="197705"/>
                </a:moveTo>
                <a:cubicBezTo>
                  <a:pt x="247726" y="197705"/>
                  <a:pt x="201610" y="243821"/>
                  <a:pt x="201610" y="300707"/>
                </a:cubicBezTo>
                <a:lnTo>
                  <a:pt x="201610" y="1430479"/>
                </a:lnTo>
                <a:cubicBezTo>
                  <a:pt x="201610" y="1487365"/>
                  <a:pt x="247726" y="1533481"/>
                  <a:pt x="304612" y="1533481"/>
                </a:cubicBezTo>
                <a:lnTo>
                  <a:pt x="2176774" y="1533481"/>
                </a:lnTo>
                <a:cubicBezTo>
                  <a:pt x="2233660" y="1533481"/>
                  <a:pt x="2279776" y="1487365"/>
                  <a:pt x="2279776" y="1430479"/>
                </a:cubicBezTo>
                <a:lnTo>
                  <a:pt x="2279776" y="300707"/>
                </a:lnTo>
                <a:cubicBezTo>
                  <a:pt x="2279776" y="243821"/>
                  <a:pt x="2233660" y="197705"/>
                  <a:pt x="2176774" y="197705"/>
                </a:cubicBezTo>
                <a:close/>
                <a:moveTo>
                  <a:pt x="147155" y="0"/>
                </a:moveTo>
                <a:lnTo>
                  <a:pt x="2334232" y="0"/>
                </a:lnTo>
                <a:cubicBezTo>
                  <a:pt x="2415503" y="0"/>
                  <a:pt x="2481387" y="65884"/>
                  <a:pt x="2481387" y="147155"/>
                </a:cubicBezTo>
                <a:lnTo>
                  <a:pt x="2481387" y="1761223"/>
                </a:lnTo>
                <a:cubicBezTo>
                  <a:pt x="2481387" y="1842494"/>
                  <a:pt x="2415503" y="1908378"/>
                  <a:pt x="2334232" y="1908378"/>
                </a:cubicBezTo>
                <a:lnTo>
                  <a:pt x="147155" y="1908378"/>
                </a:lnTo>
                <a:cubicBezTo>
                  <a:pt x="65884" y="1908378"/>
                  <a:pt x="0" y="1842494"/>
                  <a:pt x="0" y="1761223"/>
                </a:cubicBezTo>
                <a:lnTo>
                  <a:pt x="0" y="147155"/>
                </a:lnTo>
                <a:cubicBezTo>
                  <a:pt x="0" y="65884"/>
                  <a:pt x="65884" y="0"/>
                  <a:pt x="147155" y="0"/>
                </a:cubicBezTo>
                <a:close/>
              </a:path>
            </a:pathLst>
          </a:custGeom>
          <a:solidFill>
            <a:schemeClr val="bg1">
              <a:lumMod val="50000"/>
            </a:schemeClr>
          </a:solid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6" name="Freeform 195"/>
          <p:cNvSpPr/>
          <p:nvPr/>
        </p:nvSpPr>
        <p:spPr bwMode="auto">
          <a:xfrm>
            <a:off x="10612025" y="2222290"/>
            <a:ext cx="496079" cy="37618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c</a:t>
            </a:r>
          </a:p>
        </p:txBody>
      </p:sp>
      <p:grpSp>
        <p:nvGrpSpPr>
          <p:cNvPr id="203" name="Group 202"/>
          <p:cNvGrpSpPr/>
          <p:nvPr/>
        </p:nvGrpSpPr>
        <p:grpSpPr>
          <a:xfrm>
            <a:off x="3094837" y="2651682"/>
            <a:ext cx="345523" cy="327899"/>
            <a:chOff x="5326857" y="2779521"/>
            <a:chExt cx="2283619" cy="2167129"/>
          </a:xfrm>
          <a:solidFill>
            <a:schemeClr val="bg1">
              <a:lumMod val="50000"/>
            </a:schemeClr>
          </a:solidFill>
        </p:grpSpPr>
        <p:sp>
          <p:nvSpPr>
            <p:cNvPr id="204" name="Freeform 203"/>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5"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6"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7" name="Oval 206"/>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8"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08" name="Round Same Side Corner Rectangle 2"/>
          <p:cNvSpPr/>
          <p:nvPr/>
        </p:nvSpPr>
        <p:spPr>
          <a:xfrm>
            <a:off x="2229844" y="4078035"/>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2" name="Rectangle 61"/>
          <p:cNvSpPr/>
          <p:nvPr/>
        </p:nvSpPr>
        <p:spPr bwMode="auto">
          <a:xfrm>
            <a:off x="303213" y="5010767"/>
            <a:ext cx="11585448" cy="494431"/>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1227077" rtl="0" eaLnBrk="1" fontAlgn="base" latinLnBrk="0" hangingPunct="1">
              <a:lnSpc>
                <a:spcPct val="120000"/>
              </a:lnSpc>
              <a:spcBef>
                <a:spcPts val="200"/>
              </a:spcBef>
              <a:spcAft>
                <a:spcPts val="20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Digital Hotspots</a:t>
            </a:r>
          </a:p>
        </p:txBody>
      </p:sp>
      <p:grpSp>
        <p:nvGrpSpPr>
          <p:cNvPr id="100" name="Group 99"/>
          <p:cNvGrpSpPr/>
          <p:nvPr/>
        </p:nvGrpSpPr>
        <p:grpSpPr>
          <a:xfrm>
            <a:off x="5783064" y="3118409"/>
            <a:ext cx="345523" cy="327899"/>
            <a:chOff x="5326857" y="2779521"/>
            <a:chExt cx="2283619" cy="2167129"/>
          </a:xfrm>
          <a:solidFill>
            <a:schemeClr val="bg1">
              <a:lumMod val="50000"/>
            </a:schemeClr>
          </a:solidFill>
        </p:grpSpPr>
        <p:sp>
          <p:nvSpPr>
            <p:cNvPr id="101" name="Freeform 203"/>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Oval 126"/>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9"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81" name="Oval 80">
            <a:extLst>
              <a:ext uri="{FF2B5EF4-FFF2-40B4-BE49-F238E27FC236}">
                <a16:creationId xmlns:a16="http://schemas.microsoft.com/office/drawing/2014/main" id="{C827EF22-885B-47A3-87CF-797A517DB660}"/>
              </a:ext>
            </a:extLst>
          </p:cNvPr>
          <p:cNvSpPr/>
          <p:nvPr/>
        </p:nvSpPr>
        <p:spPr bwMode="auto">
          <a:xfrm>
            <a:off x="8170348" y="3624139"/>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96F57BD3-2825-4118-845A-EC48B9C622A2}"/>
              </a:ext>
            </a:extLst>
          </p:cNvPr>
          <p:cNvGrpSpPr/>
          <p:nvPr/>
        </p:nvGrpSpPr>
        <p:grpSpPr>
          <a:xfrm>
            <a:off x="9714599" y="3429001"/>
            <a:ext cx="345523" cy="327899"/>
            <a:chOff x="5326857" y="2779521"/>
            <a:chExt cx="2283619" cy="2167129"/>
          </a:xfrm>
          <a:solidFill>
            <a:schemeClr val="bg1">
              <a:lumMod val="50000"/>
            </a:schemeClr>
          </a:solidFill>
        </p:grpSpPr>
        <p:sp>
          <p:nvSpPr>
            <p:cNvPr id="67" name="Freeform 203">
              <a:extLst>
                <a:ext uri="{FF2B5EF4-FFF2-40B4-BE49-F238E27FC236}">
                  <a16:creationId xmlns:a16="http://schemas.microsoft.com/office/drawing/2014/main" id="{32E5E8F6-9E4F-4A85-9884-41F7CE2CA63D}"/>
                </a:ext>
              </a:extLst>
            </p:cNvPr>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Oval 23">
              <a:extLst>
                <a:ext uri="{FF2B5EF4-FFF2-40B4-BE49-F238E27FC236}">
                  <a16:creationId xmlns:a16="http://schemas.microsoft.com/office/drawing/2014/main" id="{27F7728A-4B69-445C-9175-E0C0608727BD}"/>
                </a:ext>
              </a:extLst>
            </p:cNvPr>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Rounded Rectangle 13">
              <a:extLst>
                <a:ext uri="{FF2B5EF4-FFF2-40B4-BE49-F238E27FC236}">
                  <a16:creationId xmlns:a16="http://schemas.microsoft.com/office/drawing/2014/main" id="{C091011C-8C97-48C8-A1E7-91479A5D6E7E}"/>
                </a:ext>
              </a:extLst>
            </p:cNvPr>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47189493-4480-4DDB-93AE-F966524606BB}"/>
                </a:ext>
              </a:extLst>
            </p:cNvPr>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0873753A-D9E1-4612-97A8-94A1C2B6404A}"/>
                </a:ext>
              </a:extLst>
            </p:cNvPr>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88534DB1-0AF9-44F9-9FE4-655C5FB84665}"/>
              </a:ext>
            </a:extLst>
          </p:cNvPr>
          <p:cNvSpPr/>
          <p:nvPr/>
        </p:nvSpPr>
        <p:spPr>
          <a:xfrm>
            <a:off x="5029441" y="3532556"/>
            <a:ext cx="1877024"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Release Work</a:t>
            </a:r>
          </a:p>
        </p:txBody>
      </p:sp>
      <p:sp>
        <p:nvSpPr>
          <p:cNvPr id="73" name="Title 11">
            <a:extLst>
              <a:ext uri="{FF2B5EF4-FFF2-40B4-BE49-F238E27FC236}">
                <a16:creationId xmlns:a16="http://schemas.microsoft.com/office/drawing/2014/main" id="{85FC90A8-C8C2-47A6-BBC8-51CA264E09F3}"/>
              </a:ext>
            </a:extLst>
          </p:cNvPr>
          <p:cNvSpPr>
            <a:spLocks noGrp="1"/>
          </p:cNvSpPr>
          <p:nvPr/>
        </p:nvSpPr>
        <p:spPr>
          <a:xfrm>
            <a:off x="354649" y="202646"/>
            <a:ext cx="11601647" cy="823504"/>
          </a:xfrm>
          <a:prstGeom prst="rect">
            <a:avLst/>
          </a:prstGeom>
        </p:spPr>
        <p:txBody>
          <a:bodyPr vert="horz" wrap="square" lIns="0" tIns="0" rIns="0" bIns="0" rtlCol="0" anchor="t">
            <a:normAutofit fontScale="90000" lnSpcReduction="10000"/>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dirty="0">
                <a:solidFill>
                  <a:srgbClr val="0A1B45"/>
                </a:solidFill>
                <a:latin typeface="Segoe UI Semibold" panose="020B0702040204020203" pitchFamily="34" charset="0"/>
                <a:cs typeface="Segoe UI Semibold" panose="020B0702040204020203" pitchFamily="34" charset="0"/>
              </a:rPr>
              <a:t>Enterprise Field Asset Maintenance Journey</a:t>
            </a:r>
            <a:br>
              <a:rPr lang="en-US" dirty="0">
                <a:solidFill>
                  <a:srgbClr val="44546A"/>
                </a:solidFill>
                <a:latin typeface="Calibri Light" panose="020F0302020204030204"/>
              </a:rPr>
            </a:br>
            <a:r>
              <a:rPr lang="en-US" sz="2700" dirty="0">
                <a:solidFill>
                  <a:srgbClr val="0078D4"/>
                </a:solidFill>
                <a:latin typeface="Segoe UI Semibold" panose="020B0702040204020203" pitchFamily="34" charset="0"/>
                <a:cs typeface="Segoe UI Semibold" panose="020B0702040204020203" pitchFamily="34" charset="0"/>
              </a:rPr>
              <a:t>Reactive</a:t>
            </a:r>
          </a:p>
        </p:txBody>
      </p:sp>
    </p:spTree>
    <p:custDataLst>
      <p:tags r:id="rId1"/>
    </p:custDataLst>
    <p:extLst>
      <p:ext uri="{BB962C8B-B14F-4D97-AF65-F5344CB8AC3E}">
        <p14:creationId xmlns:p14="http://schemas.microsoft.com/office/powerpoint/2010/main" val="28925664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78" imgH="377" progId="TCLayout.ActiveDocument.1">
                  <p:embed/>
                </p:oleObj>
              </mc:Choice>
              <mc:Fallback>
                <p:oleObj name="think-cell Slide" r:id="rId5" imgW="378" imgH="377" progId="TCLayout.ActiveDocument.1">
                  <p:embed/>
                  <p:pic>
                    <p:nvPicPr>
                      <p:cNvPr id="23" name="Object 2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4294967295"/>
          </p:nvPr>
        </p:nvSpPr>
        <p:spPr>
          <a:xfrm>
            <a:off x="11430000" y="6478588"/>
            <a:ext cx="762000" cy="3794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a:ln>
                <a:noFill/>
              </a:ln>
              <a:solidFill>
                <a:srgbClr val="505050"/>
              </a:solidFill>
              <a:effectLst/>
              <a:uLnTx/>
              <a:uFillTx/>
              <a:latin typeface="Segoe UI" pitchFamily="34" charset="0"/>
              <a:cs typeface="Segoe UI" pitchFamily="34" charset="0"/>
            </a:endParaRPr>
          </a:p>
        </p:txBody>
      </p:sp>
      <p:sp>
        <p:nvSpPr>
          <p:cNvPr id="63" name="Rectangle 62"/>
          <p:cNvSpPr/>
          <p:nvPr/>
        </p:nvSpPr>
        <p:spPr>
          <a:xfrm>
            <a:off x="303212" y="5495357"/>
            <a:ext cx="3835688" cy="1134043"/>
          </a:xfrm>
          <a:prstGeom prst="rect">
            <a:avLst/>
          </a:prstGeom>
          <a:solidFill>
            <a:schemeClr val="bg1"/>
          </a:solidFill>
          <a:ln w="3175">
            <a:solidFill>
              <a:schemeClr val="bg1">
                <a:lumMod val="75000"/>
              </a:schemeClr>
            </a:solidFill>
          </a:ln>
        </p:spPr>
        <p:txBody>
          <a:bodyPr wrap="square" lIns="91440" tIns="45720" rIns="91440" bIns="45720">
            <a:noAutofit/>
          </a:bodyPr>
          <a:lstStyle/>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Update Counters via IoT</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Document versioning and integration</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Collaboration on Solution</a:t>
            </a:r>
            <a:endParaRPr kumimoji="0" lang="en-US" sz="1400" b="0" i="0" u="none" strike="noStrike" kern="1200" cap="none" spc="0" normalizeH="0" baseline="0" noProof="0">
              <a:ln>
                <a:noFill/>
              </a:ln>
              <a:solidFill>
                <a:srgbClr val="505050"/>
              </a:solidFill>
              <a:effectLst/>
              <a:highlight>
                <a:srgbClr val="FFFF00"/>
              </a:highlight>
              <a:uLnTx/>
              <a:uFillTx/>
              <a:latin typeface="Segoe UI"/>
              <a:ea typeface="Segoe UI" pitchFamily="34" charset="0"/>
              <a:cs typeface="Segoe UI" pitchFamily="34" charset="0"/>
            </a:endParaRPr>
          </a:p>
        </p:txBody>
      </p:sp>
      <p:sp>
        <p:nvSpPr>
          <p:cNvPr id="64" name="Rectangle 63"/>
          <p:cNvSpPr/>
          <p:nvPr/>
        </p:nvSpPr>
        <p:spPr>
          <a:xfrm>
            <a:off x="4178092" y="5495357"/>
            <a:ext cx="3835688" cy="1134043"/>
          </a:xfrm>
          <a:prstGeom prst="rect">
            <a:avLst/>
          </a:prstGeom>
          <a:solidFill>
            <a:schemeClr val="bg1"/>
          </a:solidFill>
          <a:ln w="3175">
            <a:solidFill>
              <a:schemeClr val="bg1">
                <a:lumMod val="75000"/>
              </a:schemeClr>
            </a:solidFill>
          </a:ln>
        </p:spPr>
        <p:txBody>
          <a:bodyPr wrap="square" lIns="91440" tIns="45720" rIns="91440" bIns="45720">
            <a:noAutofit/>
          </a:bodyPr>
          <a:lstStyle/>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Digital signatures </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Management of skills and compliance </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Orchestration of Supply chain</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Guided processes via HoloLens</a:t>
            </a:r>
            <a:endParaRPr kumimoji="0" lang="en-US"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65" name="Rectangle 64"/>
          <p:cNvSpPr/>
          <p:nvPr/>
        </p:nvSpPr>
        <p:spPr>
          <a:xfrm>
            <a:off x="8052972" y="5495357"/>
            <a:ext cx="3835688" cy="1134043"/>
          </a:xfrm>
          <a:prstGeom prst="rect">
            <a:avLst/>
          </a:prstGeom>
          <a:solidFill>
            <a:schemeClr val="bg1"/>
          </a:solidFill>
          <a:ln w="3175">
            <a:solidFill>
              <a:schemeClr val="bg1">
                <a:lumMod val="75000"/>
              </a:schemeClr>
            </a:solidFill>
          </a:ln>
        </p:spPr>
        <p:txBody>
          <a:bodyPr wrap="square" lIns="91440" tIns="45720" rIns="91440" bIns="45720">
            <a:noAutofit/>
          </a:bodyPr>
          <a:lstStyle/>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Visibility on ETA, Duration &amp; time to complete </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Real time monitoring</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Digital feedback loop for lessons learned</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505050"/>
              </a:solidFill>
              <a:effectLst/>
              <a:highlight>
                <a:srgbClr val="FFFF00"/>
              </a:highlight>
              <a:uLnTx/>
              <a:uFillTx/>
              <a:latin typeface="Segoe UI"/>
              <a:ea typeface="Segoe UI" pitchFamily="34" charset="0"/>
              <a:cs typeface="Segoe UI" pitchFamily="34" charset="0"/>
            </a:endParaRPr>
          </a:p>
        </p:txBody>
      </p:sp>
      <p:sp>
        <p:nvSpPr>
          <p:cNvPr id="104" name="Rectangle 103"/>
          <p:cNvSpPr/>
          <p:nvPr/>
        </p:nvSpPr>
        <p:spPr>
          <a:xfrm>
            <a:off x="303212" y="1030320"/>
            <a:ext cx="11582397" cy="397342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white"/>
              </a:solidFill>
              <a:effectLst/>
              <a:uLnTx/>
              <a:uFillTx/>
              <a:latin typeface="Segoe UI"/>
              <a:ea typeface="+mn-ea"/>
              <a:cs typeface="+mn-cs"/>
            </a:endParaRPr>
          </a:p>
        </p:txBody>
      </p:sp>
      <p:sp>
        <p:nvSpPr>
          <p:cNvPr id="13" name="Freeform 12"/>
          <p:cNvSpPr/>
          <p:nvPr/>
        </p:nvSpPr>
        <p:spPr bwMode="auto">
          <a:xfrm>
            <a:off x="300520" y="1244705"/>
            <a:ext cx="11570354" cy="3559234"/>
          </a:xfrm>
          <a:custGeom>
            <a:avLst/>
            <a:gdLst>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1108674 h 3873799"/>
              <a:gd name="connsiteX1" fmla="*/ 1383632 w 12119714"/>
              <a:gd name="connsiteY1" fmla="*/ 206306 h 3873799"/>
              <a:gd name="connsiteX2" fmla="*/ 2442411 w 12119714"/>
              <a:gd name="connsiteY2" fmla="*/ 1601969 h 3873799"/>
              <a:gd name="connsiteX3" fmla="*/ 1130969 w 12119714"/>
              <a:gd name="connsiteY3" fmla="*/ 2624653 h 3873799"/>
              <a:gd name="connsiteX4" fmla="*/ 1143000 w 12119714"/>
              <a:gd name="connsiteY4" fmla="*/ 3611242 h 3873799"/>
              <a:gd name="connsiteX5" fmla="*/ 3164306 w 12119714"/>
              <a:gd name="connsiteY5" fmla="*/ 3418737 h 3873799"/>
              <a:gd name="connsiteX6" fmla="*/ 4030579 w 12119714"/>
              <a:gd name="connsiteY6" fmla="*/ 1301179 h 3873799"/>
              <a:gd name="connsiteX7" fmla="*/ 4896853 w 12119714"/>
              <a:gd name="connsiteY7" fmla="*/ 158179 h 3873799"/>
              <a:gd name="connsiteX8" fmla="*/ 7279106 w 12119714"/>
              <a:gd name="connsiteY8" fmla="*/ 1192895 h 3873799"/>
              <a:gd name="connsiteX9" fmla="*/ 10323095 w 12119714"/>
              <a:gd name="connsiteY9" fmla="*/ 49894 h 3873799"/>
              <a:gd name="connsiteX10" fmla="*/ 11694695 w 12119714"/>
              <a:gd name="connsiteY10" fmla="*/ 2191516 h 3873799"/>
              <a:gd name="connsiteX11" fmla="*/ 9745579 w 12119714"/>
              <a:gd name="connsiteY11" fmla="*/ 1914790 h 3873799"/>
              <a:gd name="connsiteX12" fmla="*/ 6605337 w 12119714"/>
              <a:gd name="connsiteY12" fmla="*/ 1866663 h 3873799"/>
              <a:gd name="connsiteX13" fmla="*/ 4632158 w 12119714"/>
              <a:gd name="connsiteY13" fmla="*/ 2155421 h 3873799"/>
              <a:gd name="connsiteX14" fmla="*/ 4307306 w 12119714"/>
              <a:gd name="connsiteY14" fmla="*/ 3659369 h 3873799"/>
              <a:gd name="connsiteX15" fmla="*/ 5305927 w 12119714"/>
              <a:gd name="connsiteY15" fmla="*/ 3731558 h 3873799"/>
              <a:gd name="connsiteX16" fmla="*/ 6424863 w 12119714"/>
              <a:gd name="connsiteY16" fmla="*/ 2408084 h 3873799"/>
              <a:gd name="connsiteX17" fmla="*/ 8698832 w 12119714"/>
              <a:gd name="connsiteY17" fmla="*/ 3418737 h 3873799"/>
              <a:gd name="connsiteX18" fmla="*/ 11670632 w 12119714"/>
              <a:gd name="connsiteY18" fmla="*/ 3262327 h 3873799"/>
              <a:gd name="connsiteX19" fmla="*/ 12055642 w 12119714"/>
              <a:gd name="connsiteY19" fmla="*/ 3262327 h 3873799"/>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745579 w 12119714"/>
              <a:gd name="connsiteY11" fmla="*/ 1930401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023684 w 12119714"/>
              <a:gd name="connsiteY11" fmla="*/ 1413043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030579 w 12119714"/>
              <a:gd name="connsiteY6" fmla="*/ 1279425 h 3852045"/>
              <a:gd name="connsiteX7" fmla="*/ 4896853 w 12119714"/>
              <a:gd name="connsiteY7" fmla="*/ 136425 h 3852045"/>
              <a:gd name="connsiteX8" fmla="*/ 7279106 w 12119714"/>
              <a:gd name="connsiteY8" fmla="*/ 894415 h 3852045"/>
              <a:gd name="connsiteX9" fmla="*/ 10323095 w 12119714"/>
              <a:gd name="connsiteY9" fmla="*/ 28140 h 3852045"/>
              <a:gd name="connsiteX10" fmla="*/ 11694695 w 12119714"/>
              <a:gd name="connsiteY10" fmla="*/ 2169762 h 3852045"/>
              <a:gd name="connsiteX11" fmla="*/ 9023684 w 12119714"/>
              <a:gd name="connsiteY11" fmla="*/ 1375678 h 3852045"/>
              <a:gd name="connsiteX12" fmla="*/ 6605337 w 12119714"/>
              <a:gd name="connsiteY12" fmla="*/ 1844909 h 3852045"/>
              <a:gd name="connsiteX13" fmla="*/ 4632158 w 12119714"/>
              <a:gd name="connsiteY13" fmla="*/ 2133667 h 3852045"/>
              <a:gd name="connsiteX14" fmla="*/ 4307306 w 12119714"/>
              <a:gd name="connsiteY14" fmla="*/ 3637615 h 3852045"/>
              <a:gd name="connsiteX15" fmla="*/ 5305927 w 12119714"/>
              <a:gd name="connsiteY15" fmla="*/ 3709804 h 3852045"/>
              <a:gd name="connsiteX16" fmla="*/ 6424863 w 12119714"/>
              <a:gd name="connsiteY16" fmla="*/ 2386330 h 3852045"/>
              <a:gd name="connsiteX17" fmla="*/ 8698832 w 12119714"/>
              <a:gd name="connsiteY17" fmla="*/ 3396983 h 3852045"/>
              <a:gd name="connsiteX18" fmla="*/ 11670632 w 12119714"/>
              <a:gd name="connsiteY18" fmla="*/ 3240573 h 3852045"/>
              <a:gd name="connsiteX19" fmla="*/ 12055642 w 12119714"/>
              <a:gd name="connsiteY19"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896853 w 12119714"/>
              <a:gd name="connsiteY6" fmla="*/ 136425 h 3852045"/>
              <a:gd name="connsiteX7" fmla="*/ 7279106 w 12119714"/>
              <a:gd name="connsiteY7" fmla="*/ 894415 h 3852045"/>
              <a:gd name="connsiteX8" fmla="*/ 10323095 w 12119714"/>
              <a:gd name="connsiteY8" fmla="*/ 28140 h 3852045"/>
              <a:gd name="connsiteX9" fmla="*/ 11694695 w 12119714"/>
              <a:gd name="connsiteY9" fmla="*/ 2169762 h 3852045"/>
              <a:gd name="connsiteX10" fmla="*/ 9023684 w 12119714"/>
              <a:gd name="connsiteY10" fmla="*/ 1375678 h 3852045"/>
              <a:gd name="connsiteX11" fmla="*/ 6605337 w 12119714"/>
              <a:gd name="connsiteY11" fmla="*/ 1844909 h 3852045"/>
              <a:gd name="connsiteX12" fmla="*/ 4632158 w 12119714"/>
              <a:gd name="connsiteY12" fmla="*/ 2133667 h 3852045"/>
              <a:gd name="connsiteX13" fmla="*/ 4307306 w 12119714"/>
              <a:gd name="connsiteY13" fmla="*/ 3637615 h 3852045"/>
              <a:gd name="connsiteX14" fmla="*/ 5305927 w 12119714"/>
              <a:gd name="connsiteY14" fmla="*/ 3709804 h 3852045"/>
              <a:gd name="connsiteX15" fmla="*/ 6424863 w 12119714"/>
              <a:gd name="connsiteY15" fmla="*/ 2386330 h 3852045"/>
              <a:gd name="connsiteX16" fmla="*/ 8698832 w 12119714"/>
              <a:gd name="connsiteY16" fmla="*/ 3396983 h 3852045"/>
              <a:gd name="connsiteX17" fmla="*/ 11670632 w 12119714"/>
              <a:gd name="connsiteY17" fmla="*/ 3240573 h 3852045"/>
              <a:gd name="connsiteX18" fmla="*/ 12055642 w 12119714"/>
              <a:gd name="connsiteY18"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43000 w 12119714"/>
              <a:gd name="connsiteY3" fmla="*/ 358948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4157199"/>
              <a:gd name="connsiteX1" fmla="*/ 1383632 w 12119714"/>
              <a:gd name="connsiteY1" fmla="*/ 184552 h 4157199"/>
              <a:gd name="connsiteX2" fmla="*/ 2442411 w 12119714"/>
              <a:gd name="connsiteY2" fmla="*/ 1580215 h 4157199"/>
              <a:gd name="connsiteX3" fmla="*/ 1143000 w 12119714"/>
              <a:gd name="connsiteY3" fmla="*/ 3589488 h 4157199"/>
              <a:gd name="connsiteX4" fmla="*/ 3164306 w 12119714"/>
              <a:gd name="connsiteY4" fmla="*/ 3396983 h 4157199"/>
              <a:gd name="connsiteX5" fmla="*/ 4896853 w 12119714"/>
              <a:gd name="connsiteY5" fmla="*/ 136425 h 4157199"/>
              <a:gd name="connsiteX6" fmla="*/ 7279106 w 12119714"/>
              <a:gd name="connsiteY6" fmla="*/ 894415 h 4157199"/>
              <a:gd name="connsiteX7" fmla="*/ 10323095 w 12119714"/>
              <a:gd name="connsiteY7" fmla="*/ 28140 h 4157199"/>
              <a:gd name="connsiteX8" fmla="*/ 11694695 w 12119714"/>
              <a:gd name="connsiteY8" fmla="*/ 2169762 h 4157199"/>
              <a:gd name="connsiteX9" fmla="*/ 9023684 w 12119714"/>
              <a:gd name="connsiteY9" fmla="*/ 1375678 h 4157199"/>
              <a:gd name="connsiteX10" fmla="*/ 6605337 w 12119714"/>
              <a:gd name="connsiteY10" fmla="*/ 1844909 h 4157199"/>
              <a:gd name="connsiteX11" fmla="*/ 4632158 w 12119714"/>
              <a:gd name="connsiteY11" fmla="*/ 2133667 h 4157199"/>
              <a:gd name="connsiteX12" fmla="*/ 4307306 w 12119714"/>
              <a:gd name="connsiteY12" fmla="*/ 3637615 h 4157199"/>
              <a:gd name="connsiteX13" fmla="*/ 5305927 w 12119714"/>
              <a:gd name="connsiteY13" fmla="*/ 3709804 h 4157199"/>
              <a:gd name="connsiteX14" fmla="*/ 6424863 w 12119714"/>
              <a:gd name="connsiteY14" fmla="*/ 2386330 h 4157199"/>
              <a:gd name="connsiteX15" fmla="*/ 8698832 w 12119714"/>
              <a:gd name="connsiteY15" fmla="*/ 3396983 h 4157199"/>
              <a:gd name="connsiteX16" fmla="*/ 11670632 w 12119714"/>
              <a:gd name="connsiteY16" fmla="*/ 3240573 h 4157199"/>
              <a:gd name="connsiteX17" fmla="*/ 12055642 w 12119714"/>
              <a:gd name="connsiteY17" fmla="*/ 3240573 h 4157199"/>
              <a:gd name="connsiteX0" fmla="*/ 0 w 12119714"/>
              <a:gd name="connsiteY0" fmla="*/ 1086920 h 3852045"/>
              <a:gd name="connsiteX1" fmla="*/ 1383632 w 12119714"/>
              <a:gd name="connsiteY1" fmla="*/ 184552 h 3852045"/>
              <a:gd name="connsiteX2" fmla="*/ 2442411 w 12119714"/>
              <a:gd name="connsiteY2" fmla="*/ 15802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605337 w 12119714"/>
              <a:gd name="connsiteY10" fmla="*/ 1844864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545179 w 12119714"/>
              <a:gd name="connsiteY10" fmla="*/ 1808769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76767"/>
              <a:gd name="connsiteX1" fmla="*/ 1479885 w 12119714"/>
              <a:gd name="connsiteY1" fmla="*/ 148412 h 3876767"/>
              <a:gd name="connsiteX2" fmla="*/ 2538664 w 12119714"/>
              <a:gd name="connsiteY2" fmla="*/ 1351570 h 3876767"/>
              <a:gd name="connsiteX3" fmla="*/ 589548 w 12119714"/>
              <a:gd name="connsiteY3" fmla="*/ 2975833 h 3876767"/>
              <a:gd name="connsiteX4" fmla="*/ 3164306 w 12119714"/>
              <a:gd name="connsiteY4" fmla="*/ 3396938 h 3876767"/>
              <a:gd name="connsiteX5" fmla="*/ 4547937 w 12119714"/>
              <a:gd name="connsiteY5" fmla="*/ 124348 h 3876767"/>
              <a:gd name="connsiteX6" fmla="*/ 7279106 w 12119714"/>
              <a:gd name="connsiteY6" fmla="*/ 894370 h 3876767"/>
              <a:gd name="connsiteX7" fmla="*/ 10323095 w 12119714"/>
              <a:gd name="connsiteY7" fmla="*/ 28095 h 3876767"/>
              <a:gd name="connsiteX8" fmla="*/ 11694695 w 12119714"/>
              <a:gd name="connsiteY8" fmla="*/ 2169717 h 3876767"/>
              <a:gd name="connsiteX9" fmla="*/ 9023684 w 12119714"/>
              <a:gd name="connsiteY9" fmla="*/ 1375633 h 3876767"/>
              <a:gd name="connsiteX10" fmla="*/ 6545179 w 12119714"/>
              <a:gd name="connsiteY10" fmla="*/ 1808769 h 3876767"/>
              <a:gd name="connsiteX11" fmla="*/ 4511843 w 12119714"/>
              <a:gd name="connsiteY11" fmla="*/ 1712517 h 3876767"/>
              <a:gd name="connsiteX12" fmla="*/ 4307306 w 12119714"/>
              <a:gd name="connsiteY12" fmla="*/ 3637570 h 3876767"/>
              <a:gd name="connsiteX13" fmla="*/ 5305927 w 12119714"/>
              <a:gd name="connsiteY13" fmla="*/ 3709759 h 3876767"/>
              <a:gd name="connsiteX14" fmla="*/ 6424863 w 12119714"/>
              <a:gd name="connsiteY14" fmla="*/ 2386285 h 3876767"/>
              <a:gd name="connsiteX15" fmla="*/ 8698832 w 12119714"/>
              <a:gd name="connsiteY15" fmla="*/ 3396938 h 3876767"/>
              <a:gd name="connsiteX16" fmla="*/ 11670632 w 12119714"/>
              <a:gd name="connsiteY16" fmla="*/ 3240528 h 3876767"/>
              <a:gd name="connsiteX17" fmla="*/ 12055642 w 12119714"/>
              <a:gd name="connsiteY17" fmla="*/ 3240528 h 3876767"/>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8915400 w 12119714"/>
              <a:gd name="connsiteY13" fmla="*/ 2518633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073168"/>
              <a:gd name="connsiteY0" fmla="*/ 1086875 h 3763216"/>
              <a:gd name="connsiteX1" fmla="*/ 1479885 w 12073168"/>
              <a:gd name="connsiteY1" fmla="*/ 148412 h 3763216"/>
              <a:gd name="connsiteX2" fmla="*/ 2538664 w 12073168"/>
              <a:gd name="connsiteY2" fmla="*/ 1351570 h 3763216"/>
              <a:gd name="connsiteX3" fmla="*/ 589548 w 12073168"/>
              <a:gd name="connsiteY3" fmla="*/ 2975833 h 3763216"/>
              <a:gd name="connsiteX4" fmla="*/ 3164306 w 12073168"/>
              <a:gd name="connsiteY4" fmla="*/ 3396938 h 3763216"/>
              <a:gd name="connsiteX5" fmla="*/ 4547937 w 12073168"/>
              <a:gd name="connsiteY5" fmla="*/ 124348 h 3763216"/>
              <a:gd name="connsiteX6" fmla="*/ 7279106 w 12073168"/>
              <a:gd name="connsiteY6" fmla="*/ 894370 h 3763216"/>
              <a:gd name="connsiteX7" fmla="*/ 10323095 w 12073168"/>
              <a:gd name="connsiteY7" fmla="*/ 28095 h 3763216"/>
              <a:gd name="connsiteX8" fmla="*/ 11694695 w 12073168"/>
              <a:gd name="connsiteY8" fmla="*/ 2169717 h 3763216"/>
              <a:gd name="connsiteX9" fmla="*/ 9023684 w 12073168"/>
              <a:gd name="connsiteY9" fmla="*/ 1375633 h 3763216"/>
              <a:gd name="connsiteX10" fmla="*/ 6918158 w 12073168"/>
              <a:gd name="connsiteY10" fmla="*/ 1652358 h 3763216"/>
              <a:gd name="connsiteX11" fmla="*/ 6304548 w 12073168"/>
              <a:gd name="connsiteY11" fmla="*/ 1868928 h 3763216"/>
              <a:gd name="connsiteX12" fmla="*/ 6641433 w 12073168"/>
              <a:gd name="connsiteY12" fmla="*/ 3264592 h 3763216"/>
              <a:gd name="connsiteX13" fmla="*/ 8915400 w 12073168"/>
              <a:gd name="connsiteY13" fmla="*/ 2518633 h 3763216"/>
              <a:gd name="connsiteX14" fmla="*/ 10756232 w 12073168"/>
              <a:gd name="connsiteY14" fmla="*/ 3745854 h 3763216"/>
              <a:gd name="connsiteX15" fmla="*/ 11670632 w 12073168"/>
              <a:gd name="connsiteY15" fmla="*/ 3240528 h 3763216"/>
              <a:gd name="connsiteX16" fmla="*/ 12055642 w 12073168"/>
              <a:gd name="connsiteY16" fmla="*/ 3240528 h 3763216"/>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918158 w 12073168"/>
              <a:gd name="connsiteY10" fmla="*/ 1652358 h 3750732"/>
              <a:gd name="connsiteX11" fmla="*/ 6304548 w 12073168"/>
              <a:gd name="connsiteY11" fmla="*/ 1868928 h 3750732"/>
              <a:gd name="connsiteX12" fmla="*/ 6641433 w 12073168"/>
              <a:gd name="connsiteY12" fmla="*/ 3264592 h 3750732"/>
              <a:gd name="connsiteX13" fmla="*/ 9059779 w 12073168"/>
              <a:gd name="connsiteY13" fmla="*/ 2891612 h 3750732"/>
              <a:gd name="connsiteX14" fmla="*/ 10756232 w 12073168"/>
              <a:gd name="connsiteY14" fmla="*/ 3745854 h 3750732"/>
              <a:gd name="connsiteX15" fmla="*/ 11670632 w 12073168"/>
              <a:gd name="connsiteY15" fmla="*/ 3240528 h 3750732"/>
              <a:gd name="connsiteX16" fmla="*/ 12055642 w 12073168"/>
              <a:gd name="connsiteY16"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04548 w 12073168"/>
              <a:gd name="connsiteY10" fmla="*/ 1868928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40643 w 12073168"/>
              <a:gd name="connsiteY10" fmla="*/ 2133622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482242"/>
              <a:gd name="connsiteY0" fmla="*/ 1447823 h 3750732"/>
              <a:gd name="connsiteX1" fmla="*/ 1888959 w 12482242"/>
              <a:gd name="connsiteY1" fmla="*/ 148412 h 3750732"/>
              <a:gd name="connsiteX2" fmla="*/ 2947738 w 12482242"/>
              <a:gd name="connsiteY2" fmla="*/ 1351570 h 3750732"/>
              <a:gd name="connsiteX3" fmla="*/ 998622 w 12482242"/>
              <a:gd name="connsiteY3" fmla="*/ 2975833 h 3750732"/>
              <a:gd name="connsiteX4" fmla="*/ 3573380 w 12482242"/>
              <a:gd name="connsiteY4" fmla="*/ 3396938 h 3750732"/>
              <a:gd name="connsiteX5" fmla="*/ 4957011 w 12482242"/>
              <a:gd name="connsiteY5" fmla="*/ 124348 h 3750732"/>
              <a:gd name="connsiteX6" fmla="*/ 7688180 w 12482242"/>
              <a:gd name="connsiteY6" fmla="*/ 894370 h 3750732"/>
              <a:gd name="connsiteX7" fmla="*/ 10732169 w 12482242"/>
              <a:gd name="connsiteY7" fmla="*/ 28095 h 3750732"/>
              <a:gd name="connsiteX8" fmla="*/ 12103769 w 12482242"/>
              <a:gd name="connsiteY8" fmla="*/ 2169717 h 3750732"/>
              <a:gd name="connsiteX9" fmla="*/ 9432758 w 12482242"/>
              <a:gd name="connsiteY9" fmla="*/ 1375633 h 3750732"/>
              <a:gd name="connsiteX10" fmla="*/ 6749717 w 12482242"/>
              <a:gd name="connsiteY10" fmla="*/ 2133622 h 3750732"/>
              <a:gd name="connsiteX11" fmla="*/ 7050507 w 12482242"/>
              <a:gd name="connsiteY11" fmla="*/ 3264592 h 3750732"/>
              <a:gd name="connsiteX12" fmla="*/ 9468853 w 12482242"/>
              <a:gd name="connsiteY12" fmla="*/ 2891612 h 3750732"/>
              <a:gd name="connsiteX13" fmla="*/ 11165306 w 12482242"/>
              <a:gd name="connsiteY13" fmla="*/ 3745854 h 3750732"/>
              <a:gd name="connsiteX14" fmla="*/ 12079706 w 12482242"/>
              <a:gd name="connsiteY14" fmla="*/ 3240528 h 3750732"/>
              <a:gd name="connsiteX15" fmla="*/ 12464716 w 12482242"/>
              <a:gd name="connsiteY15" fmla="*/ 3240528 h 3750732"/>
              <a:gd name="connsiteX0" fmla="*/ 0 w 12482242"/>
              <a:gd name="connsiteY0" fmla="*/ 1426339 h 3729248"/>
              <a:gd name="connsiteX1" fmla="*/ 1888959 w 12482242"/>
              <a:gd name="connsiteY1" fmla="*/ 126928 h 3729248"/>
              <a:gd name="connsiteX2" fmla="*/ 2947738 w 12482242"/>
              <a:gd name="connsiteY2" fmla="*/ 1330086 h 3729248"/>
              <a:gd name="connsiteX3" fmla="*/ 998622 w 12482242"/>
              <a:gd name="connsiteY3" fmla="*/ 2954349 h 3729248"/>
              <a:gd name="connsiteX4" fmla="*/ 3573380 w 12482242"/>
              <a:gd name="connsiteY4" fmla="*/ 3375454 h 3729248"/>
              <a:gd name="connsiteX5" fmla="*/ 4957011 w 12482242"/>
              <a:gd name="connsiteY5" fmla="*/ 102864 h 3729248"/>
              <a:gd name="connsiteX6" fmla="*/ 7688180 w 12482242"/>
              <a:gd name="connsiteY6" fmla="*/ 872886 h 3729248"/>
              <a:gd name="connsiteX7" fmla="*/ 10732169 w 12482242"/>
              <a:gd name="connsiteY7" fmla="*/ 6611 h 3729248"/>
              <a:gd name="connsiteX8" fmla="*/ 11542181 w 12482242"/>
              <a:gd name="connsiteY8" fmla="*/ 1438370 h 3729248"/>
              <a:gd name="connsiteX9" fmla="*/ 9432758 w 12482242"/>
              <a:gd name="connsiteY9" fmla="*/ 1354149 h 3729248"/>
              <a:gd name="connsiteX10" fmla="*/ 6749717 w 12482242"/>
              <a:gd name="connsiteY10" fmla="*/ 2112138 h 3729248"/>
              <a:gd name="connsiteX11" fmla="*/ 7050507 w 12482242"/>
              <a:gd name="connsiteY11" fmla="*/ 3243108 h 3729248"/>
              <a:gd name="connsiteX12" fmla="*/ 9468853 w 12482242"/>
              <a:gd name="connsiteY12" fmla="*/ 2870128 h 3729248"/>
              <a:gd name="connsiteX13" fmla="*/ 11165306 w 12482242"/>
              <a:gd name="connsiteY13" fmla="*/ 3724370 h 3729248"/>
              <a:gd name="connsiteX14" fmla="*/ 12079706 w 12482242"/>
              <a:gd name="connsiteY14" fmla="*/ 3219044 h 3729248"/>
              <a:gd name="connsiteX15" fmla="*/ 12464716 w 12482242"/>
              <a:gd name="connsiteY15" fmla="*/ 3219044 h 3729248"/>
              <a:gd name="connsiteX0" fmla="*/ 0 w 13485251"/>
              <a:gd name="connsiteY0" fmla="*/ 1426339 h 3729400"/>
              <a:gd name="connsiteX1" fmla="*/ 1888959 w 13485251"/>
              <a:gd name="connsiteY1" fmla="*/ 126928 h 3729400"/>
              <a:gd name="connsiteX2" fmla="*/ 2947738 w 13485251"/>
              <a:gd name="connsiteY2" fmla="*/ 1330086 h 3729400"/>
              <a:gd name="connsiteX3" fmla="*/ 998622 w 13485251"/>
              <a:gd name="connsiteY3" fmla="*/ 2954349 h 3729400"/>
              <a:gd name="connsiteX4" fmla="*/ 3573380 w 13485251"/>
              <a:gd name="connsiteY4" fmla="*/ 3375454 h 3729400"/>
              <a:gd name="connsiteX5" fmla="*/ 4957011 w 13485251"/>
              <a:gd name="connsiteY5" fmla="*/ 102864 h 3729400"/>
              <a:gd name="connsiteX6" fmla="*/ 7688180 w 13485251"/>
              <a:gd name="connsiteY6" fmla="*/ 872886 h 3729400"/>
              <a:gd name="connsiteX7" fmla="*/ 10732169 w 13485251"/>
              <a:gd name="connsiteY7" fmla="*/ 6611 h 3729400"/>
              <a:gd name="connsiteX8" fmla="*/ 11542181 w 13485251"/>
              <a:gd name="connsiteY8" fmla="*/ 1438370 h 3729400"/>
              <a:gd name="connsiteX9" fmla="*/ 9432758 w 13485251"/>
              <a:gd name="connsiteY9" fmla="*/ 1354149 h 3729400"/>
              <a:gd name="connsiteX10" fmla="*/ 6749717 w 13485251"/>
              <a:gd name="connsiteY10" fmla="*/ 2112138 h 3729400"/>
              <a:gd name="connsiteX11" fmla="*/ 7050507 w 13485251"/>
              <a:gd name="connsiteY11" fmla="*/ 3243108 h 3729400"/>
              <a:gd name="connsiteX12" fmla="*/ 9468853 w 13485251"/>
              <a:gd name="connsiteY12" fmla="*/ 2870128 h 3729400"/>
              <a:gd name="connsiteX13" fmla="*/ 11165306 w 13485251"/>
              <a:gd name="connsiteY13" fmla="*/ 3724370 h 3729400"/>
              <a:gd name="connsiteX14" fmla="*/ 12079706 w 13485251"/>
              <a:gd name="connsiteY14" fmla="*/ 3219044 h 3729400"/>
              <a:gd name="connsiteX15" fmla="*/ 13480355 w 13485251"/>
              <a:gd name="connsiteY15" fmla="*/ 3122791 h 3729400"/>
              <a:gd name="connsiteX0" fmla="*/ 0 w 13486837"/>
              <a:gd name="connsiteY0" fmla="*/ 1426339 h 3724673"/>
              <a:gd name="connsiteX1" fmla="*/ 1888959 w 13486837"/>
              <a:gd name="connsiteY1" fmla="*/ 126928 h 3724673"/>
              <a:gd name="connsiteX2" fmla="*/ 2947738 w 13486837"/>
              <a:gd name="connsiteY2" fmla="*/ 1330086 h 3724673"/>
              <a:gd name="connsiteX3" fmla="*/ 998622 w 13486837"/>
              <a:gd name="connsiteY3" fmla="*/ 2954349 h 3724673"/>
              <a:gd name="connsiteX4" fmla="*/ 3573380 w 13486837"/>
              <a:gd name="connsiteY4" fmla="*/ 3375454 h 3724673"/>
              <a:gd name="connsiteX5" fmla="*/ 4957011 w 13486837"/>
              <a:gd name="connsiteY5" fmla="*/ 102864 h 3724673"/>
              <a:gd name="connsiteX6" fmla="*/ 7688180 w 13486837"/>
              <a:gd name="connsiteY6" fmla="*/ 872886 h 3724673"/>
              <a:gd name="connsiteX7" fmla="*/ 10732169 w 13486837"/>
              <a:gd name="connsiteY7" fmla="*/ 6611 h 3724673"/>
              <a:gd name="connsiteX8" fmla="*/ 11542181 w 13486837"/>
              <a:gd name="connsiteY8" fmla="*/ 1438370 h 3724673"/>
              <a:gd name="connsiteX9" fmla="*/ 9432758 w 13486837"/>
              <a:gd name="connsiteY9" fmla="*/ 1354149 h 3724673"/>
              <a:gd name="connsiteX10" fmla="*/ 6749717 w 13486837"/>
              <a:gd name="connsiteY10" fmla="*/ 2112138 h 3724673"/>
              <a:gd name="connsiteX11" fmla="*/ 7050507 w 13486837"/>
              <a:gd name="connsiteY11" fmla="*/ 3243108 h 3724673"/>
              <a:gd name="connsiteX12" fmla="*/ 9468853 w 13486837"/>
              <a:gd name="connsiteY12" fmla="*/ 2870128 h 3724673"/>
              <a:gd name="connsiteX13" fmla="*/ 11165306 w 13486837"/>
              <a:gd name="connsiteY13" fmla="*/ 3724370 h 3724673"/>
              <a:gd name="connsiteX14" fmla="*/ 12366474 w 13486837"/>
              <a:gd name="connsiteY14" fmla="*/ 2761844 h 3724673"/>
              <a:gd name="connsiteX15" fmla="*/ 13480355 w 13486837"/>
              <a:gd name="connsiteY15" fmla="*/ 3122791 h 3724673"/>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6749717 w 13485059"/>
              <a:gd name="connsiteY10" fmla="*/ 2112138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8506177 w 13485059"/>
              <a:gd name="connsiteY10" fmla="*/ 2256517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7050507 w 13485059"/>
              <a:gd name="connsiteY10" fmla="*/ 3243108 h 3724555"/>
              <a:gd name="connsiteX11" fmla="*/ 9468853 w 13485059"/>
              <a:gd name="connsiteY11" fmla="*/ 2870128 h 3724555"/>
              <a:gd name="connsiteX12" fmla="*/ 11165306 w 13485059"/>
              <a:gd name="connsiteY12" fmla="*/ 3724370 h 3724555"/>
              <a:gd name="connsiteX13" fmla="*/ 12031911 w 13485059"/>
              <a:gd name="connsiteY13" fmla="*/ 2785907 h 3724555"/>
              <a:gd name="connsiteX14" fmla="*/ 13480355 w 13485059"/>
              <a:gd name="connsiteY14" fmla="*/ 3122791 h 3724555"/>
              <a:gd name="connsiteX0" fmla="*/ 0 w 13485059"/>
              <a:gd name="connsiteY0" fmla="*/ 1426339 h 3724587"/>
              <a:gd name="connsiteX1" fmla="*/ 1888959 w 13485059"/>
              <a:gd name="connsiteY1" fmla="*/ 126928 h 3724587"/>
              <a:gd name="connsiteX2" fmla="*/ 2947738 w 13485059"/>
              <a:gd name="connsiteY2" fmla="*/ 1330086 h 3724587"/>
              <a:gd name="connsiteX3" fmla="*/ 998622 w 13485059"/>
              <a:gd name="connsiteY3" fmla="*/ 2954349 h 3724587"/>
              <a:gd name="connsiteX4" fmla="*/ 3573380 w 13485059"/>
              <a:gd name="connsiteY4" fmla="*/ 3375454 h 3724587"/>
              <a:gd name="connsiteX5" fmla="*/ 4957011 w 13485059"/>
              <a:gd name="connsiteY5" fmla="*/ 102864 h 3724587"/>
              <a:gd name="connsiteX6" fmla="*/ 7688180 w 13485059"/>
              <a:gd name="connsiteY6" fmla="*/ 872886 h 3724587"/>
              <a:gd name="connsiteX7" fmla="*/ 10732169 w 13485059"/>
              <a:gd name="connsiteY7" fmla="*/ 6611 h 3724587"/>
              <a:gd name="connsiteX8" fmla="*/ 11542181 w 13485059"/>
              <a:gd name="connsiteY8" fmla="*/ 1438370 h 3724587"/>
              <a:gd name="connsiteX9" fmla="*/ 9432758 w 13485059"/>
              <a:gd name="connsiteY9" fmla="*/ 1354149 h 3724587"/>
              <a:gd name="connsiteX10" fmla="*/ 8579941 w 13485059"/>
              <a:gd name="connsiteY10" fmla="*/ 2533245 h 3724587"/>
              <a:gd name="connsiteX11" fmla="*/ 9468853 w 13485059"/>
              <a:gd name="connsiteY11" fmla="*/ 2870128 h 3724587"/>
              <a:gd name="connsiteX12" fmla="*/ 11165306 w 13485059"/>
              <a:gd name="connsiteY12" fmla="*/ 3724370 h 3724587"/>
              <a:gd name="connsiteX13" fmla="*/ 12031911 w 13485059"/>
              <a:gd name="connsiteY13" fmla="*/ 2785907 h 3724587"/>
              <a:gd name="connsiteX14" fmla="*/ 13480355 w 13485059"/>
              <a:gd name="connsiteY14" fmla="*/ 3122791 h 3724587"/>
              <a:gd name="connsiteX0" fmla="*/ 0 w 13485059"/>
              <a:gd name="connsiteY0" fmla="*/ 1426339 h 3735599"/>
              <a:gd name="connsiteX1" fmla="*/ 1888959 w 13485059"/>
              <a:gd name="connsiteY1" fmla="*/ 126928 h 3735599"/>
              <a:gd name="connsiteX2" fmla="*/ 2947738 w 13485059"/>
              <a:gd name="connsiteY2" fmla="*/ 1330086 h 3735599"/>
              <a:gd name="connsiteX3" fmla="*/ 998622 w 13485059"/>
              <a:gd name="connsiteY3" fmla="*/ 2954349 h 3735599"/>
              <a:gd name="connsiteX4" fmla="*/ 3573380 w 13485059"/>
              <a:gd name="connsiteY4" fmla="*/ 3375454 h 3735599"/>
              <a:gd name="connsiteX5" fmla="*/ 4957011 w 13485059"/>
              <a:gd name="connsiteY5" fmla="*/ 102864 h 3735599"/>
              <a:gd name="connsiteX6" fmla="*/ 7688180 w 13485059"/>
              <a:gd name="connsiteY6" fmla="*/ 872886 h 3735599"/>
              <a:gd name="connsiteX7" fmla="*/ 10732169 w 13485059"/>
              <a:gd name="connsiteY7" fmla="*/ 6611 h 3735599"/>
              <a:gd name="connsiteX8" fmla="*/ 11542181 w 13485059"/>
              <a:gd name="connsiteY8" fmla="*/ 1438370 h 3735599"/>
              <a:gd name="connsiteX9" fmla="*/ 9432758 w 13485059"/>
              <a:gd name="connsiteY9" fmla="*/ 1354149 h 3735599"/>
              <a:gd name="connsiteX10" fmla="*/ 8579941 w 13485059"/>
              <a:gd name="connsiteY10" fmla="*/ 2533245 h 3735599"/>
              <a:gd name="connsiteX11" fmla="*/ 9755622 w 13485059"/>
              <a:gd name="connsiteY11" fmla="*/ 3255138 h 3735599"/>
              <a:gd name="connsiteX12" fmla="*/ 11165306 w 13485059"/>
              <a:gd name="connsiteY12" fmla="*/ 3724370 h 3735599"/>
              <a:gd name="connsiteX13" fmla="*/ 12031911 w 13485059"/>
              <a:gd name="connsiteY13" fmla="*/ 2785907 h 3735599"/>
              <a:gd name="connsiteX14" fmla="*/ 13480355 w 13485059"/>
              <a:gd name="connsiteY14" fmla="*/ 3122791 h 3735599"/>
              <a:gd name="connsiteX0" fmla="*/ 0 w 13485059"/>
              <a:gd name="connsiteY0" fmla="*/ 1426339 h 3724370"/>
              <a:gd name="connsiteX1" fmla="*/ 1888959 w 13485059"/>
              <a:gd name="connsiteY1" fmla="*/ 126928 h 3724370"/>
              <a:gd name="connsiteX2" fmla="*/ 2947738 w 13485059"/>
              <a:gd name="connsiteY2" fmla="*/ 1330086 h 3724370"/>
              <a:gd name="connsiteX3" fmla="*/ 998622 w 13485059"/>
              <a:gd name="connsiteY3" fmla="*/ 2954349 h 3724370"/>
              <a:gd name="connsiteX4" fmla="*/ 3573380 w 13485059"/>
              <a:gd name="connsiteY4" fmla="*/ 3375454 h 3724370"/>
              <a:gd name="connsiteX5" fmla="*/ 4957011 w 13485059"/>
              <a:gd name="connsiteY5" fmla="*/ 102864 h 3724370"/>
              <a:gd name="connsiteX6" fmla="*/ 7688180 w 13485059"/>
              <a:gd name="connsiteY6" fmla="*/ 872886 h 3724370"/>
              <a:gd name="connsiteX7" fmla="*/ 10732169 w 13485059"/>
              <a:gd name="connsiteY7" fmla="*/ 6611 h 3724370"/>
              <a:gd name="connsiteX8" fmla="*/ 11542181 w 13485059"/>
              <a:gd name="connsiteY8" fmla="*/ 1438370 h 3724370"/>
              <a:gd name="connsiteX9" fmla="*/ 9432758 w 13485059"/>
              <a:gd name="connsiteY9" fmla="*/ 1354149 h 3724370"/>
              <a:gd name="connsiteX10" fmla="*/ 8579941 w 13485059"/>
              <a:gd name="connsiteY10" fmla="*/ 2533245 h 3724370"/>
              <a:gd name="connsiteX11" fmla="*/ 11165306 w 13485059"/>
              <a:gd name="connsiteY11" fmla="*/ 3724370 h 3724370"/>
              <a:gd name="connsiteX12" fmla="*/ 12031911 w 13485059"/>
              <a:gd name="connsiteY12" fmla="*/ 2785907 h 3724370"/>
              <a:gd name="connsiteX13" fmla="*/ 13480355 w 13485059"/>
              <a:gd name="connsiteY13" fmla="*/ 3122791 h 372437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579941 w 13485152"/>
              <a:gd name="connsiteY10" fmla="*/ 2533245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305122 w 13485152"/>
              <a:gd name="connsiteY10" fmla="*/ 2834034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19976 h 3692057"/>
              <a:gd name="connsiteX1" fmla="*/ 1888959 w 13485152"/>
              <a:gd name="connsiteY1" fmla="*/ 120565 h 3692057"/>
              <a:gd name="connsiteX2" fmla="*/ 2947738 w 13485152"/>
              <a:gd name="connsiteY2" fmla="*/ 1323723 h 3692057"/>
              <a:gd name="connsiteX3" fmla="*/ 998622 w 13485152"/>
              <a:gd name="connsiteY3" fmla="*/ 2947986 h 3692057"/>
              <a:gd name="connsiteX4" fmla="*/ 3573380 w 13485152"/>
              <a:gd name="connsiteY4" fmla="*/ 3369091 h 3692057"/>
              <a:gd name="connsiteX5" fmla="*/ 4957011 w 13485152"/>
              <a:gd name="connsiteY5" fmla="*/ 96501 h 3692057"/>
              <a:gd name="connsiteX6" fmla="*/ 7544797 w 13485152"/>
              <a:gd name="connsiteY6" fmla="*/ 1540292 h 3692057"/>
              <a:gd name="connsiteX7" fmla="*/ 10732169 w 13485152"/>
              <a:gd name="connsiteY7" fmla="*/ 248 h 3692057"/>
              <a:gd name="connsiteX8" fmla="*/ 11542181 w 13485152"/>
              <a:gd name="connsiteY8" fmla="*/ 1432007 h 3692057"/>
              <a:gd name="connsiteX9" fmla="*/ 9432758 w 13485152"/>
              <a:gd name="connsiteY9" fmla="*/ 1347786 h 3692057"/>
              <a:gd name="connsiteX10" fmla="*/ 8305122 w 13485152"/>
              <a:gd name="connsiteY10" fmla="*/ 2827671 h 3692057"/>
              <a:gd name="connsiteX11" fmla="*/ 11021921 w 13485152"/>
              <a:gd name="connsiteY11" fmla="*/ 2851734 h 3692057"/>
              <a:gd name="connsiteX12" fmla="*/ 12031911 w 13485152"/>
              <a:gd name="connsiteY12" fmla="*/ 2779544 h 3692057"/>
              <a:gd name="connsiteX13" fmla="*/ 13480355 w 13485152"/>
              <a:gd name="connsiteY13" fmla="*/ 3116428 h 3692057"/>
              <a:gd name="connsiteX0" fmla="*/ 0 w 13485152"/>
              <a:gd name="connsiteY0" fmla="*/ 1419976 h 3604285"/>
              <a:gd name="connsiteX1" fmla="*/ 1888959 w 13485152"/>
              <a:gd name="connsiteY1" fmla="*/ 120565 h 3604285"/>
              <a:gd name="connsiteX2" fmla="*/ 2947738 w 13485152"/>
              <a:gd name="connsiteY2" fmla="*/ 1323723 h 3604285"/>
              <a:gd name="connsiteX3" fmla="*/ 998622 w 13485152"/>
              <a:gd name="connsiteY3" fmla="*/ 2947986 h 3604285"/>
              <a:gd name="connsiteX4" fmla="*/ 3573380 w 13485152"/>
              <a:gd name="connsiteY4" fmla="*/ 3369091 h 3604285"/>
              <a:gd name="connsiteX5" fmla="*/ 5255729 w 13485152"/>
              <a:gd name="connsiteY5" fmla="*/ 1371849 h 3604285"/>
              <a:gd name="connsiteX6" fmla="*/ 7544797 w 13485152"/>
              <a:gd name="connsiteY6" fmla="*/ 1540292 h 3604285"/>
              <a:gd name="connsiteX7" fmla="*/ 10732169 w 13485152"/>
              <a:gd name="connsiteY7" fmla="*/ 248 h 3604285"/>
              <a:gd name="connsiteX8" fmla="*/ 11542181 w 13485152"/>
              <a:gd name="connsiteY8" fmla="*/ 1432007 h 3604285"/>
              <a:gd name="connsiteX9" fmla="*/ 9432758 w 13485152"/>
              <a:gd name="connsiteY9" fmla="*/ 1347786 h 3604285"/>
              <a:gd name="connsiteX10" fmla="*/ 8305122 w 13485152"/>
              <a:gd name="connsiteY10" fmla="*/ 2827671 h 3604285"/>
              <a:gd name="connsiteX11" fmla="*/ 11021921 w 13485152"/>
              <a:gd name="connsiteY11" fmla="*/ 2851734 h 3604285"/>
              <a:gd name="connsiteX12" fmla="*/ 12031911 w 13485152"/>
              <a:gd name="connsiteY12" fmla="*/ 2779544 h 3604285"/>
              <a:gd name="connsiteX13" fmla="*/ 13480355 w 13485152"/>
              <a:gd name="connsiteY13" fmla="*/ 3116428 h 3604285"/>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9432758 w 13485152"/>
              <a:gd name="connsiteY9" fmla="*/ 1227609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9153481 w 13485152"/>
              <a:gd name="connsiteY10" fmla="*/ 3309073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567994 w 13485152"/>
              <a:gd name="connsiteY10" fmla="*/ 31646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68"/>
              <a:gd name="connsiteY0" fmla="*/ 1299799 h 3484108"/>
              <a:gd name="connsiteX1" fmla="*/ 1888959 w 13485168"/>
              <a:gd name="connsiteY1" fmla="*/ 388 h 3484108"/>
              <a:gd name="connsiteX2" fmla="*/ 2947738 w 13485168"/>
              <a:gd name="connsiteY2" fmla="*/ 1203546 h 3484108"/>
              <a:gd name="connsiteX3" fmla="*/ 998622 w 13485168"/>
              <a:gd name="connsiteY3" fmla="*/ 2827809 h 3484108"/>
              <a:gd name="connsiteX4" fmla="*/ 3573380 w 13485168"/>
              <a:gd name="connsiteY4" fmla="*/ 3248914 h 3484108"/>
              <a:gd name="connsiteX5" fmla="*/ 5255729 w 13485168"/>
              <a:gd name="connsiteY5" fmla="*/ 1251672 h 3484108"/>
              <a:gd name="connsiteX6" fmla="*/ 7544797 w 13485168"/>
              <a:gd name="connsiteY6" fmla="*/ 1420115 h 3484108"/>
              <a:gd name="connsiteX7" fmla="*/ 10325913 w 13485168"/>
              <a:gd name="connsiteY7" fmla="*/ 806503 h 3484108"/>
              <a:gd name="connsiteX8" fmla="*/ 11542181 w 13485168"/>
              <a:gd name="connsiteY8" fmla="*/ 1311830 h 3484108"/>
              <a:gd name="connsiteX9" fmla="*/ 8918964 w 13485168"/>
              <a:gd name="connsiteY9" fmla="*/ 2009662 h 3484108"/>
              <a:gd name="connsiteX10" fmla="*/ 8567994 w 13485168"/>
              <a:gd name="connsiteY10" fmla="*/ 3164694 h 3484108"/>
              <a:gd name="connsiteX11" fmla="*/ 10998024 w 13485168"/>
              <a:gd name="connsiteY11" fmla="*/ 2960157 h 3484108"/>
              <a:gd name="connsiteX12" fmla="*/ 12031911 w 13485168"/>
              <a:gd name="connsiteY12" fmla="*/ 2659367 h 3484108"/>
              <a:gd name="connsiteX13" fmla="*/ 13480355 w 13485168"/>
              <a:gd name="connsiteY13" fmla="*/ 2996251 h 3484108"/>
              <a:gd name="connsiteX0" fmla="*/ 0 w 13480355"/>
              <a:gd name="connsiteY0" fmla="*/ 1299799 h 3484108"/>
              <a:gd name="connsiteX1" fmla="*/ 1888959 w 13480355"/>
              <a:gd name="connsiteY1" fmla="*/ 388 h 3484108"/>
              <a:gd name="connsiteX2" fmla="*/ 2947738 w 13480355"/>
              <a:gd name="connsiteY2" fmla="*/ 1203546 h 3484108"/>
              <a:gd name="connsiteX3" fmla="*/ 998622 w 13480355"/>
              <a:gd name="connsiteY3" fmla="*/ 2827809 h 3484108"/>
              <a:gd name="connsiteX4" fmla="*/ 3573380 w 13480355"/>
              <a:gd name="connsiteY4" fmla="*/ 3248914 h 3484108"/>
              <a:gd name="connsiteX5" fmla="*/ 5255729 w 13480355"/>
              <a:gd name="connsiteY5" fmla="*/ 1251672 h 3484108"/>
              <a:gd name="connsiteX6" fmla="*/ 7544797 w 13480355"/>
              <a:gd name="connsiteY6" fmla="*/ 1420115 h 3484108"/>
              <a:gd name="connsiteX7" fmla="*/ 10325913 w 13480355"/>
              <a:gd name="connsiteY7" fmla="*/ 806503 h 3484108"/>
              <a:gd name="connsiteX8" fmla="*/ 11542181 w 13480355"/>
              <a:gd name="connsiteY8" fmla="*/ 1311830 h 3484108"/>
              <a:gd name="connsiteX9" fmla="*/ 8918964 w 13480355"/>
              <a:gd name="connsiteY9" fmla="*/ 2009662 h 3484108"/>
              <a:gd name="connsiteX10" fmla="*/ 8567994 w 13480355"/>
              <a:gd name="connsiteY10" fmla="*/ 3164694 h 3484108"/>
              <a:gd name="connsiteX11" fmla="*/ 10998024 w 13480355"/>
              <a:gd name="connsiteY11" fmla="*/ 2960157 h 3484108"/>
              <a:gd name="connsiteX12" fmla="*/ 13480355 w 13480355"/>
              <a:gd name="connsiteY12" fmla="*/ 2996251 h 3484108"/>
              <a:gd name="connsiteX0" fmla="*/ 0 w 11584575"/>
              <a:gd name="connsiteY0" fmla="*/ 1299799 h 3484108"/>
              <a:gd name="connsiteX1" fmla="*/ 1888959 w 11584575"/>
              <a:gd name="connsiteY1" fmla="*/ 388 h 3484108"/>
              <a:gd name="connsiteX2" fmla="*/ 2947738 w 11584575"/>
              <a:gd name="connsiteY2" fmla="*/ 1203546 h 3484108"/>
              <a:gd name="connsiteX3" fmla="*/ 998622 w 11584575"/>
              <a:gd name="connsiteY3" fmla="*/ 2827809 h 3484108"/>
              <a:gd name="connsiteX4" fmla="*/ 3573380 w 11584575"/>
              <a:gd name="connsiteY4" fmla="*/ 3248914 h 3484108"/>
              <a:gd name="connsiteX5" fmla="*/ 5255729 w 11584575"/>
              <a:gd name="connsiteY5" fmla="*/ 1251672 h 3484108"/>
              <a:gd name="connsiteX6" fmla="*/ 7544797 w 11584575"/>
              <a:gd name="connsiteY6" fmla="*/ 1420115 h 3484108"/>
              <a:gd name="connsiteX7" fmla="*/ 10325913 w 11584575"/>
              <a:gd name="connsiteY7" fmla="*/ 806503 h 3484108"/>
              <a:gd name="connsiteX8" fmla="*/ 11542181 w 11584575"/>
              <a:gd name="connsiteY8" fmla="*/ 1311830 h 3484108"/>
              <a:gd name="connsiteX9" fmla="*/ 8918964 w 11584575"/>
              <a:gd name="connsiteY9" fmla="*/ 2009662 h 3484108"/>
              <a:gd name="connsiteX10" fmla="*/ 8567994 w 11584575"/>
              <a:gd name="connsiteY10" fmla="*/ 3164694 h 3484108"/>
              <a:gd name="connsiteX11" fmla="*/ 10998024 w 11584575"/>
              <a:gd name="connsiteY11" fmla="*/ 2960157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10325913 w 13053199"/>
              <a:gd name="connsiteY7" fmla="*/ 806503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7867478 w 13053199"/>
              <a:gd name="connsiteY9" fmla="*/ 2767651 h 3484108"/>
              <a:gd name="connsiteX10" fmla="*/ 8567994 w 13053199"/>
              <a:gd name="connsiteY10" fmla="*/ 3164694 h 3484108"/>
              <a:gd name="connsiteX11" fmla="*/ 13053199 w 13053199"/>
              <a:gd name="connsiteY11" fmla="*/ 2129978 h 3484108"/>
              <a:gd name="connsiteX0" fmla="*/ 0 w 13053199"/>
              <a:gd name="connsiteY0" fmla="*/ 1299799 h 3522829"/>
              <a:gd name="connsiteX1" fmla="*/ 1888959 w 13053199"/>
              <a:gd name="connsiteY1" fmla="*/ 388 h 3522829"/>
              <a:gd name="connsiteX2" fmla="*/ 2947738 w 13053199"/>
              <a:gd name="connsiteY2" fmla="*/ 1203546 h 3522829"/>
              <a:gd name="connsiteX3" fmla="*/ 998622 w 13053199"/>
              <a:gd name="connsiteY3" fmla="*/ 2827809 h 3522829"/>
              <a:gd name="connsiteX4" fmla="*/ 3573380 w 13053199"/>
              <a:gd name="connsiteY4" fmla="*/ 3248914 h 3522829"/>
              <a:gd name="connsiteX5" fmla="*/ 5255729 w 13053199"/>
              <a:gd name="connsiteY5" fmla="*/ 1251672 h 3522829"/>
              <a:gd name="connsiteX6" fmla="*/ 7544797 w 13053199"/>
              <a:gd name="connsiteY6" fmla="*/ 1420115 h 3522829"/>
              <a:gd name="connsiteX7" fmla="*/ 9298324 w 13053199"/>
              <a:gd name="connsiteY7" fmla="*/ 589935 h 3522829"/>
              <a:gd name="connsiteX8" fmla="*/ 9905210 w 13053199"/>
              <a:gd name="connsiteY8" fmla="*/ 1648714 h 3522829"/>
              <a:gd name="connsiteX9" fmla="*/ 7867478 w 13053199"/>
              <a:gd name="connsiteY9" fmla="*/ 2767651 h 3522829"/>
              <a:gd name="connsiteX10" fmla="*/ 8567994 w 13053199"/>
              <a:gd name="connsiteY10" fmla="*/ 3164694 h 3522829"/>
              <a:gd name="connsiteX11" fmla="*/ 9523113 w 13053199"/>
              <a:gd name="connsiteY11" fmla="*/ 3477513 h 3522829"/>
              <a:gd name="connsiteX12" fmla="*/ 13053199 w 13053199"/>
              <a:gd name="connsiteY12" fmla="*/ 2129978 h 3522829"/>
              <a:gd name="connsiteX0" fmla="*/ 0 w 13053199"/>
              <a:gd name="connsiteY0" fmla="*/ 1299799 h 3491805"/>
              <a:gd name="connsiteX1" fmla="*/ 1888959 w 13053199"/>
              <a:gd name="connsiteY1" fmla="*/ 388 h 3491805"/>
              <a:gd name="connsiteX2" fmla="*/ 2947738 w 13053199"/>
              <a:gd name="connsiteY2" fmla="*/ 1203546 h 3491805"/>
              <a:gd name="connsiteX3" fmla="*/ 998622 w 13053199"/>
              <a:gd name="connsiteY3" fmla="*/ 2827809 h 3491805"/>
              <a:gd name="connsiteX4" fmla="*/ 3573380 w 13053199"/>
              <a:gd name="connsiteY4" fmla="*/ 3248914 h 3491805"/>
              <a:gd name="connsiteX5" fmla="*/ 5255729 w 13053199"/>
              <a:gd name="connsiteY5" fmla="*/ 1251672 h 3491805"/>
              <a:gd name="connsiteX6" fmla="*/ 7544797 w 13053199"/>
              <a:gd name="connsiteY6" fmla="*/ 1420115 h 3491805"/>
              <a:gd name="connsiteX7" fmla="*/ 9298324 w 13053199"/>
              <a:gd name="connsiteY7" fmla="*/ 589935 h 3491805"/>
              <a:gd name="connsiteX8" fmla="*/ 9905210 w 13053199"/>
              <a:gd name="connsiteY8" fmla="*/ 1648714 h 3491805"/>
              <a:gd name="connsiteX9" fmla="*/ 7867478 w 13053199"/>
              <a:gd name="connsiteY9" fmla="*/ 2767651 h 3491805"/>
              <a:gd name="connsiteX10" fmla="*/ 9523113 w 13053199"/>
              <a:gd name="connsiteY10" fmla="*/ 3477513 h 3491805"/>
              <a:gd name="connsiteX11" fmla="*/ 13053199 w 13053199"/>
              <a:gd name="connsiteY11" fmla="*/ 2129978 h 3491805"/>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9298324 w 13053199"/>
              <a:gd name="connsiteY7" fmla="*/ 589935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975709 w 13053199"/>
              <a:gd name="connsiteY7" fmla="*/ 601966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4063276 w 13053199"/>
              <a:gd name="connsiteY4" fmla="*/ 3188756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676 h 3507048"/>
              <a:gd name="connsiteX1" fmla="*/ 1888959 w 13053199"/>
              <a:gd name="connsiteY1" fmla="*/ 265 h 3507048"/>
              <a:gd name="connsiteX2" fmla="*/ 2947738 w 13053199"/>
              <a:gd name="connsiteY2" fmla="*/ 1203423 h 3507048"/>
              <a:gd name="connsiteX3" fmla="*/ 1679698 w 13053199"/>
              <a:gd name="connsiteY3" fmla="*/ 3020191 h 3507048"/>
              <a:gd name="connsiteX4" fmla="*/ 4063276 w 13053199"/>
              <a:gd name="connsiteY4" fmla="*/ 3188633 h 3507048"/>
              <a:gd name="connsiteX5" fmla="*/ 5255729 w 13053199"/>
              <a:gd name="connsiteY5" fmla="*/ 1251549 h 3507048"/>
              <a:gd name="connsiteX6" fmla="*/ 7269978 w 13053199"/>
              <a:gd name="connsiteY6" fmla="*/ 1456087 h 3507048"/>
              <a:gd name="connsiteX7" fmla="*/ 9095196 w 13053199"/>
              <a:gd name="connsiteY7" fmla="*/ 734191 h 3507048"/>
              <a:gd name="connsiteX8" fmla="*/ 9510902 w 13053199"/>
              <a:gd name="connsiteY8" fmla="*/ 1744843 h 3507048"/>
              <a:gd name="connsiteX9" fmla="*/ 7867478 w 13053199"/>
              <a:gd name="connsiteY9" fmla="*/ 2767528 h 3507048"/>
              <a:gd name="connsiteX10" fmla="*/ 9523113 w 13053199"/>
              <a:gd name="connsiteY10" fmla="*/ 3477390 h 3507048"/>
              <a:gd name="connsiteX11" fmla="*/ 13053199 w 13053199"/>
              <a:gd name="connsiteY11" fmla="*/ 2129855 h 3507048"/>
              <a:gd name="connsiteX0" fmla="*/ 0 w 13053199"/>
              <a:gd name="connsiteY0" fmla="*/ 1299676 h 3556370"/>
              <a:gd name="connsiteX1" fmla="*/ 1888959 w 13053199"/>
              <a:gd name="connsiteY1" fmla="*/ 265 h 3556370"/>
              <a:gd name="connsiteX2" fmla="*/ 2947738 w 13053199"/>
              <a:gd name="connsiteY2" fmla="*/ 1203423 h 3556370"/>
              <a:gd name="connsiteX3" fmla="*/ 1679698 w 13053199"/>
              <a:gd name="connsiteY3" fmla="*/ 3020191 h 3556370"/>
              <a:gd name="connsiteX4" fmla="*/ 4063276 w 13053199"/>
              <a:gd name="connsiteY4" fmla="*/ 3188633 h 3556370"/>
              <a:gd name="connsiteX5" fmla="*/ 5255729 w 13053199"/>
              <a:gd name="connsiteY5" fmla="*/ 1251549 h 3556370"/>
              <a:gd name="connsiteX6" fmla="*/ 7269978 w 13053199"/>
              <a:gd name="connsiteY6" fmla="*/ 1456087 h 3556370"/>
              <a:gd name="connsiteX7" fmla="*/ 9095196 w 13053199"/>
              <a:gd name="connsiteY7" fmla="*/ 734191 h 3556370"/>
              <a:gd name="connsiteX8" fmla="*/ 9510902 w 13053199"/>
              <a:gd name="connsiteY8" fmla="*/ 1744843 h 3556370"/>
              <a:gd name="connsiteX9" fmla="*/ 7867478 w 13053199"/>
              <a:gd name="connsiteY9" fmla="*/ 2767528 h 3556370"/>
              <a:gd name="connsiteX10" fmla="*/ 9523113 w 13053199"/>
              <a:gd name="connsiteY10" fmla="*/ 3477390 h 3556370"/>
              <a:gd name="connsiteX11" fmla="*/ 13053199 w 13053199"/>
              <a:gd name="connsiteY11" fmla="*/ 2129855 h 3556370"/>
              <a:gd name="connsiteX0" fmla="*/ 0 w 13782069"/>
              <a:gd name="connsiteY0" fmla="*/ 1653292 h 3561070"/>
              <a:gd name="connsiteX1" fmla="*/ 2617829 w 13782069"/>
              <a:gd name="connsiteY1" fmla="*/ 4965 h 3561070"/>
              <a:gd name="connsiteX2" fmla="*/ 3676608 w 13782069"/>
              <a:gd name="connsiteY2" fmla="*/ 1208123 h 3561070"/>
              <a:gd name="connsiteX3" fmla="*/ 2408568 w 13782069"/>
              <a:gd name="connsiteY3" fmla="*/ 3024891 h 3561070"/>
              <a:gd name="connsiteX4" fmla="*/ 4792146 w 13782069"/>
              <a:gd name="connsiteY4" fmla="*/ 3193333 h 3561070"/>
              <a:gd name="connsiteX5" fmla="*/ 5984599 w 13782069"/>
              <a:gd name="connsiteY5" fmla="*/ 1256249 h 3561070"/>
              <a:gd name="connsiteX6" fmla="*/ 7998848 w 13782069"/>
              <a:gd name="connsiteY6" fmla="*/ 1460787 h 3561070"/>
              <a:gd name="connsiteX7" fmla="*/ 9824066 w 13782069"/>
              <a:gd name="connsiteY7" fmla="*/ 738891 h 3561070"/>
              <a:gd name="connsiteX8" fmla="*/ 10239772 w 13782069"/>
              <a:gd name="connsiteY8" fmla="*/ 1749543 h 3561070"/>
              <a:gd name="connsiteX9" fmla="*/ 8596348 w 13782069"/>
              <a:gd name="connsiteY9" fmla="*/ 2772228 h 3561070"/>
              <a:gd name="connsiteX10" fmla="*/ 10251983 w 13782069"/>
              <a:gd name="connsiteY10" fmla="*/ 3482090 h 3561070"/>
              <a:gd name="connsiteX11" fmla="*/ 13782069 w 13782069"/>
              <a:gd name="connsiteY11" fmla="*/ 2134555 h 3561070"/>
              <a:gd name="connsiteX0" fmla="*/ 0 w 13782069"/>
              <a:gd name="connsiteY0" fmla="*/ 1651904 h 3559682"/>
              <a:gd name="connsiteX1" fmla="*/ 2617829 w 13782069"/>
              <a:gd name="connsiteY1" fmla="*/ 3577 h 3559682"/>
              <a:gd name="connsiteX2" fmla="*/ 3676608 w 13782069"/>
              <a:gd name="connsiteY2" fmla="*/ 1206735 h 3559682"/>
              <a:gd name="connsiteX3" fmla="*/ 2408568 w 13782069"/>
              <a:gd name="connsiteY3" fmla="*/ 3023503 h 3559682"/>
              <a:gd name="connsiteX4" fmla="*/ 4792146 w 13782069"/>
              <a:gd name="connsiteY4" fmla="*/ 3191945 h 3559682"/>
              <a:gd name="connsiteX5" fmla="*/ 5984599 w 13782069"/>
              <a:gd name="connsiteY5" fmla="*/ 1254861 h 3559682"/>
              <a:gd name="connsiteX6" fmla="*/ 7998848 w 13782069"/>
              <a:gd name="connsiteY6" fmla="*/ 1459399 h 3559682"/>
              <a:gd name="connsiteX7" fmla="*/ 9824066 w 13782069"/>
              <a:gd name="connsiteY7" fmla="*/ 737503 h 3559682"/>
              <a:gd name="connsiteX8" fmla="*/ 10239772 w 13782069"/>
              <a:gd name="connsiteY8" fmla="*/ 1748155 h 3559682"/>
              <a:gd name="connsiteX9" fmla="*/ 8596348 w 13782069"/>
              <a:gd name="connsiteY9" fmla="*/ 2770840 h 3559682"/>
              <a:gd name="connsiteX10" fmla="*/ 10251983 w 13782069"/>
              <a:gd name="connsiteY10" fmla="*/ 3480702 h 3559682"/>
              <a:gd name="connsiteX11" fmla="*/ 13782069 w 13782069"/>
              <a:gd name="connsiteY11" fmla="*/ 2133167 h 3559682"/>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98848 w 13782069"/>
              <a:gd name="connsiteY6" fmla="*/ 1460004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27156 w 13782069"/>
              <a:gd name="connsiteY6" fmla="*/ 978741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719857 w 13782069"/>
              <a:gd name="connsiteY7" fmla="*/ 903000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239772 w 13782069"/>
              <a:gd name="connsiteY7" fmla="*/ 1748760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549600"/>
              <a:gd name="connsiteX1" fmla="*/ 2617829 w 13782069"/>
              <a:gd name="connsiteY1" fmla="*/ 4182 h 3549600"/>
              <a:gd name="connsiteX2" fmla="*/ 3676608 w 13782069"/>
              <a:gd name="connsiteY2" fmla="*/ 1207340 h 3549600"/>
              <a:gd name="connsiteX3" fmla="*/ 2408568 w 13782069"/>
              <a:gd name="connsiteY3" fmla="*/ 3024108 h 3549600"/>
              <a:gd name="connsiteX4" fmla="*/ 4792146 w 13782069"/>
              <a:gd name="connsiteY4" fmla="*/ 3192550 h 3549600"/>
              <a:gd name="connsiteX5" fmla="*/ 5865504 w 13782069"/>
              <a:gd name="connsiteY5" fmla="*/ 1450338 h 3549600"/>
              <a:gd name="connsiteX6" fmla="*/ 8449091 w 13782069"/>
              <a:gd name="connsiteY6" fmla="*/ 670244 h 3549600"/>
              <a:gd name="connsiteX7" fmla="*/ 9822938 w 13782069"/>
              <a:gd name="connsiteY7" fmla="*/ 1508918 h 3549600"/>
              <a:gd name="connsiteX8" fmla="*/ 8596348 w 13782069"/>
              <a:gd name="connsiteY8" fmla="*/ 2771445 h 3549600"/>
              <a:gd name="connsiteX9" fmla="*/ 10251983 w 13782069"/>
              <a:gd name="connsiteY9" fmla="*/ 3481307 h 3549600"/>
              <a:gd name="connsiteX10" fmla="*/ 13782069 w 13782069"/>
              <a:gd name="connsiteY10" fmla="*/ 2133772 h 3549600"/>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70183"/>
              <a:gd name="connsiteX1" fmla="*/ 2617829 w 13782069"/>
              <a:gd name="connsiteY1" fmla="*/ 4182 h 3770183"/>
              <a:gd name="connsiteX2" fmla="*/ 3676608 w 13782069"/>
              <a:gd name="connsiteY2" fmla="*/ 1207340 h 3770183"/>
              <a:gd name="connsiteX3" fmla="*/ 2408568 w 13782069"/>
              <a:gd name="connsiteY3" fmla="*/ 3024108 h 3770183"/>
              <a:gd name="connsiteX4" fmla="*/ 3898932 w 13782069"/>
              <a:gd name="connsiteY4" fmla="*/ 3687226 h 3770183"/>
              <a:gd name="connsiteX5" fmla="*/ 5865504 w 13782069"/>
              <a:gd name="connsiteY5" fmla="*/ 1450338 h 3770183"/>
              <a:gd name="connsiteX6" fmla="*/ 8449091 w 13782069"/>
              <a:gd name="connsiteY6" fmla="*/ 670244 h 3770183"/>
              <a:gd name="connsiteX7" fmla="*/ 9822938 w 13782069"/>
              <a:gd name="connsiteY7" fmla="*/ 1508918 h 3770183"/>
              <a:gd name="connsiteX8" fmla="*/ 8596348 w 13782069"/>
              <a:gd name="connsiteY8" fmla="*/ 2771445 h 3770183"/>
              <a:gd name="connsiteX9" fmla="*/ 10251983 w 13782069"/>
              <a:gd name="connsiteY9" fmla="*/ 3481307 h 3770183"/>
              <a:gd name="connsiteX10" fmla="*/ 13782069 w 13782069"/>
              <a:gd name="connsiteY10" fmla="*/ 2133772 h 3770183"/>
              <a:gd name="connsiteX0" fmla="*/ 0 w 13782069"/>
              <a:gd name="connsiteY0" fmla="*/ 1652509 h 3794117"/>
              <a:gd name="connsiteX1" fmla="*/ 2617829 w 13782069"/>
              <a:gd name="connsiteY1" fmla="*/ 4182 h 3794117"/>
              <a:gd name="connsiteX2" fmla="*/ 3676608 w 13782069"/>
              <a:gd name="connsiteY2" fmla="*/ 1207340 h 3794117"/>
              <a:gd name="connsiteX3" fmla="*/ 2408568 w 13782069"/>
              <a:gd name="connsiteY3" fmla="*/ 3024108 h 3794117"/>
              <a:gd name="connsiteX4" fmla="*/ 3898932 w 13782069"/>
              <a:gd name="connsiteY4" fmla="*/ 3687226 h 3794117"/>
              <a:gd name="connsiteX5" fmla="*/ 3770942 w 13782069"/>
              <a:gd name="connsiteY5" fmla="*/ 3554894 h 3794117"/>
              <a:gd name="connsiteX6" fmla="*/ 5865504 w 13782069"/>
              <a:gd name="connsiteY6" fmla="*/ 1450338 h 3794117"/>
              <a:gd name="connsiteX7" fmla="*/ 8449091 w 13782069"/>
              <a:gd name="connsiteY7" fmla="*/ 670244 h 3794117"/>
              <a:gd name="connsiteX8" fmla="*/ 9822938 w 13782069"/>
              <a:gd name="connsiteY8" fmla="*/ 1508918 h 3794117"/>
              <a:gd name="connsiteX9" fmla="*/ 8596348 w 13782069"/>
              <a:gd name="connsiteY9" fmla="*/ 2771445 h 3794117"/>
              <a:gd name="connsiteX10" fmla="*/ 10251983 w 13782069"/>
              <a:gd name="connsiteY10" fmla="*/ 3481307 h 3794117"/>
              <a:gd name="connsiteX11" fmla="*/ 13782069 w 13782069"/>
              <a:gd name="connsiteY11" fmla="*/ 2133772 h 3794117"/>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17648"/>
              <a:gd name="connsiteX1" fmla="*/ 2617829 w 13782069"/>
              <a:gd name="connsiteY1" fmla="*/ 4182 h 3717648"/>
              <a:gd name="connsiteX2" fmla="*/ 3676608 w 13782069"/>
              <a:gd name="connsiteY2" fmla="*/ 1207340 h 3717648"/>
              <a:gd name="connsiteX3" fmla="*/ 2408568 w 13782069"/>
              <a:gd name="connsiteY3" fmla="*/ 3024108 h 3717648"/>
              <a:gd name="connsiteX4" fmla="*/ 3794724 w 13782069"/>
              <a:gd name="connsiteY4" fmla="*/ 3642256 h 3717648"/>
              <a:gd name="connsiteX5" fmla="*/ 5865504 w 13782069"/>
              <a:gd name="connsiteY5" fmla="*/ 1450338 h 3717648"/>
              <a:gd name="connsiteX6" fmla="*/ 8449091 w 13782069"/>
              <a:gd name="connsiteY6" fmla="*/ 670244 h 3717648"/>
              <a:gd name="connsiteX7" fmla="*/ 9822938 w 13782069"/>
              <a:gd name="connsiteY7" fmla="*/ 1508918 h 3717648"/>
              <a:gd name="connsiteX8" fmla="*/ 8596348 w 13782069"/>
              <a:gd name="connsiteY8" fmla="*/ 2771445 h 3717648"/>
              <a:gd name="connsiteX9" fmla="*/ 10251983 w 13782069"/>
              <a:gd name="connsiteY9" fmla="*/ 3481307 h 3717648"/>
              <a:gd name="connsiteX10" fmla="*/ 13782069 w 13782069"/>
              <a:gd name="connsiteY10" fmla="*/ 2133772 h 3717648"/>
              <a:gd name="connsiteX0" fmla="*/ 0 w 13782069"/>
              <a:gd name="connsiteY0" fmla="*/ 1652509 h 3674295"/>
              <a:gd name="connsiteX1" fmla="*/ 2617829 w 13782069"/>
              <a:gd name="connsiteY1" fmla="*/ 4182 h 3674295"/>
              <a:gd name="connsiteX2" fmla="*/ 3676608 w 13782069"/>
              <a:gd name="connsiteY2" fmla="*/ 1207340 h 3674295"/>
              <a:gd name="connsiteX3" fmla="*/ 2408568 w 13782069"/>
              <a:gd name="connsiteY3" fmla="*/ 3024108 h 3674295"/>
              <a:gd name="connsiteX4" fmla="*/ 3794724 w 13782069"/>
              <a:gd name="connsiteY4" fmla="*/ 3642256 h 3674295"/>
              <a:gd name="connsiteX5" fmla="*/ 5865504 w 13782069"/>
              <a:gd name="connsiteY5" fmla="*/ 1450338 h 3674295"/>
              <a:gd name="connsiteX6" fmla="*/ 8449091 w 13782069"/>
              <a:gd name="connsiteY6" fmla="*/ 670244 h 3674295"/>
              <a:gd name="connsiteX7" fmla="*/ 9822938 w 13782069"/>
              <a:gd name="connsiteY7" fmla="*/ 1508918 h 3674295"/>
              <a:gd name="connsiteX8" fmla="*/ 8596348 w 13782069"/>
              <a:gd name="connsiteY8" fmla="*/ 2771445 h 3674295"/>
              <a:gd name="connsiteX9" fmla="*/ 10251983 w 13782069"/>
              <a:gd name="connsiteY9" fmla="*/ 3481307 h 3674295"/>
              <a:gd name="connsiteX10" fmla="*/ 13782069 w 13782069"/>
              <a:gd name="connsiteY10" fmla="*/ 2133772 h 3674295"/>
              <a:gd name="connsiteX0" fmla="*/ 0 w 13782069"/>
              <a:gd name="connsiteY0" fmla="*/ 1649325 h 3668858"/>
              <a:gd name="connsiteX1" fmla="*/ 2617829 w 13782069"/>
              <a:gd name="connsiteY1" fmla="*/ 998 h 3668858"/>
              <a:gd name="connsiteX2" fmla="*/ 3512852 w 13782069"/>
              <a:gd name="connsiteY2" fmla="*/ 1443998 h 3668858"/>
              <a:gd name="connsiteX3" fmla="*/ 2408568 w 13782069"/>
              <a:gd name="connsiteY3" fmla="*/ 3020924 h 3668858"/>
              <a:gd name="connsiteX4" fmla="*/ 3794724 w 13782069"/>
              <a:gd name="connsiteY4" fmla="*/ 3639072 h 3668858"/>
              <a:gd name="connsiteX5" fmla="*/ 5865504 w 13782069"/>
              <a:gd name="connsiteY5" fmla="*/ 1447154 h 3668858"/>
              <a:gd name="connsiteX6" fmla="*/ 8449091 w 13782069"/>
              <a:gd name="connsiteY6" fmla="*/ 667060 h 3668858"/>
              <a:gd name="connsiteX7" fmla="*/ 9822938 w 13782069"/>
              <a:gd name="connsiteY7" fmla="*/ 1505734 h 3668858"/>
              <a:gd name="connsiteX8" fmla="*/ 8596348 w 13782069"/>
              <a:gd name="connsiteY8" fmla="*/ 2768261 h 3668858"/>
              <a:gd name="connsiteX9" fmla="*/ 10251983 w 13782069"/>
              <a:gd name="connsiteY9" fmla="*/ 3478123 h 3668858"/>
              <a:gd name="connsiteX10" fmla="*/ 13782069 w 13782069"/>
              <a:gd name="connsiteY10" fmla="*/ 2130588 h 3668858"/>
              <a:gd name="connsiteX0" fmla="*/ 0 w 13782069"/>
              <a:gd name="connsiteY0" fmla="*/ 1649754 h 3669287"/>
              <a:gd name="connsiteX1" fmla="*/ 2617829 w 13782069"/>
              <a:gd name="connsiteY1" fmla="*/ 1427 h 3669287"/>
              <a:gd name="connsiteX2" fmla="*/ 3512852 w 13782069"/>
              <a:gd name="connsiteY2" fmla="*/ 1444427 h 3669287"/>
              <a:gd name="connsiteX3" fmla="*/ 2408568 w 13782069"/>
              <a:gd name="connsiteY3" fmla="*/ 3021353 h 3669287"/>
              <a:gd name="connsiteX4" fmla="*/ 3794724 w 13782069"/>
              <a:gd name="connsiteY4" fmla="*/ 3639501 h 3669287"/>
              <a:gd name="connsiteX5" fmla="*/ 5865504 w 13782069"/>
              <a:gd name="connsiteY5" fmla="*/ 1447583 h 3669287"/>
              <a:gd name="connsiteX6" fmla="*/ 8449091 w 13782069"/>
              <a:gd name="connsiteY6" fmla="*/ 667489 h 3669287"/>
              <a:gd name="connsiteX7" fmla="*/ 9822938 w 13782069"/>
              <a:gd name="connsiteY7" fmla="*/ 1506163 h 3669287"/>
              <a:gd name="connsiteX8" fmla="*/ 8596348 w 13782069"/>
              <a:gd name="connsiteY8" fmla="*/ 2768690 h 3669287"/>
              <a:gd name="connsiteX9" fmla="*/ 10251983 w 13782069"/>
              <a:gd name="connsiteY9" fmla="*/ 3478552 h 3669287"/>
              <a:gd name="connsiteX10" fmla="*/ 13782069 w 13782069"/>
              <a:gd name="connsiteY10" fmla="*/ 2131017 h 3669287"/>
              <a:gd name="connsiteX0" fmla="*/ 0 w 13782069"/>
              <a:gd name="connsiteY0" fmla="*/ 1652002 h 3672485"/>
              <a:gd name="connsiteX1" fmla="*/ 2617829 w 13782069"/>
              <a:gd name="connsiteY1" fmla="*/ 3675 h 3672485"/>
              <a:gd name="connsiteX2" fmla="*/ 3483079 w 13782069"/>
              <a:gd name="connsiteY2" fmla="*/ 1341744 h 3672485"/>
              <a:gd name="connsiteX3" fmla="*/ 2408568 w 13782069"/>
              <a:gd name="connsiteY3" fmla="*/ 3023601 h 3672485"/>
              <a:gd name="connsiteX4" fmla="*/ 3794724 w 13782069"/>
              <a:gd name="connsiteY4" fmla="*/ 3641749 h 3672485"/>
              <a:gd name="connsiteX5" fmla="*/ 5865504 w 13782069"/>
              <a:gd name="connsiteY5" fmla="*/ 1449831 h 3672485"/>
              <a:gd name="connsiteX6" fmla="*/ 8449091 w 13782069"/>
              <a:gd name="connsiteY6" fmla="*/ 669737 h 3672485"/>
              <a:gd name="connsiteX7" fmla="*/ 9822938 w 13782069"/>
              <a:gd name="connsiteY7" fmla="*/ 1508411 h 3672485"/>
              <a:gd name="connsiteX8" fmla="*/ 8596348 w 13782069"/>
              <a:gd name="connsiteY8" fmla="*/ 2770938 h 3672485"/>
              <a:gd name="connsiteX9" fmla="*/ 10251983 w 13782069"/>
              <a:gd name="connsiteY9" fmla="*/ 3480800 h 3672485"/>
              <a:gd name="connsiteX10" fmla="*/ 13782069 w 13782069"/>
              <a:gd name="connsiteY10" fmla="*/ 2133265 h 3672485"/>
              <a:gd name="connsiteX0" fmla="*/ 0 w 13782069"/>
              <a:gd name="connsiteY0" fmla="*/ 1654795 h 3675278"/>
              <a:gd name="connsiteX1" fmla="*/ 2617829 w 13782069"/>
              <a:gd name="connsiteY1" fmla="*/ 6468 h 3675278"/>
              <a:gd name="connsiteX2" fmla="*/ 3483079 w 13782069"/>
              <a:gd name="connsiteY2" fmla="*/ 1344537 h 3675278"/>
              <a:gd name="connsiteX3" fmla="*/ 2408568 w 13782069"/>
              <a:gd name="connsiteY3" fmla="*/ 3026394 h 3675278"/>
              <a:gd name="connsiteX4" fmla="*/ 3794724 w 13782069"/>
              <a:gd name="connsiteY4" fmla="*/ 3644542 h 3675278"/>
              <a:gd name="connsiteX5" fmla="*/ 5865504 w 13782069"/>
              <a:gd name="connsiteY5" fmla="*/ 1452624 h 3675278"/>
              <a:gd name="connsiteX6" fmla="*/ 8449091 w 13782069"/>
              <a:gd name="connsiteY6" fmla="*/ 672530 h 3675278"/>
              <a:gd name="connsiteX7" fmla="*/ 9822938 w 13782069"/>
              <a:gd name="connsiteY7" fmla="*/ 1511204 h 3675278"/>
              <a:gd name="connsiteX8" fmla="*/ 8596348 w 13782069"/>
              <a:gd name="connsiteY8" fmla="*/ 2773731 h 3675278"/>
              <a:gd name="connsiteX9" fmla="*/ 10251983 w 13782069"/>
              <a:gd name="connsiteY9" fmla="*/ 3483593 h 3675278"/>
              <a:gd name="connsiteX10" fmla="*/ 13782069 w 13782069"/>
              <a:gd name="connsiteY10" fmla="*/ 2136058 h 3675278"/>
              <a:gd name="connsiteX0" fmla="*/ 0 w 13782069"/>
              <a:gd name="connsiteY0" fmla="*/ 1650571 h 3752861"/>
              <a:gd name="connsiteX1" fmla="*/ 2617829 w 13782069"/>
              <a:gd name="connsiteY1" fmla="*/ 2244 h 3752861"/>
              <a:gd name="connsiteX2" fmla="*/ 3483079 w 13782069"/>
              <a:gd name="connsiteY2" fmla="*/ 1340313 h 3752861"/>
              <a:gd name="connsiteX3" fmla="*/ 2244812 w 13782069"/>
              <a:gd name="connsiteY3" fmla="*/ 3217043 h 3752861"/>
              <a:gd name="connsiteX4" fmla="*/ 3794724 w 13782069"/>
              <a:gd name="connsiteY4" fmla="*/ 3640318 h 3752861"/>
              <a:gd name="connsiteX5" fmla="*/ 5865504 w 13782069"/>
              <a:gd name="connsiteY5" fmla="*/ 1448400 h 3752861"/>
              <a:gd name="connsiteX6" fmla="*/ 8449091 w 13782069"/>
              <a:gd name="connsiteY6" fmla="*/ 668306 h 3752861"/>
              <a:gd name="connsiteX7" fmla="*/ 9822938 w 13782069"/>
              <a:gd name="connsiteY7" fmla="*/ 1506980 h 3752861"/>
              <a:gd name="connsiteX8" fmla="*/ 8596348 w 13782069"/>
              <a:gd name="connsiteY8" fmla="*/ 2769507 h 3752861"/>
              <a:gd name="connsiteX9" fmla="*/ 10251983 w 13782069"/>
              <a:gd name="connsiteY9" fmla="*/ 3479369 h 3752861"/>
              <a:gd name="connsiteX10" fmla="*/ 13782069 w 13782069"/>
              <a:gd name="connsiteY10" fmla="*/ 2131834 h 3752861"/>
              <a:gd name="connsiteX0" fmla="*/ 0 w 13782069"/>
              <a:gd name="connsiteY0" fmla="*/ 1650571 h 3855092"/>
              <a:gd name="connsiteX1" fmla="*/ 2617829 w 13782069"/>
              <a:gd name="connsiteY1" fmla="*/ 2244 h 3855092"/>
              <a:gd name="connsiteX2" fmla="*/ 3483079 w 13782069"/>
              <a:gd name="connsiteY2" fmla="*/ 1340313 h 3855092"/>
              <a:gd name="connsiteX3" fmla="*/ 2244812 w 13782069"/>
              <a:gd name="connsiteY3" fmla="*/ 3217043 h 3855092"/>
              <a:gd name="connsiteX4" fmla="*/ 3794724 w 13782069"/>
              <a:gd name="connsiteY4" fmla="*/ 3640318 h 3855092"/>
              <a:gd name="connsiteX5" fmla="*/ 5865504 w 13782069"/>
              <a:gd name="connsiteY5" fmla="*/ 1448400 h 3855092"/>
              <a:gd name="connsiteX6" fmla="*/ 8449091 w 13782069"/>
              <a:gd name="connsiteY6" fmla="*/ 668306 h 3855092"/>
              <a:gd name="connsiteX7" fmla="*/ 9822938 w 13782069"/>
              <a:gd name="connsiteY7" fmla="*/ 1506980 h 3855092"/>
              <a:gd name="connsiteX8" fmla="*/ 8596348 w 13782069"/>
              <a:gd name="connsiteY8" fmla="*/ 2769507 h 3855092"/>
              <a:gd name="connsiteX9" fmla="*/ 10251983 w 13782069"/>
              <a:gd name="connsiteY9" fmla="*/ 3479369 h 3855092"/>
              <a:gd name="connsiteX10" fmla="*/ 13782069 w 13782069"/>
              <a:gd name="connsiteY10" fmla="*/ 2131834 h 3855092"/>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748503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7316075 w 13782069"/>
              <a:gd name="connsiteY8" fmla="*/ 3520460 h 3856536"/>
              <a:gd name="connsiteX9" fmla="*/ 11055876 w 13782069"/>
              <a:gd name="connsiteY9" fmla="*/ 3315922 h 3856536"/>
              <a:gd name="connsiteX10" fmla="*/ 13782069 w 13782069"/>
              <a:gd name="connsiteY10" fmla="*/ 2133278 h 3856536"/>
              <a:gd name="connsiteX0" fmla="*/ 0 w 13782069"/>
              <a:gd name="connsiteY0" fmla="*/ 1652015 h 3983361"/>
              <a:gd name="connsiteX1" fmla="*/ 2617829 w 13782069"/>
              <a:gd name="connsiteY1" fmla="*/ 3688 h 3983361"/>
              <a:gd name="connsiteX2" fmla="*/ 3483079 w 13782069"/>
              <a:gd name="connsiteY2" fmla="*/ 1341757 h 3983361"/>
              <a:gd name="connsiteX3" fmla="*/ 2244812 w 13782069"/>
              <a:gd name="connsiteY3" fmla="*/ 3218487 h 3983361"/>
              <a:gd name="connsiteX4" fmla="*/ 3794724 w 13782069"/>
              <a:gd name="connsiteY4" fmla="*/ 3641762 h 3983361"/>
              <a:gd name="connsiteX5" fmla="*/ 5865504 w 13782069"/>
              <a:gd name="connsiteY5" fmla="*/ 1449844 h 3983361"/>
              <a:gd name="connsiteX6" fmla="*/ 8449091 w 13782069"/>
              <a:gd name="connsiteY6" fmla="*/ 669750 h 3983361"/>
              <a:gd name="connsiteX7" fmla="*/ 8840402 w 13782069"/>
              <a:gd name="connsiteY7" fmla="*/ 2257932 h 3983361"/>
              <a:gd name="connsiteX8" fmla="*/ 7316075 w 13782069"/>
              <a:gd name="connsiteY8" fmla="*/ 3520460 h 3983361"/>
              <a:gd name="connsiteX9" fmla="*/ 11055876 w 13782069"/>
              <a:gd name="connsiteY9" fmla="*/ 3315922 h 3983361"/>
              <a:gd name="connsiteX10" fmla="*/ 13782069 w 13782069"/>
              <a:gd name="connsiteY10" fmla="*/ 2133278 h 3983361"/>
              <a:gd name="connsiteX0" fmla="*/ 0 w 13782069"/>
              <a:gd name="connsiteY0" fmla="*/ 1652015 h 3948460"/>
              <a:gd name="connsiteX1" fmla="*/ 2617829 w 13782069"/>
              <a:gd name="connsiteY1" fmla="*/ 3688 h 3948460"/>
              <a:gd name="connsiteX2" fmla="*/ 3483079 w 13782069"/>
              <a:gd name="connsiteY2" fmla="*/ 1341757 h 3948460"/>
              <a:gd name="connsiteX3" fmla="*/ 2244812 w 13782069"/>
              <a:gd name="connsiteY3" fmla="*/ 3218487 h 3948460"/>
              <a:gd name="connsiteX4" fmla="*/ 3794724 w 13782069"/>
              <a:gd name="connsiteY4" fmla="*/ 3641762 h 3948460"/>
              <a:gd name="connsiteX5" fmla="*/ 5865504 w 13782069"/>
              <a:gd name="connsiteY5" fmla="*/ 1449844 h 3948460"/>
              <a:gd name="connsiteX6" fmla="*/ 8449091 w 13782069"/>
              <a:gd name="connsiteY6" fmla="*/ 669750 h 3948460"/>
              <a:gd name="connsiteX7" fmla="*/ 8840402 w 13782069"/>
              <a:gd name="connsiteY7" fmla="*/ 2257932 h 3948460"/>
              <a:gd name="connsiteX8" fmla="*/ 7524492 w 13782069"/>
              <a:gd name="connsiteY8" fmla="*/ 3460499 h 3948460"/>
              <a:gd name="connsiteX9" fmla="*/ 11055876 w 13782069"/>
              <a:gd name="connsiteY9" fmla="*/ 3315922 h 3948460"/>
              <a:gd name="connsiteX10" fmla="*/ 13782069 w 13782069"/>
              <a:gd name="connsiteY10" fmla="*/ 2133278 h 3948460"/>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995536"/>
              <a:gd name="connsiteX1" fmla="*/ 2617829 w 13782069"/>
              <a:gd name="connsiteY1" fmla="*/ 3688 h 3995536"/>
              <a:gd name="connsiteX2" fmla="*/ 3483079 w 13782069"/>
              <a:gd name="connsiteY2" fmla="*/ 1341757 h 3995536"/>
              <a:gd name="connsiteX3" fmla="*/ 2244812 w 13782069"/>
              <a:gd name="connsiteY3" fmla="*/ 3218487 h 3995536"/>
              <a:gd name="connsiteX4" fmla="*/ 3794724 w 13782069"/>
              <a:gd name="connsiteY4" fmla="*/ 3641762 h 3995536"/>
              <a:gd name="connsiteX5" fmla="*/ 5865504 w 13782069"/>
              <a:gd name="connsiteY5" fmla="*/ 1449844 h 3995536"/>
              <a:gd name="connsiteX6" fmla="*/ 8225787 w 13782069"/>
              <a:gd name="connsiteY6" fmla="*/ 699730 h 3995536"/>
              <a:gd name="connsiteX7" fmla="*/ 8974385 w 13782069"/>
              <a:gd name="connsiteY7" fmla="*/ 1928149 h 3995536"/>
              <a:gd name="connsiteX8" fmla="*/ 7524492 w 13782069"/>
              <a:gd name="connsiteY8" fmla="*/ 3460499 h 3995536"/>
              <a:gd name="connsiteX9" fmla="*/ 11055876 w 13782069"/>
              <a:gd name="connsiteY9" fmla="*/ 3315922 h 3995536"/>
              <a:gd name="connsiteX10" fmla="*/ 13782069 w 13782069"/>
              <a:gd name="connsiteY10" fmla="*/ 2133278 h 3995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9123254 w 13782069"/>
              <a:gd name="connsiteY7" fmla="*/ 1673316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75946"/>
              <a:gd name="connsiteX1" fmla="*/ 2617829 w 13782069"/>
              <a:gd name="connsiteY1" fmla="*/ 3688 h 3875946"/>
              <a:gd name="connsiteX2" fmla="*/ 3483079 w 13782069"/>
              <a:gd name="connsiteY2" fmla="*/ 1341757 h 3875946"/>
              <a:gd name="connsiteX3" fmla="*/ 2244812 w 13782069"/>
              <a:gd name="connsiteY3" fmla="*/ 3218487 h 3875946"/>
              <a:gd name="connsiteX4" fmla="*/ 3794724 w 13782069"/>
              <a:gd name="connsiteY4" fmla="*/ 3641762 h 3875946"/>
              <a:gd name="connsiteX5" fmla="*/ 5865504 w 13782069"/>
              <a:gd name="connsiteY5" fmla="*/ 1449844 h 3875946"/>
              <a:gd name="connsiteX6" fmla="*/ 8821264 w 13782069"/>
              <a:gd name="connsiteY6" fmla="*/ 864621 h 3875946"/>
              <a:gd name="connsiteX7" fmla="*/ 7643587 w 13782069"/>
              <a:gd name="connsiteY7" fmla="*/ 3010794 h 3875946"/>
              <a:gd name="connsiteX8" fmla="*/ 11055876 w 13782069"/>
              <a:gd name="connsiteY8" fmla="*/ 3315922 h 3875946"/>
              <a:gd name="connsiteX9" fmla="*/ 13782069 w 13782069"/>
              <a:gd name="connsiteY9" fmla="*/ 2133278 h 387594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11734"/>
              <a:gd name="connsiteX1" fmla="*/ 2617829 w 13782069"/>
              <a:gd name="connsiteY1" fmla="*/ 3688 h 3811734"/>
              <a:gd name="connsiteX2" fmla="*/ 3483079 w 13782069"/>
              <a:gd name="connsiteY2" fmla="*/ 1341757 h 3811734"/>
              <a:gd name="connsiteX3" fmla="*/ 2244812 w 13782069"/>
              <a:gd name="connsiteY3" fmla="*/ 3218487 h 3811734"/>
              <a:gd name="connsiteX4" fmla="*/ 3794724 w 13782069"/>
              <a:gd name="connsiteY4" fmla="*/ 3641762 h 3811734"/>
              <a:gd name="connsiteX5" fmla="*/ 5344464 w 13782069"/>
              <a:gd name="connsiteY5" fmla="*/ 2093455 h 3811734"/>
              <a:gd name="connsiteX6" fmla="*/ 7347461 w 13782069"/>
              <a:gd name="connsiteY6" fmla="*/ 1036251 h 3811734"/>
              <a:gd name="connsiteX7" fmla="*/ 7643587 w 13782069"/>
              <a:gd name="connsiteY7" fmla="*/ 3010794 h 3811734"/>
              <a:gd name="connsiteX8" fmla="*/ 11055876 w 13782069"/>
              <a:gd name="connsiteY8" fmla="*/ 3315922 h 3811734"/>
              <a:gd name="connsiteX9" fmla="*/ 13782069 w 13782069"/>
              <a:gd name="connsiteY9" fmla="*/ 2133278 h 3811734"/>
              <a:gd name="connsiteX0" fmla="*/ 0 w 13782069"/>
              <a:gd name="connsiteY0" fmla="*/ 1652015 h 3885798"/>
              <a:gd name="connsiteX1" fmla="*/ 2617829 w 13782069"/>
              <a:gd name="connsiteY1" fmla="*/ 3688 h 3885798"/>
              <a:gd name="connsiteX2" fmla="*/ 3483079 w 13782069"/>
              <a:gd name="connsiteY2" fmla="*/ 1341757 h 3885798"/>
              <a:gd name="connsiteX3" fmla="*/ 2244812 w 13782069"/>
              <a:gd name="connsiteY3" fmla="*/ 3218487 h 3885798"/>
              <a:gd name="connsiteX4" fmla="*/ 3794724 w 13782069"/>
              <a:gd name="connsiteY4" fmla="*/ 3641762 h 3885798"/>
              <a:gd name="connsiteX5" fmla="*/ 7347461 w 13782069"/>
              <a:gd name="connsiteY5" fmla="*/ 1036251 h 3885798"/>
              <a:gd name="connsiteX6" fmla="*/ 7643587 w 13782069"/>
              <a:gd name="connsiteY6" fmla="*/ 3010794 h 3885798"/>
              <a:gd name="connsiteX7" fmla="*/ 11055876 w 13782069"/>
              <a:gd name="connsiteY7" fmla="*/ 3315922 h 3885798"/>
              <a:gd name="connsiteX8" fmla="*/ 13782069 w 13782069"/>
              <a:gd name="connsiteY8" fmla="*/ 2133278 h 388579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562031 w 13782069"/>
              <a:gd name="connsiteY7" fmla="*/ 1971493 h 3903128"/>
              <a:gd name="connsiteX8" fmla="*/ 13782069 w 13782069"/>
              <a:gd name="connsiteY8" fmla="*/ 2133278 h 3903128"/>
              <a:gd name="connsiteX0" fmla="*/ 0 w 11562031"/>
              <a:gd name="connsiteY0" fmla="*/ 1652015 h 3903128"/>
              <a:gd name="connsiteX1" fmla="*/ 2617829 w 11562031"/>
              <a:gd name="connsiteY1" fmla="*/ 3688 h 3903128"/>
              <a:gd name="connsiteX2" fmla="*/ 3483079 w 11562031"/>
              <a:gd name="connsiteY2" fmla="*/ 1341757 h 3903128"/>
              <a:gd name="connsiteX3" fmla="*/ 2244812 w 11562031"/>
              <a:gd name="connsiteY3" fmla="*/ 3218487 h 3903128"/>
              <a:gd name="connsiteX4" fmla="*/ 3794724 w 11562031"/>
              <a:gd name="connsiteY4" fmla="*/ 3641762 h 3903128"/>
              <a:gd name="connsiteX5" fmla="*/ 6409587 w 11562031"/>
              <a:gd name="connsiteY5" fmla="*/ 793109 h 3903128"/>
              <a:gd name="connsiteX6" fmla="*/ 8134855 w 11562031"/>
              <a:gd name="connsiteY6" fmla="*/ 3168121 h 3903128"/>
              <a:gd name="connsiteX7" fmla="*/ 11562031 w 11562031"/>
              <a:gd name="connsiteY7" fmla="*/ 1971493 h 3903128"/>
              <a:gd name="connsiteX0" fmla="*/ 0 w 12678548"/>
              <a:gd name="connsiteY0" fmla="*/ 1652015 h 3903128"/>
              <a:gd name="connsiteX1" fmla="*/ 2617829 w 12678548"/>
              <a:gd name="connsiteY1" fmla="*/ 3688 h 3903128"/>
              <a:gd name="connsiteX2" fmla="*/ 3483079 w 12678548"/>
              <a:gd name="connsiteY2" fmla="*/ 1341757 h 3903128"/>
              <a:gd name="connsiteX3" fmla="*/ 2244812 w 12678548"/>
              <a:gd name="connsiteY3" fmla="*/ 3218487 h 3903128"/>
              <a:gd name="connsiteX4" fmla="*/ 3794724 w 12678548"/>
              <a:gd name="connsiteY4" fmla="*/ 3641762 h 3903128"/>
              <a:gd name="connsiteX5" fmla="*/ 6409587 w 12678548"/>
              <a:gd name="connsiteY5" fmla="*/ 793109 h 3903128"/>
              <a:gd name="connsiteX6" fmla="*/ 8134855 w 12678548"/>
              <a:gd name="connsiteY6" fmla="*/ 3168121 h 3903128"/>
              <a:gd name="connsiteX7" fmla="*/ 12678548 w 12678548"/>
              <a:gd name="connsiteY7" fmla="*/ 1385093 h 3903128"/>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8134855 w 12678548"/>
              <a:gd name="connsiteY6" fmla="*/ 3168121 h 3873618"/>
              <a:gd name="connsiteX7" fmla="*/ 12678548 w 12678548"/>
              <a:gd name="connsiteY7" fmla="*/ 1385093 h 3873618"/>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9296034 w 12678548"/>
              <a:gd name="connsiteY6" fmla="*/ 2939282 h 3873618"/>
              <a:gd name="connsiteX7" fmla="*/ 12678548 w 12678548"/>
              <a:gd name="connsiteY7" fmla="*/ 1385093 h 3873618"/>
              <a:gd name="connsiteX0" fmla="*/ 0 w 12678548"/>
              <a:gd name="connsiteY0" fmla="*/ 1166123 h 3387726"/>
              <a:gd name="connsiteX1" fmla="*/ 2111674 w 12678548"/>
              <a:gd name="connsiteY1" fmla="*/ 4079 h 3387726"/>
              <a:gd name="connsiteX2" fmla="*/ 3483079 w 12678548"/>
              <a:gd name="connsiteY2" fmla="*/ 855865 h 3387726"/>
              <a:gd name="connsiteX3" fmla="*/ 2244812 w 12678548"/>
              <a:gd name="connsiteY3" fmla="*/ 2732595 h 3387726"/>
              <a:gd name="connsiteX4" fmla="*/ 3794724 w 12678548"/>
              <a:gd name="connsiteY4" fmla="*/ 3155870 h 3387726"/>
              <a:gd name="connsiteX5" fmla="*/ 6811533 w 12678548"/>
              <a:gd name="connsiteY5" fmla="*/ 721988 h 3387726"/>
              <a:gd name="connsiteX6" fmla="*/ 9296034 w 12678548"/>
              <a:gd name="connsiteY6" fmla="*/ 2453390 h 3387726"/>
              <a:gd name="connsiteX7" fmla="*/ 12678548 w 12678548"/>
              <a:gd name="connsiteY7" fmla="*/ 899201 h 3387726"/>
              <a:gd name="connsiteX0" fmla="*/ 0 w 13497328"/>
              <a:gd name="connsiteY0" fmla="*/ 1431291 h 3395450"/>
              <a:gd name="connsiteX1" fmla="*/ 2930454 w 13497328"/>
              <a:gd name="connsiteY1" fmla="*/ 11803 h 3395450"/>
              <a:gd name="connsiteX2" fmla="*/ 4301859 w 13497328"/>
              <a:gd name="connsiteY2" fmla="*/ 863589 h 3395450"/>
              <a:gd name="connsiteX3" fmla="*/ 3063592 w 13497328"/>
              <a:gd name="connsiteY3" fmla="*/ 2740319 h 3395450"/>
              <a:gd name="connsiteX4" fmla="*/ 4613504 w 13497328"/>
              <a:gd name="connsiteY4" fmla="*/ 3163594 h 3395450"/>
              <a:gd name="connsiteX5" fmla="*/ 7630313 w 13497328"/>
              <a:gd name="connsiteY5" fmla="*/ 729712 h 3395450"/>
              <a:gd name="connsiteX6" fmla="*/ 10114814 w 13497328"/>
              <a:gd name="connsiteY6" fmla="*/ 2461114 h 3395450"/>
              <a:gd name="connsiteX7" fmla="*/ 13497328 w 13497328"/>
              <a:gd name="connsiteY7" fmla="*/ 906925 h 3395450"/>
              <a:gd name="connsiteX0" fmla="*/ 0 w 13497328"/>
              <a:gd name="connsiteY0" fmla="*/ 1403191 h 3367350"/>
              <a:gd name="connsiteX1" fmla="*/ 2707150 w 13497328"/>
              <a:gd name="connsiteY1" fmla="*/ 12308 h 3367350"/>
              <a:gd name="connsiteX2" fmla="*/ 4301859 w 13497328"/>
              <a:gd name="connsiteY2" fmla="*/ 835489 h 3367350"/>
              <a:gd name="connsiteX3" fmla="*/ 3063592 w 13497328"/>
              <a:gd name="connsiteY3" fmla="*/ 2712219 h 3367350"/>
              <a:gd name="connsiteX4" fmla="*/ 4613504 w 13497328"/>
              <a:gd name="connsiteY4" fmla="*/ 3135494 h 3367350"/>
              <a:gd name="connsiteX5" fmla="*/ 7630313 w 13497328"/>
              <a:gd name="connsiteY5" fmla="*/ 701612 h 3367350"/>
              <a:gd name="connsiteX6" fmla="*/ 10114814 w 13497328"/>
              <a:gd name="connsiteY6" fmla="*/ 2433014 h 3367350"/>
              <a:gd name="connsiteX7" fmla="*/ 13497328 w 13497328"/>
              <a:gd name="connsiteY7" fmla="*/ 878825 h 3367350"/>
              <a:gd name="connsiteX0" fmla="*/ 0 w 13497328"/>
              <a:gd name="connsiteY0" fmla="*/ 1434721 h 3398880"/>
              <a:gd name="connsiteX1" fmla="*/ 2707150 w 13497328"/>
              <a:gd name="connsiteY1" fmla="*/ 43838 h 3398880"/>
              <a:gd name="connsiteX2" fmla="*/ 4301859 w 13497328"/>
              <a:gd name="connsiteY2" fmla="*/ 867019 h 3398880"/>
              <a:gd name="connsiteX3" fmla="*/ 3063592 w 13497328"/>
              <a:gd name="connsiteY3" fmla="*/ 2743749 h 3398880"/>
              <a:gd name="connsiteX4" fmla="*/ 4613504 w 13497328"/>
              <a:gd name="connsiteY4" fmla="*/ 3167024 h 3398880"/>
              <a:gd name="connsiteX5" fmla="*/ 7630313 w 13497328"/>
              <a:gd name="connsiteY5" fmla="*/ 733142 h 3398880"/>
              <a:gd name="connsiteX6" fmla="*/ 10114814 w 13497328"/>
              <a:gd name="connsiteY6" fmla="*/ 2464544 h 3398880"/>
              <a:gd name="connsiteX7" fmla="*/ 13497328 w 13497328"/>
              <a:gd name="connsiteY7" fmla="*/ 910355 h 3398880"/>
              <a:gd name="connsiteX0" fmla="*/ 0 w 13497328"/>
              <a:gd name="connsiteY0" fmla="*/ 1442689 h 3406848"/>
              <a:gd name="connsiteX1" fmla="*/ 2707150 w 13497328"/>
              <a:gd name="connsiteY1" fmla="*/ 51806 h 3406848"/>
              <a:gd name="connsiteX2" fmla="*/ 4301859 w 13497328"/>
              <a:gd name="connsiteY2" fmla="*/ 874987 h 3406848"/>
              <a:gd name="connsiteX3" fmla="*/ 3063592 w 13497328"/>
              <a:gd name="connsiteY3" fmla="*/ 2751717 h 3406848"/>
              <a:gd name="connsiteX4" fmla="*/ 4613504 w 13497328"/>
              <a:gd name="connsiteY4" fmla="*/ 3174992 h 3406848"/>
              <a:gd name="connsiteX5" fmla="*/ 7630313 w 13497328"/>
              <a:gd name="connsiteY5" fmla="*/ 741110 h 3406848"/>
              <a:gd name="connsiteX6" fmla="*/ 10114814 w 13497328"/>
              <a:gd name="connsiteY6" fmla="*/ 2472512 h 3406848"/>
              <a:gd name="connsiteX7" fmla="*/ 13497328 w 13497328"/>
              <a:gd name="connsiteY7" fmla="*/ 918323 h 3406848"/>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10311"/>
              <a:gd name="connsiteX1" fmla="*/ 2707150 w 13646197"/>
              <a:gd name="connsiteY1" fmla="*/ 420703 h 3710311"/>
              <a:gd name="connsiteX2" fmla="*/ 4301859 w 13646197"/>
              <a:gd name="connsiteY2" fmla="*/ 1243884 h 3710311"/>
              <a:gd name="connsiteX3" fmla="*/ 3063592 w 13646197"/>
              <a:gd name="connsiteY3" fmla="*/ 3120614 h 3710311"/>
              <a:gd name="connsiteX4" fmla="*/ 4613504 w 13646197"/>
              <a:gd name="connsiteY4" fmla="*/ 3543889 h 3710311"/>
              <a:gd name="connsiteX5" fmla="*/ 7680866 w 13646197"/>
              <a:gd name="connsiteY5" fmla="*/ 1114992 h 3710311"/>
              <a:gd name="connsiteX6" fmla="*/ 10114814 w 13646197"/>
              <a:gd name="connsiteY6" fmla="*/ 2841409 h 3710311"/>
              <a:gd name="connsiteX7" fmla="*/ 13646197 w 13646197"/>
              <a:gd name="connsiteY7" fmla="*/ 0 h 3710311"/>
              <a:gd name="connsiteX0" fmla="*/ 0 w 13646197"/>
              <a:gd name="connsiteY0" fmla="*/ 1811586 h 3725951"/>
              <a:gd name="connsiteX1" fmla="*/ 2707150 w 13646197"/>
              <a:gd name="connsiteY1" fmla="*/ 420703 h 3725951"/>
              <a:gd name="connsiteX2" fmla="*/ 4301859 w 13646197"/>
              <a:gd name="connsiteY2" fmla="*/ 1243884 h 3725951"/>
              <a:gd name="connsiteX3" fmla="*/ 3063592 w 13646197"/>
              <a:gd name="connsiteY3" fmla="*/ 3120614 h 3725951"/>
              <a:gd name="connsiteX4" fmla="*/ 4613504 w 13646197"/>
              <a:gd name="connsiteY4" fmla="*/ 3543889 h 3725951"/>
              <a:gd name="connsiteX5" fmla="*/ 7680866 w 13646197"/>
              <a:gd name="connsiteY5" fmla="*/ 1114992 h 3725951"/>
              <a:gd name="connsiteX6" fmla="*/ 10114814 w 13646197"/>
              <a:gd name="connsiteY6" fmla="*/ 2841409 h 3725951"/>
              <a:gd name="connsiteX7" fmla="*/ 13646197 w 13646197"/>
              <a:gd name="connsiteY7" fmla="*/ 0 h 372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46197" h="3725951">
                <a:moveTo>
                  <a:pt x="0" y="1811586"/>
                </a:moveTo>
                <a:cubicBezTo>
                  <a:pt x="488282" y="1319294"/>
                  <a:pt x="1439359" y="629740"/>
                  <a:pt x="2707150" y="420703"/>
                </a:cubicBezTo>
                <a:cubicBezTo>
                  <a:pt x="3974941" y="211666"/>
                  <a:pt x="4406208" y="665177"/>
                  <a:pt x="4301859" y="1243884"/>
                </a:cubicBezTo>
                <a:cubicBezTo>
                  <a:pt x="4197510" y="1822591"/>
                  <a:pt x="2974023" y="2256032"/>
                  <a:pt x="3063592" y="3120614"/>
                </a:cubicBezTo>
                <a:cubicBezTo>
                  <a:pt x="3153161" y="3985196"/>
                  <a:pt x="4309229" y="3722775"/>
                  <a:pt x="4613504" y="3543889"/>
                </a:cubicBezTo>
                <a:cubicBezTo>
                  <a:pt x="5193010" y="3198817"/>
                  <a:pt x="6938107" y="1107433"/>
                  <a:pt x="7680866" y="1114992"/>
                </a:cubicBezTo>
                <a:cubicBezTo>
                  <a:pt x="8423625" y="1122551"/>
                  <a:pt x="9112167" y="3026410"/>
                  <a:pt x="10114814" y="2841409"/>
                </a:cubicBezTo>
                <a:cubicBezTo>
                  <a:pt x="11117461" y="2656408"/>
                  <a:pt x="11233672" y="750856"/>
                  <a:pt x="13646197" y="0"/>
                </a:cubicBezTo>
              </a:path>
            </a:pathLst>
          </a:custGeom>
          <a:noFill/>
          <a:ln w="19050" cap="flat" cmpd="sng" algn="ctr">
            <a:solidFill>
              <a:schemeClr val="bg1">
                <a:lumMod val="65000"/>
              </a:schemeClr>
            </a:solidFill>
            <a:prstDash val="solid"/>
            <a:headEnd type="none" w="med" len="med"/>
            <a:tailEnd type="none" w="med" len="med"/>
          </a:ln>
          <a:effectLst/>
        </p:spPr>
        <p:txBody>
          <a:bodyPr rtlCol="0" anchor="ctr">
            <a:noAutofit/>
          </a:bodyPr>
          <a:lstStyle/>
          <a:p>
            <a:pPr marL="0" marR="0" lvl="0" indent="0" algn="ctr"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4" name="Rectangle 13"/>
          <p:cNvSpPr/>
          <p:nvPr/>
        </p:nvSpPr>
        <p:spPr>
          <a:xfrm>
            <a:off x="471427" y="1787968"/>
            <a:ext cx="1176250"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Set Counters / Meters</a:t>
            </a:r>
          </a:p>
        </p:txBody>
      </p:sp>
      <p:sp>
        <p:nvSpPr>
          <p:cNvPr id="30" name="Rectangle 29"/>
          <p:cNvSpPr/>
          <p:nvPr/>
        </p:nvSpPr>
        <p:spPr>
          <a:xfrm>
            <a:off x="4277393" y="4632909"/>
            <a:ext cx="1926752"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Procurement  </a:t>
            </a:r>
          </a:p>
        </p:txBody>
      </p:sp>
      <p:sp>
        <p:nvSpPr>
          <p:cNvPr id="77" name="Rectangle 76"/>
          <p:cNvSpPr/>
          <p:nvPr/>
        </p:nvSpPr>
        <p:spPr>
          <a:xfrm>
            <a:off x="1638843" y="2724538"/>
            <a:ext cx="1518878"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Work Order </a:t>
            </a:r>
          </a:p>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Calendar Created</a:t>
            </a:r>
          </a:p>
        </p:txBody>
      </p:sp>
      <p:sp>
        <p:nvSpPr>
          <p:cNvPr id="80" name="Rectangle 79"/>
          <p:cNvSpPr/>
          <p:nvPr/>
        </p:nvSpPr>
        <p:spPr>
          <a:xfrm>
            <a:off x="9090657" y="3850943"/>
            <a:ext cx="1538313"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Update Asset</a:t>
            </a:r>
          </a:p>
        </p:txBody>
      </p:sp>
      <p:sp>
        <p:nvSpPr>
          <p:cNvPr id="87" name="Rectangle 86"/>
          <p:cNvSpPr/>
          <p:nvPr/>
        </p:nvSpPr>
        <p:spPr>
          <a:xfrm>
            <a:off x="7079692" y="4046388"/>
            <a:ext cx="1351284"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Capture Time and Materials</a:t>
            </a:r>
          </a:p>
        </p:txBody>
      </p:sp>
      <p:sp>
        <p:nvSpPr>
          <p:cNvPr id="92" name="Rectangle 91"/>
          <p:cNvSpPr/>
          <p:nvPr/>
        </p:nvSpPr>
        <p:spPr>
          <a:xfrm>
            <a:off x="2986688" y="1866920"/>
            <a:ext cx="1355581" cy="332399"/>
          </a:xfrm>
          <a:prstGeom prst="rect">
            <a:avLst/>
          </a:prstGeom>
        </p:spPr>
        <p:txBody>
          <a:bodyPr wrap="square" lIns="0" tIns="0" rIns="0" bIns="0">
            <a:spAutoFit/>
          </a:bodyPr>
          <a:lstStyle/>
          <a:p>
            <a:pPr marL="0" marR="0" lvl="0" indent="0" algn="l"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Run PM </a:t>
            </a:r>
          </a:p>
          <a:p>
            <a:pPr marL="0" marR="0" lvl="0" indent="0" algn="l"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Sequence</a:t>
            </a:r>
          </a:p>
        </p:txBody>
      </p:sp>
      <p:sp>
        <p:nvSpPr>
          <p:cNvPr id="96" name="Rectangle 95"/>
          <p:cNvSpPr/>
          <p:nvPr/>
        </p:nvSpPr>
        <p:spPr>
          <a:xfrm>
            <a:off x="9818385" y="2697628"/>
            <a:ext cx="2031519"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Performance </a:t>
            </a:r>
          </a:p>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monitoring</a:t>
            </a:r>
          </a:p>
        </p:txBody>
      </p:sp>
      <p:sp>
        <p:nvSpPr>
          <p:cNvPr id="107" name="Oval 7"/>
          <p:cNvSpPr/>
          <p:nvPr/>
        </p:nvSpPr>
        <p:spPr bwMode="auto">
          <a:xfrm>
            <a:off x="4796259" y="4166991"/>
            <a:ext cx="289782" cy="36537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bg1">
              <a:lumMod val="50000"/>
            </a:schemeClr>
          </a:solidFill>
          <a:ln>
            <a:noFill/>
          </a:ln>
        </p:spPr>
        <p:txBody>
          <a:bodyPr rot="0" spcFirstLastPara="0" vertOverflow="overflow" horzOverflow="overflow" vert="horz" wrap="square" lIns="91403" tIns="45701" rIns="91403" bIns="45701" numCol="1" spcCol="0" rtlCol="0" fromWordArt="0" anchor="t" anchorCtr="0" forceAA="0" compatLnSpc="1">
            <a:prstTxWarp prst="textNoShape">
              <a:avLst/>
            </a:prstTxWarp>
            <a:noAutofit/>
          </a:bodyPr>
          <a:lstStyle/>
          <a:p>
            <a:pPr marL="0" marR="0" lvl="0" indent="0" algn="ctr" defTabSz="914038" rtl="0" eaLnBrk="1" fontAlgn="auto" latinLnBrk="0" hangingPunct="1">
              <a:lnSpc>
                <a:spcPct val="12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66" name="Trapezoid 3"/>
          <p:cNvSpPr>
            <a:spLocks noChangeAspect="1"/>
          </p:cNvSpPr>
          <p:nvPr/>
        </p:nvSpPr>
        <p:spPr>
          <a:xfrm>
            <a:off x="6642032" y="1699594"/>
            <a:ext cx="393472" cy="278874"/>
          </a:xfrm>
          <a:custGeom>
            <a:avLst/>
            <a:gdLst/>
            <a:ahLst/>
            <a:cxnLst/>
            <a:rect l="l" t="t" r="r" b="b"/>
            <a:pathLst>
              <a:path w="4936448" h="3498714">
                <a:moveTo>
                  <a:pt x="2052754" y="2902312"/>
                </a:moveTo>
                <a:lnTo>
                  <a:pt x="4707054" y="2902312"/>
                </a:lnTo>
                <a:cubicBezTo>
                  <a:pt x="4768427" y="2902312"/>
                  <a:pt x="4818179" y="2952064"/>
                  <a:pt x="4818179" y="3013437"/>
                </a:cubicBezTo>
                <a:cubicBezTo>
                  <a:pt x="4818179" y="3074810"/>
                  <a:pt x="4768427" y="3124562"/>
                  <a:pt x="4707054" y="3124562"/>
                </a:cubicBezTo>
                <a:lnTo>
                  <a:pt x="4545125" y="3124562"/>
                </a:lnTo>
                <a:lnTo>
                  <a:pt x="4545125" y="3361625"/>
                </a:lnTo>
                <a:cubicBezTo>
                  <a:pt x="4545125" y="3421831"/>
                  <a:pt x="4496319" y="3470637"/>
                  <a:pt x="4436113" y="3470637"/>
                </a:cubicBezTo>
                <a:lnTo>
                  <a:pt x="4235039" y="3470637"/>
                </a:lnTo>
                <a:cubicBezTo>
                  <a:pt x="4174833" y="3470637"/>
                  <a:pt x="4126027" y="3421831"/>
                  <a:pt x="4126027" y="3361625"/>
                </a:cubicBezTo>
                <a:lnTo>
                  <a:pt x="4126027" y="3124562"/>
                </a:lnTo>
                <a:lnTo>
                  <a:pt x="2589325" y="3124562"/>
                </a:lnTo>
                <a:lnTo>
                  <a:pt x="2589325" y="3361625"/>
                </a:lnTo>
                <a:cubicBezTo>
                  <a:pt x="2589325" y="3421831"/>
                  <a:pt x="2540519" y="3470637"/>
                  <a:pt x="2480313" y="3470637"/>
                </a:cubicBezTo>
                <a:lnTo>
                  <a:pt x="2279239" y="3470637"/>
                </a:lnTo>
                <a:cubicBezTo>
                  <a:pt x="2219033" y="3470637"/>
                  <a:pt x="2170227" y="3421831"/>
                  <a:pt x="2170227" y="3361625"/>
                </a:cubicBezTo>
                <a:lnTo>
                  <a:pt x="2170227" y="3124562"/>
                </a:lnTo>
                <a:lnTo>
                  <a:pt x="2052754" y="3124562"/>
                </a:lnTo>
                <a:cubicBezTo>
                  <a:pt x="1991381" y="3124562"/>
                  <a:pt x="1941629" y="3074810"/>
                  <a:pt x="1941629" y="3013437"/>
                </a:cubicBezTo>
                <a:cubicBezTo>
                  <a:pt x="1941629" y="2952064"/>
                  <a:pt x="1991381" y="2902312"/>
                  <a:pt x="2052754" y="2902312"/>
                </a:cubicBezTo>
                <a:close/>
                <a:moveTo>
                  <a:pt x="4492583" y="2089512"/>
                </a:moveTo>
                <a:cubicBezTo>
                  <a:pt x="4392633" y="2089512"/>
                  <a:pt x="4311608" y="2170537"/>
                  <a:pt x="4311608" y="2270487"/>
                </a:cubicBezTo>
                <a:cubicBezTo>
                  <a:pt x="4311608" y="2370437"/>
                  <a:pt x="4392633" y="2451462"/>
                  <a:pt x="4492583" y="2451462"/>
                </a:cubicBezTo>
                <a:cubicBezTo>
                  <a:pt x="4592533" y="2451462"/>
                  <a:pt x="4673558" y="2370437"/>
                  <a:pt x="4673558" y="2270487"/>
                </a:cubicBezTo>
                <a:cubicBezTo>
                  <a:pt x="4673558" y="2170537"/>
                  <a:pt x="4592533" y="2089512"/>
                  <a:pt x="4492583" y="2089512"/>
                </a:cubicBezTo>
                <a:close/>
                <a:moveTo>
                  <a:pt x="2979061" y="2089512"/>
                </a:moveTo>
                <a:cubicBezTo>
                  <a:pt x="2808971" y="2089512"/>
                  <a:pt x="2671086" y="2227397"/>
                  <a:pt x="2671086" y="2397487"/>
                </a:cubicBezTo>
                <a:lnTo>
                  <a:pt x="2671086" y="2584811"/>
                </a:lnTo>
                <a:lnTo>
                  <a:pt x="4083961" y="2584811"/>
                </a:lnTo>
                <a:lnTo>
                  <a:pt x="4083961" y="2397487"/>
                </a:lnTo>
                <a:cubicBezTo>
                  <a:pt x="4083961" y="2227397"/>
                  <a:pt x="3946076" y="2089512"/>
                  <a:pt x="3775986" y="2089512"/>
                </a:cubicBezTo>
                <a:close/>
                <a:moveTo>
                  <a:pt x="2251033" y="2089512"/>
                </a:moveTo>
                <a:cubicBezTo>
                  <a:pt x="2151083" y="2089512"/>
                  <a:pt x="2070058" y="2170537"/>
                  <a:pt x="2070058" y="2270487"/>
                </a:cubicBezTo>
                <a:cubicBezTo>
                  <a:pt x="2070058" y="2370437"/>
                  <a:pt x="2151083" y="2451462"/>
                  <a:pt x="2251033" y="2451462"/>
                </a:cubicBezTo>
                <a:cubicBezTo>
                  <a:pt x="2350983" y="2451462"/>
                  <a:pt x="2432008" y="2370437"/>
                  <a:pt x="2432008" y="2270487"/>
                </a:cubicBezTo>
                <a:cubicBezTo>
                  <a:pt x="2432008" y="2170537"/>
                  <a:pt x="2350983" y="2089512"/>
                  <a:pt x="2251033" y="2089512"/>
                </a:cubicBezTo>
                <a:close/>
                <a:moveTo>
                  <a:pt x="2651061" y="1167548"/>
                </a:moveTo>
                <a:lnTo>
                  <a:pt x="2392797" y="1878907"/>
                </a:lnTo>
                <a:cubicBezTo>
                  <a:pt x="2423495" y="1888931"/>
                  <a:pt x="2452199" y="1903353"/>
                  <a:pt x="2478781" y="1920808"/>
                </a:cubicBezTo>
                <a:cubicBezTo>
                  <a:pt x="2564818" y="1815418"/>
                  <a:pt x="2696070" y="1749356"/>
                  <a:pt x="2842751" y="1749356"/>
                </a:cubicBezTo>
                <a:lnTo>
                  <a:pt x="3912296" y="1749356"/>
                </a:lnTo>
                <a:cubicBezTo>
                  <a:pt x="4059812" y="1749356"/>
                  <a:pt x="4191724" y="1816172"/>
                  <a:pt x="4277738" y="1922593"/>
                </a:cubicBezTo>
                <a:cubicBezTo>
                  <a:pt x="4306317" y="1903622"/>
                  <a:pt x="4337356" y="1888113"/>
                  <a:pt x="4370569" y="1877441"/>
                </a:cubicBezTo>
                <a:lnTo>
                  <a:pt x="4112835" y="1167548"/>
                </a:lnTo>
                <a:close/>
                <a:moveTo>
                  <a:pt x="2534724" y="982297"/>
                </a:moveTo>
                <a:lnTo>
                  <a:pt x="4229172" y="982297"/>
                </a:lnTo>
                <a:lnTo>
                  <a:pt x="4546612" y="1856643"/>
                </a:lnTo>
                <a:cubicBezTo>
                  <a:pt x="4765072" y="1873078"/>
                  <a:pt x="4936448" y="2056134"/>
                  <a:pt x="4936448" y="2279217"/>
                </a:cubicBezTo>
                <a:cubicBezTo>
                  <a:pt x="4936448" y="2401342"/>
                  <a:pt x="4885088" y="2511471"/>
                  <a:pt x="4802103" y="2588456"/>
                </a:cubicBezTo>
                <a:cubicBezTo>
                  <a:pt x="4860348" y="2595065"/>
                  <a:pt x="4904699" y="2645084"/>
                  <a:pt x="4904699" y="2705462"/>
                </a:cubicBezTo>
                <a:lnTo>
                  <a:pt x="4904698" y="2705462"/>
                </a:lnTo>
                <a:cubicBezTo>
                  <a:pt x="4904698" y="2772096"/>
                  <a:pt x="4850681" y="2826113"/>
                  <a:pt x="4784047" y="2826113"/>
                </a:cubicBezTo>
                <a:lnTo>
                  <a:pt x="1970999" y="2826112"/>
                </a:lnTo>
                <a:cubicBezTo>
                  <a:pt x="1904365" y="2826112"/>
                  <a:pt x="1850349" y="2772096"/>
                  <a:pt x="1850348" y="2705462"/>
                </a:cubicBezTo>
                <a:cubicBezTo>
                  <a:pt x="1850348" y="2643725"/>
                  <a:pt x="1896717" y="2592819"/>
                  <a:pt x="1956769" y="2587684"/>
                </a:cubicBezTo>
                <a:cubicBezTo>
                  <a:pt x="1874354" y="2510684"/>
                  <a:pt x="1823360" y="2400906"/>
                  <a:pt x="1823360" y="2279217"/>
                </a:cubicBezTo>
                <a:cubicBezTo>
                  <a:pt x="1823360" y="2054681"/>
                  <a:pt x="1996975" y="1870696"/>
                  <a:pt x="2217440" y="1856216"/>
                </a:cubicBezTo>
                <a:close/>
                <a:moveTo>
                  <a:pt x="358791" y="644545"/>
                </a:moveTo>
                <a:lnTo>
                  <a:pt x="1006774" y="644545"/>
                </a:lnTo>
                <a:cubicBezTo>
                  <a:pt x="1218838" y="701686"/>
                  <a:pt x="1428136" y="1033850"/>
                  <a:pt x="1542636" y="1193969"/>
                </a:cubicBezTo>
                <a:lnTo>
                  <a:pt x="1929878" y="1193970"/>
                </a:lnTo>
                <a:cubicBezTo>
                  <a:pt x="2007298" y="1193970"/>
                  <a:pt x="2070059" y="1256732"/>
                  <a:pt x="2070059" y="1334152"/>
                </a:cubicBezTo>
                <a:cubicBezTo>
                  <a:pt x="2070059" y="1411572"/>
                  <a:pt x="2021397" y="1451628"/>
                  <a:pt x="1929878" y="1474333"/>
                </a:cubicBezTo>
                <a:lnTo>
                  <a:pt x="1520943" y="1470388"/>
                </a:lnTo>
                <a:cubicBezTo>
                  <a:pt x="1397118" y="1474356"/>
                  <a:pt x="1368544" y="1410856"/>
                  <a:pt x="1332825" y="1367201"/>
                </a:cubicBezTo>
                <a:lnTo>
                  <a:pt x="1106501" y="1098289"/>
                </a:lnTo>
                <a:cubicBezTo>
                  <a:pt x="1106501" y="1095278"/>
                  <a:pt x="1104059" y="1092836"/>
                  <a:pt x="1101049" y="1092836"/>
                </a:cubicBezTo>
                <a:lnTo>
                  <a:pt x="1046523" y="1092836"/>
                </a:lnTo>
                <a:cubicBezTo>
                  <a:pt x="1043511" y="1092836"/>
                  <a:pt x="1041071" y="1095278"/>
                  <a:pt x="1041071" y="1098289"/>
                </a:cubicBezTo>
                <a:lnTo>
                  <a:pt x="1042136" y="1419754"/>
                </a:lnTo>
                <a:lnTo>
                  <a:pt x="1042136" y="3337652"/>
                </a:lnTo>
                <a:cubicBezTo>
                  <a:pt x="1042136" y="3426604"/>
                  <a:pt x="970027" y="3498714"/>
                  <a:pt x="881075" y="3498714"/>
                </a:cubicBezTo>
                <a:cubicBezTo>
                  <a:pt x="792123" y="3498714"/>
                  <a:pt x="720012" y="3426604"/>
                  <a:pt x="720012" y="3337652"/>
                </a:cubicBezTo>
                <a:lnTo>
                  <a:pt x="720012" y="2125717"/>
                </a:lnTo>
                <a:lnTo>
                  <a:pt x="718947" y="2033194"/>
                </a:lnTo>
                <a:cubicBezTo>
                  <a:pt x="718947" y="2030552"/>
                  <a:pt x="716805" y="2028410"/>
                  <a:pt x="714162" y="2028410"/>
                </a:cubicBezTo>
                <a:lnTo>
                  <a:pt x="654759" y="2028410"/>
                </a:lnTo>
                <a:cubicBezTo>
                  <a:pt x="652116" y="2028410"/>
                  <a:pt x="649974" y="2030552"/>
                  <a:pt x="649974" y="2033194"/>
                </a:cubicBezTo>
                <a:lnTo>
                  <a:pt x="649974" y="2125717"/>
                </a:lnTo>
                <a:lnTo>
                  <a:pt x="649574" y="3337652"/>
                </a:lnTo>
                <a:cubicBezTo>
                  <a:pt x="649574" y="3426604"/>
                  <a:pt x="577464" y="3498714"/>
                  <a:pt x="488511" y="3498714"/>
                </a:cubicBezTo>
                <a:cubicBezTo>
                  <a:pt x="399560" y="3498714"/>
                  <a:pt x="327450" y="3426604"/>
                  <a:pt x="327450" y="3337652"/>
                </a:cubicBezTo>
                <a:lnTo>
                  <a:pt x="327450" y="1458216"/>
                </a:lnTo>
                <a:cubicBezTo>
                  <a:pt x="325775" y="1338213"/>
                  <a:pt x="324101" y="1218209"/>
                  <a:pt x="322427" y="1098205"/>
                </a:cubicBezTo>
                <a:cubicBezTo>
                  <a:pt x="322427" y="1095240"/>
                  <a:pt x="320022" y="1092836"/>
                  <a:pt x="317058" y="1092836"/>
                </a:cubicBezTo>
                <a:lnTo>
                  <a:pt x="263371" y="1092836"/>
                </a:lnTo>
                <a:cubicBezTo>
                  <a:pt x="260405" y="1092836"/>
                  <a:pt x="258001" y="1095240"/>
                  <a:pt x="258001" y="1098205"/>
                </a:cubicBezTo>
                <a:lnTo>
                  <a:pt x="258001" y="1444446"/>
                </a:lnTo>
                <a:cubicBezTo>
                  <a:pt x="257895" y="1444438"/>
                  <a:pt x="257798" y="1444405"/>
                  <a:pt x="257700" y="1444370"/>
                </a:cubicBezTo>
                <a:lnTo>
                  <a:pt x="257700" y="1912573"/>
                </a:lnTo>
                <a:cubicBezTo>
                  <a:pt x="257700" y="1983734"/>
                  <a:pt x="200011" y="2041423"/>
                  <a:pt x="128850" y="2041423"/>
                </a:cubicBezTo>
                <a:cubicBezTo>
                  <a:pt x="57687" y="2041423"/>
                  <a:pt x="0" y="1983734"/>
                  <a:pt x="0" y="1912573"/>
                </a:cubicBezTo>
                <a:lnTo>
                  <a:pt x="0" y="1101802"/>
                </a:lnTo>
                <a:lnTo>
                  <a:pt x="0" y="1003338"/>
                </a:lnTo>
                <a:lnTo>
                  <a:pt x="0" y="982486"/>
                </a:lnTo>
                <a:cubicBezTo>
                  <a:pt x="0" y="952006"/>
                  <a:pt x="3965" y="922453"/>
                  <a:pt x="12733" y="894663"/>
                </a:cubicBezTo>
                <a:cubicBezTo>
                  <a:pt x="15126" y="886107"/>
                  <a:pt x="14856" y="875418"/>
                  <a:pt x="20539" y="868773"/>
                </a:cubicBezTo>
                <a:cubicBezTo>
                  <a:pt x="72281" y="735385"/>
                  <a:pt x="207053" y="644545"/>
                  <a:pt x="358791" y="644545"/>
                </a:cubicBezTo>
                <a:close/>
                <a:moveTo>
                  <a:pt x="682782" y="0"/>
                </a:moveTo>
                <a:cubicBezTo>
                  <a:pt x="839708" y="0"/>
                  <a:pt x="966919" y="127213"/>
                  <a:pt x="966919" y="284138"/>
                </a:cubicBezTo>
                <a:cubicBezTo>
                  <a:pt x="966919" y="441063"/>
                  <a:pt x="839708" y="568275"/>
                  <a:pt x="682782" y="568275"/>
                </a:cubicBezTo>
                <a:cubicBezTo>
                  <a:pt x="525858" y="568275"/>
                  <a:pt x="398645" y="441063"/>
                  <a:pt x="398645" y="284138"/>
                </a:cubicBezTo>
                <a:cubicBezTo>
                  <a:pt x="398645" y="127213"/>
                  <a:pt x="525858" y="0"/>
                  <a:pt x="682782" y="0"/>
                </a:cubicBezTo>
                <a:close/>
              </a:path>
            </a:pathLst>
          </a:custGeom>
          <a:solidFill>
            <a:schemeClr val="bg1">
              <a:lumMod val="50000"/>
            </a:schemeClr>
          </a:solidFill>
          <a:ln w="19050">
            <a:no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prstClr val="white"/>
              </a:solidFill>
              <a:effectLst/>
              <a:uLnTx/>
              <a:uFillTx/>
              <a:latin typeface="Segoe UI"/>
              <a:ea typeface="+mn-ea"/>
              <a:cs typeface="+mn-cs"/>
            </a:endParaRPr>
          </a:p>
        </p:txBody>
      </p:sp>
      <p:sp>
        <p:nvSpPr>
          <p:cNvPr id="83" name="Rectangle 82"/>
          <p:cNvSpPr/>
          <p:nvPr/>
        </p:nvSpPr>
        <p:spPr>
          <a:xfrm>
            <a:off x="1628443" y="4475053"/>
            <a:ext cx="1613469"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Work Orders scheduled</a:t>
            </a:r>
          </a:p>
        </p:txBody>
      </p:sp>
      <p:sp>
        <p:nvSpPr>
          <p:cNvPr id="91" name="Rectangle 90"/>
          <p:cNvSpPr/>
          <p:nvPr/>
        </p:nvSpPr>
        <p:spPr>
          <a:xfrm>
            <a:off x="5799663" y="2056091"/>
            <a:ext cx="1877024"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Perform Work</a:t>
            </a:r>
          </a:p>
        </p:txBody>
      </p:sp>
      <p:sp>
        <p:nvSpPr>
          <p:cNvPr id="118" name="Oval 117"/>
          <p:cNvSpPr/>
          <p:nvPr/>
        </p:nvSpPr>
        <p:spPr bwMode="auto">
          <a:xfrm>
            <a:off x="2805619" y="1555448"/>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p:cNvSpPr/>
          <p:nvPr/>
        </p:nvSpPr>
        <p:spPr bwMode="auto">
          <a:xfrm>
            <a:off x="3689145" y="2797928"/>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2808779" y="4130745"/>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4437853" y="4291283"/>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p:cNvSpPr/>
          <p:nvPr/>
        </p:nvSpPr>
        <p:spPr bwMode="auto">
          <a:xfrm>
            <a:off x="5455251" y="3203669"/>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p:cNvSpPr/>
          <p:nvPr/>
        </p:nvSpPr>
        <p:spPr bwMode="auto">
          <a:xfrm>
            <a:off x="6766085" y="2264684"/>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p:cNvSpPr/>
          <p:nvPr/>
        </p:nvSpPr>
        <p:spPr bwMode="auto">
          <a:xfrm>
            <a:off x="9395252" y="3476919"/>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p:cNvSpPr/>
          <p:nvPr/>
        </p:nvSpPr>
        <p:spPr bwMode="auto">
          <a:xfrm>
            <a:off x="10188483" y="2334941"/>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p:cNvSpPr/>
          <p:nvPr/>
        </p:nvSpPr>
        <p:spPr bwMode="auto">
          <a:xfrm>
            <a:off x="11352030" y="1390538"/>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7"/>
          <p:cNvSpPr>
            <a:spLocks noChangeAspect="1"/>
          </p:cNvSpPr>
          <p:nvPr/>
        </p:nvSpPr>
        <p:spPr bwMode="auto">
          <a:xfrm>
            <a:off x="7563448" y="3605711"/>
            <a:ext cx="411480" cy="392492"/>
          </a:xfrm>
          <a:custGeom>
            <a:avLst/>
            <a:gdLst/>
            <a:ahLst/>
            <a:cxnLst/>
            <a:rect l="l" t="t" r="r" b="b"/>
            <a:pathLst>
              <a:path w="2481387" h="2366881">
                <a:moveTo>
                  <a:pt x="972949" y="1918199"/>
                </a:moveTo>
                <a:lnTo>
                  <a:pt x="1513492" y="1918199"/>
                </a:lnTo>
                <a:cubicBezTo>
                  <a:pt x="1529972" y="1977860"/>
                  <a:pt x="1495851" y="2092520"/>
                  <a:pt x="1633555" y="2134041"/>
                </a:cubicBezTo>
                <a:cubicBezTo>
                  <a:pt x="1803798" y="2156961"/>
                  <a:pt x="1915117" y="2195364"/>
                  <a:pt x="1915117" y="2238823"/>
                </a:cubicBezTo>
                <a:cubicBezTo>
                  <a:pt x="1915117" y="2309547"/>
                  <a:pt x="1620305" y="2366881"/>
                  <a:pt x="1256635" y="2366881"/>
                </a:cubicBezTo>
                <a:cubicBezTo>
                  <a:pt x="892965" y="2366881"/>
                  <a:pt x="598153" y="2309547"/>
                  <a:pt x="598153" y="2238823"/>
                </a:cubicBezTo>
                <a:cubicBezTo>
                  <a:pt x="598153" y="2196113"/>
                  <a:pt x="705669" y="2158286"/>
                  <a:pt x="870997" y="2135440"/>
                </a:cubicBezTo>
                <a:cubicBezTo>
                  <a:pt x="947772" y="2099442"/>
                  <a:pt x="970656" y="2018750"/>
                  <a:pt x="972949" y="1918199"/>
                </a:cubicBezTo>
                <a:close/>
                <a:moveTo>
                  <a:pt x="1920968" y="946237"/>
                </a:moveTo>
                <a:lnTo>
                  <a:pt x="1922564" y="947876"/>
                </a:lnTo>
                <a:cubicBezTo>
                  <a:pt x="1924675" y="952036"/>
                  <a:pt x="1927035" y="964331"/>
                  <a:pt x="1929270" y="974702"/>
                </a:cubicBezTo>
                <a:cubicBezTo>
                  <a:pt x="1931505" y="985072"/>
                  <a:pt x="1934487" y="998547"/>
                  <a:pt x="1935976" y="1010098"/>
                </a:cubicBezTo>
                <a:cubicBezTo>
                  <a:pt x="1937467" y="1021647"/>
                  <a:pt x="1937963" y="1034812"/>
                  <a:pt x="1938212" y="1044002"/>
                </a:cubicBezTo>
                <a:cubicBezTo>
                  <a:pt x="1938461" y="1053193"/>
                  <a:pt x="1938646" y="1059154"/>
                  <a:pt x="1937467" y="1065240"/>
                </a:cubicBezTo>
                <a:cubicBezTo>
                  <a:pt x="1936287" y="1071326"/>
                  <a:pt x="1934113" y="1077597"/>
                  <a:pt x="1931133" y="1080516"/>
                </a:cubicBezTo>
                <a:cubicBezTo>
                  <a:pt x="1928152" y="1083434"/>
                  <a:pt x="1924551" y="1082628"/>
                  <a:pt x="1919582" y="1082751"/>
                </a:cubicBezTo>
                <a:cubicBezTo>
                  <a:pt x="1914615" y="1082875"/>
                  <a:pt x="1906667" y="1082317"/>
                  <a:pt x="1901326" y="1081261"/>
                </a:cubicBezTo>
                <a:lnTo>
                  <a:pt x="1887541" y="1076417"/>
                </a:lnTo>
                <a:cubicBezTo>
                  <a:pt x="1885553" y="1074741"/>
                  <a:pt x="1887852" y="1073747"/>
                  <a:pt x="1889403" y="1071201"/>
                </a:cubicBezTo>
                <a:cubicBezTo>
                  <a:pt x="1890956" y="1068655"/>
                  <a:pt x="1894434" y="1065674"/>
                  <a:pt x="1896855" y="1061141"/>
                </a:cubicBezTo>
                <a:lnTo>
                  <a:pt x="1903934" y="1044002"/>
                </a:lnTo>
                <a:cubicBezTo>
                  <a:pt x="1905363" y="1039905"/>
                  <a:pt x="1904431" y="1038600"/>
                  <a:pt x="1905425" y="1036551"/>
                </a:cubicBezTo>
                <a:cubicBezTo>
                  <a:pt x="1906418" y="1034502"/>
                  <a:pt x="1908095" y="1035682"/>
                  <a:pt x="1909896" y="1031707"/>
                </a:cubicBezTo>
                <a:cubicBezTo>
                  <a:pt x="1911696" y="1027733"/>
                  <a:pt x="1914429" y="1019226"/>
                  <a:pt x="1916229" y="1012706"/>
                </a:cubicBezTo>
                <a:lnTo>
                  <a:pt x="1920701" y="992586"/>
                </a:lnTo>
                <a:cubicBezTo>
                  <a:pt x="1921507" y="987743"/>
                  <a:pt x="1921694" y="986501"/>
                  <a:pt x="1921073" y="983644"/>
                </a:cubicBezTo>
                <a:cubicBezTo>
                  <a:pt x="1920452" y="980787"/>
                  <a:pt x="1918341" y="977434"/>
                  <a:pt x="1916974" y="975447"/>
                </a:cubicBezTo>
                <a:cubicBezTo>
                  <a:pt x="1915608" y="973460"/>
                  <a:pt x="1913683" y="973584"/>
                  <a:pt x="1912877" y="971721"/>
                </a:cubicBezTo>
                <a:cubicBezTo>
                  <a:pt x="1912069" y="969858"/>
                  <a:pt x="1912132" y="967002"/>
                  <a:pt x="1912132" y="964269"/>
                </a:cubicBezTo>
                <a:cubicBezTo>
                  <a:pt x="1912132" y="961538"/>
                  <a:pt x="1912132" y="957749"/>
                  <a:pt x="1912877" y="955328"/>
                </a:cubicBezTo>
                <a:cubicBezTo>
                  <a:pt x="1913621" y="952906"/>
                  <a:pt x="1914987" y="950981"/>
                  <a:pt x="1916602" y="949738"/>
                </a:cubicBezTo>
                <a:close/>
                <a:moveTo>
                  <a:pt x="1314311" y="930215"/>
                </a:moveTo>
                <a:lnTo>
                  <a:pt x="1314311" y="931232"/>
                </a:lnTo>
                <a:lnTo>
                  <a:pt x="1313635" y="931134"/>
                </a:lnTo>
                <a:cubicBezTo>
                  <a:pt x="1313884" y="930850"/>
                  <a:pt x="1314134" y="930566"/>
                  <a:pt x="1314311" y="930215"/>
                </a:cubicBezTo>
                <a:close/>
                <a:moveTo>
                  <a:pt x="1615793" y="817926"/>
                </a:moveTo>
                <a:cubicBezTo>
                  <a:pt x="1597673" y="817926"/>
                  <a:pt x="1582983" y="832615"/>
                  <a:pt x="1582983" y="850735"/>
                </a:cubicBezTo>
                <a:lnTo>
                  <a:pt x="1582983" y="1195489"/>
                </a:lnTo>
                <a:cubicBezTo>
                  <a:pt x="1582983" y="1213609"/>
                  <a:pt x="1597673" y="1228299"/>
                  <a:pt x="1615793" y="1228299"/>
                </a:cubicBezTo>
                <a:lnTo>
                  <a:pt x="1701598" y="1228299"/>
                </a:lnTo>
                <a:lnTo>
                  <a:pt x="1694170" y="1214646"/>
                </a:lnTo>
                <a:lnTo>
                  <a:pt x="1685973" y="1191546"/>
                </a:lnTo>
                <a:cubicBezTo>
                  <a:pt x="1684483" y="1184094"/>
                  <a:pt x="1682496" y="1179872"/>
                  <a:pt x="1681503" y="1169191"/>
                </a:cubicBezTo>
                <a:cubicBezTo>
                  <a:pt x="1681129" y="1164471"/>
                  <a:pt x="1681750" y="1160497"/>
                  <a:pt x="1683365" y="1157268"/>
                </a:cubicBezTo>
                <a:lnTo>
                  <a:pt x="1698641" y="1147953"/>
                </a:lnTo>
                <a:lnTo>
                  <a:pt x="1723231" y="1137521"/>
                </a:lnTo>
                <a:lnTo>
                  <a:pt x="1754529" y="1125226"/>
                </a:lnTo>
                <a:lnTo>
                  <a:pt x="1770177" y="1119265"/>
                </a:lnTo>
                <a:cubicBezTo>
                  <a:pt x="1778001" y="1109329"/>
                  <a:pt x="1778560" y="1107591"/>
                  <a:pt x="1781355" y="1098400"/>
                </a:cubicBezTo>
                <a:lnTo>
                  <a:pt x="1788806" y="1093556"/>
                </a:lnTo>
                <a:lnTo>
                  <a:pt x="1794395" y="1082751"/>
                </a:lnTo>
                <a:lnTo>
                  <a:pt x="1793278" y="1076045"/>
                </a:lnTo>
                <a:lnTo>
                  <a:pt x="1793557" y="1075304"/>
                </a:lnTo>
                <a:cubicBezTo>
                  <a:pt x="1789507" y="1069231"/>
                  <a:pt x="1773577" y="1051018"/>
                  <a:pt x="1773021" y="1028711"/>
                </a:cubicBezTo>
                <a:cubicBezTo>
                  <a:pt x="1765242" y="1028098"/>
                  <a:pt x="1760796" y="1005586"/>
                  <a:pt x="1757833" y="993717"/>
                </a:cubicBezTo>
                <a:cubicBezTo>
                  <a:pt x="1755425" y="983693"/>
                  <a:pt x="1763754" y="983894"/>
                  <a:pt x="1763760" y="983894"/>
                </a:cubicBezTo>
                <a:cubicBezTo>
                  <a:pt x="1763745" y="983861"/>
                  <a:pt x="1759073" y="974143"/>
                  <a:pt x="1761052" y="967519"/>
                </a:cubicBezTo>
                <a:cubicBezTo>
                  <a:pt x="1756688" y="969884"/>
                  <a:pt x="1756278" y="970814"/>
                  <a:pt x="1754528" y="972467"/>
                </a:cubicBezTo>
                <a:cubicBezTo>
                  <a:pt x="1752779" y="974119"/>
                  <a:pt x="1751797" y="975033"/>
                  <a:pt x="1750555" y="977434"/>
                </a:cubicBezTo>
                <a:cubicBezTo>
                  <a:pt x="1749312" y="979835"/>
                  <a:pt x="1747408" y="983727"/>
                  <a:pt x="1747077" y="986873"/>
                </a:cubicBezTo>
                <a:cubicBezTo>
                  <a:pt x="1746746" y="990019"/>
                  <a:pt x="1747905" y="992338"/>
                  <a:pt x="1748568" y="996312"/>
                </a:cubicBezTo>
                <a:cubicBezTo>
                  <a:pt x="1749229" y="1000286"/>
                  <a:pt x="1749643" y="1004426"/>
                  <a:pt x="1751051" y="1010719"/>
                </a:cubicBezTo>
                <a:cubicBezTo>
                  <a:pt x="1752458" y="1017011"/>
                  <a:pt x="1754943" y="1029265"/>
                  <a:pt x="1757013" y="1034067"/>
                </a:cubicBezTo>
                <a:cubicBezTo>
                  <a:pt x="1759082" y="1038869"/>
                  <a:pt x="1761732" y="1036882"/>
                  <a:pt x="1763471" y="1039532"/>
                </a:cubicBezTo>
                <a:cubicBezTo>
                  <a:pt x="1765209" y="1042181"/>
                  <a:pt x="1765209" y="1045162"/>
                  <a:pt x="1767445" y="1049964"/>
                </a:cubicBezTo>
                <a:lnTo>
                  <a:pt x="1776883" y="1068344"/>
                </a:lnTo>
                <a:lnTo>
                  <a:pt x="1780857" y="1079771"/>
                </a:lnTo>
                <a:cubicBezTo>
                  <a:pt x="1779698" y="1082172"/>
                  <a:pt x="1774399" y="1081923"/>
                  <a:pt x="1769928" y="1082751"/>
                </a:cubicBezTo>
                <a:cubicBezTo>
                  <a:pt x="1765458" y="1083579"/>
                  <a:pt x="1759082" y="1084987"/>
                  <a:pt x="1754031" y="1084738"/>
                </a:cubicBezTo>
                <a:cubicBezTo>
                  <a:pt x="1748982" y="1084490"/>
                  <a:pt x="1743103" y="1083662"/>
                  <a:pt x="1739625" y="1081261"/>
                </a:cubicBezTo>
                <a:cubicBezTo>
                  <a:pt x="1736147" y="1078860"/>
                  <a:pt x="1734740" y="1075383"/>
                  <a:pt x="1733167" y="1070332"/>
                </a:cubicBezTo>
                <a:cubicBezTo>
                  <a:pt x="1731594" y="1065282"/>
                  <a:pt x="1730517" y="1058409"/>
                  <a:pt x="1730187" y="1050958"/>
                </a:cubicBezTo>
                <a:cubicBezTo>
                  <a:pt x="1729855" y="1043506"/>
                  <a:pt x="1729689" y="1038869"/>
                  <a:pt x="1731180" y="1025622"/>
                </a:cubicBezTo>
                <a:cubicBezTo>
                  <a:pt x="1732670" y="1012374"/>
                  <a:pt x="1734740" y="989688"/>
                  <a:pt x="1739128" y="971472"/>
                </a:cubicBezTo>
                <a:cubicBezTo>
                  <a:pt x="1743517" y="953258"/>
                  <a:pt x="1751879" y="929744"/>
                  <a:pt x="1757509" y="916330"/>
                </a:cubicBezTo>
                <a:cubicBezTo>
                  <a:pt x="1763139" y="902918"/>
                  <a:pt x="1767859" y="897287"/>
                  <a:pt x="1772909" y="890995"/>
                </a:cubicBezTo>
                <a:cubicBezTo>
                  <a:pt x="1777960" y="884702"/>
                  <a:pt x="1783093" y="880977"/>
                  <a:pt x="1787813" y="878576"/>
                </a:cubicBezTo>
                <a:cubicBezTo>
                  <a:pt x="1792532" y="876174"/>
                  <a:pt x="1797086" y="878244"/>
                  <a:pt x="1801225" y="876589"/>
                </a:cubicBezTo>
                <a:cubicBezTo>
                  <a:pt x="1805366" y="874932"/>
                  <a:pt x="1807021" y="870130"/>
                  <a:pt x="1812651" y="868640"/>
                </a:cubicBezTo>
                <a:cubicBezTo>
                  <a:pt x="1815466" y="867895"/>
                  <a:pt x="1819378" y="867625"/>
                  <a:pt x="1823363" y="867553"/>
                </a:cubicBezTo>
                <a:lnTo>
                  <a:pt x="1834510" y="867646"/>
                </a:lnTo>
                <a:cubicBezTo>
                  <a:pt x="1840719" y="867728"/>
                  <a:pt x="1844362" y="867563"/>
                  <a:pt x="1849909" y="869136"/>
                </a:cubicBezTo>
                <a:cubicBezTo>
                  <a:pt x="1855457" y="870710"/>
                  <a:pt x="1861418" y="873028"/>
                  <a:pt x="1867794" y="877085"/>
                </a:cubicBezTo>
                <a:cubicBezTo>
                  <a:pt x="1874169" y="881142"/>
                  <a:pt x="1880793" y="886027"/>
                  <a:pt x="1888161" y="893479"/>
                </a:cubicBezTo>
                <a:cubicBezTo>
                  <a:pt x="1895530" y="900931"/>
                  <a:pt x="1906542" y="914592"/>
                  <a:pt x="1912007" y="921795"/>
                </a:cubicBezTo>
                <a:cubicBezTo>
                  <a:pt x="1917471" y="928998"/>
                  <a:pt x="1920121" y="932641"/>
                  <a:pt x="1920949" y="936698"/>
                </a:cubicBezTo>
                <a:cubicBezTo>
                  <a:pt x="1921777" y="940755"/>
                  <a:pt x="1919044" y="943819"/>
                  <a:pt x="1916974" y="946137"/>
                </a:cubicBezTo>
                <a:lnTo>
                  <a:pt x="1908529" y="950608"/>
                </a:lnTo>
                <a:cubicBezTo>
                  <a:pt x="1906128" y="950525"/>
                  <a:pt x="1905797" y="948787"/>
                  <a:pt x="1902568" y="945641"/>
                </a:cubicBezTo>
                <a:cubicBezTo>
                  <a:pt x="1899339" y="942494"/>
                  <a:pt x="1895365" y="935953"/>
                  <a:pt x="1889156" y="931731"/>
                </a:cubicBezTo>
                <a:cubicBezTo>
                  <a:pt x="1882945" y="927508"/>
                  <a:pt x="1873590" y="922209"/>
                  <a:pt x="1865310" y="920304"/>
                </a:cubicBezTo>
                <a:cubicBezTo>
                  <a:pt x="1857030" y="918400"/>
                  <a:pt x="1838176" y="919063"/>
                  <a:pt x="1839477" y="920304"/>
                </a:cubicBezTo>
                <a:cubicBezTo>
                  <a:pt x="1840778" y="921546"/>
                  <a:pt x="1863117" y="922109"/>
                  <a:pt x="1873116" y="927756"/>
                </a:cubicBezTo>
                <a:cubicBezTo>
                  <a:pt x="1883115" y="933403"/>
                  <a:pt x="1884184" y="933230"/>
                  <a:pt x="1889509" y="937578"/>
                </a:cubicBezTo>
                <a:lnTo>
                  <a:pt x="1905072" y="953850"/>
                </a:lnTo>
                <a:cubicBezTo>
                  <a:pt x="1903629" y="959397"/>
                  <a:pt x="1903790" y="957615"/>
                  <a:pt x="1902865" y="962406"/>
                </a:cubicBezTo>
                <a:cubicBezTo>
                  <a:pt x="1904903" y="967316"/>
                  <a:pt x="1902866" y="980613"/>
                  <a:pt x="1902865" y="980620"/>
                </a:cubicBezTo>
                <a:cubicBezTo>
                  <a:pt x="1902903" y="980623"/>
                  <a:pt x="1911385" y="981247"/>
                  <a:pt x="1911385" y="987373"/>
                </a:cubicBezTo>
                <a:cubicBezTo>
                  <a:pt x="1911385" y="993511"/>
                  <a:pt x="1902313" y="1027267"/>
                  <a:pt x="1902310" y="1027280"/>
                </a:cubicBezTo>
                <a:cubicBezTo>
                  <a:pt x="1902307" y="1027284"/>
                  <a:pt x="1899900" y="1031372"/>
                  <a:pt x="1897123" y="1030758"/>
                </a:cubicBezTo>
                <a:cubicBezTo>
                  <a:pt x="1894185" y="1055508"/>
                  <a:pt x="1884149" y="1071006"/>
                  <a:pt x="1875484" y="1078639"/>
                </a:cubicBezTo>
                <a:cubicBezTo>
                  <a:pt x="1876771" y="1081748"/>
                  <a:pt x="1877684" y="1085604"/>
                  <a:pt x="1879344" y="1087967"/>
                </a:cubicBezTo>
                <a:lnTo>
                  <a:pt x="1884187" y="1092439"/>
                </a:lnTo>
                <a:lnTo>
                  <a:pt x="1889403" y="1093184"/>
                </a:lnTo>
                <a:lnTo>
                  <a:pt x="1891266" y="1095419"/>
                </a:lnTo>
                <a:lnTo>
                  <a:pt x="1896483" y="1108459"/>
                </a:lnTo>
                <a:lnTo>
                  <a:pt x="1903934" y="1115911"/>
                </a:lnTo>
                <a:lnTo>
                  <a:pt x="1911386" y="1118519"/>
                </a:lnTo>
                <a:lnTo>
                  <a:pt x="1938212" y="1127089"/>
                </a:lnTo>
                <a:lnTo>
                  <a:pt x="1967646" y="1140874"/>
                </a:lnTo>
                <a:lnTo>
                  <a:pt x="1984039" y="1152425"/>
                </a:lnTo>
                <a:cubicBezTo>
                  <a:pt x="1984909" y="1155777"/>
                  <a:pt x="1987021" y="1157641"/>
                  <a:pt x="1986648" y="1162484"/>
                </a:cubicBezTo>
                <a:cubicBezTo>
                  <a:pt x="1987268" y="1167204"/>
                  <a:pt x="1986400" y="1175649"/>
                  <a:pt x="1984785" y="1182604"/>
                </a:cubicBezTo>
                <a:cubicBezTo>
                  <a:pt x="1983046" y="1189808"/>
                  <a:pt x="1980314" y="1193533"/>
                  <a:pt x="1978078" y="1198998"/>
                </a:cubicBezTo>
                <a:lnTo>
                  <a:pt x="1964666" y="1227314"/>
                </a:lnTo>
                <a:lnTo>
                  <a:pt x="1963768" y="1228299"/>
                </a:lnTo>
                <a:lnTo>
                  <a:pt x="2052453" y="1228299"/>
                </a:lnTo>
                <a:cubicBezTo>
                  <a:pt x="2070573" y="1228299"/>
                  <a:pt x="2085262" y="1213609"/>
                  <a:pt x="2085262" y="1195489"/>
                </a:cubicBezTo>
                <a:lnTo>
                  <a:pt x="2085262" y="850735"/>
                </a:lnTo>
                <a:cubicBezTo>
                  <a:pt x="2085262" y="832615"/>
                  <a:pt x="2070573" y="817926"/>
                  <a:pt x="2052453" y="817926"/>
                </a:cubicBezTo>
                <a:close/>
                <a:moveTo>
                  <a:pt x="1576083" y="776647"/>
                </a:moveTo>
                <a:lnTo>
                  <a:pt x="2092162" y="776647"/>
                </a:lnTo>
                <a:cubicBezTo>
                  <a:pt x="2113927" y="776647"/>
                  <a:pt x="2131571" y="794291"/>
                  <a:pt x="2131571" y="816056"/>
                </a:cubicBezTo>
                <a:lnTo>
                  <a:pt x="2131571" y="1230169"/>
                </a:lnTo>
                <a:cubicBezTo>
                  <a:pt x="2131571" y="1251934"/>
                  <a:pt x="2113927" y="1269578"/>
                  <a:pt x="2092162" y="1269578"/>
                </a:cubicBezTo>
                <a:lnTo>
                  <a:pt x="1576083" y="1269578"/>
                </a:lnTo>
                <a:lnTo>
                  <a:pt x="1559019" y="1262510"/>
                </a:lnTo>
                <a:cubicBezTo>
                  <a:pt x="1559985" y="1328977"/>
                  <a:pt x="1561914" y="1411277"/>
                  <a:pt x="1560917" y="1525225"/>
                </a:cubicBezTo>
                <a:lnTo>
                  <a:pt x="598153" y="1522352"/>
                </a:lnTo>
                <a:cubicBezTo>
                  <a:pt x="599112" y="1396378"/>
                  <a:pt x="600069" y="1270405"/>
                  <a:pt x="601028" y="1144431"/>
                </a:cubicBezTo>
                <a:cubicBezTo>
                  <a:pt x="606775" y="1048155"/>
                  <a:pt x="759093" y="988521"/>
                  <a:pt x="865428" y="973432"/>
                </a:cubicBezTo>
                <a:cubicBezTo>
                  <a:pt x="898479" y="1000016"/>
                  <a:pt x="953083" y="1033785"/>
                  <a:pt x="970326" y="1053902"/>
                </a:cubicBezTo>
                <a:lnTo>
                  <a:pt x="934402" y="1120003"/>
                </a:lnTo>
                <a:lnTo>
                  <a:pt x="974637" y="1157363"/>
                </a:lnTo>
                <a:lnTo>
                  <a:pt x="938713" y="1200472"/>
                </a:lnTo>
                <a:lnTo>
                  <a:pt x="1026368" y="1404521"/>
                </a:lnTo>
                <a:lnTo>
                  <a:pt x="1055107" y="1094137"/>
                </a:lnTo>
                <a:lnTo>
                  <a:pt x="1019182" y="1055339"/>
                </a:lnTo>
                <a:lnTo>
                  <a:pt x="1080972" y="999298"/>
                </a:lnTo>
                <a:lnTo>
                  <a:pt x="1141325" y="1063961"/>
                </a:lnTo>
                <a:lnTo>
                  <a:pt x="1101090" y="1094137"/>
                </a:lnTo>
                <a:lnTo>
                  <a:pt x="1135577" y="1393025"/>
                </a:lnTo>
                <a:lnTo>
                  <a:pt x="1228979" y="1197598"/>
                </a:lnTo>
                <a:lnTo>
                  <a:pt x="1187307" y="1155926"/>
                </a:lnTo>
                <a:lnTo>
                  <a:pt x="1227542" y="1117128"/>
                </a:lnTo>
                <a:lnTo>
                  <a:pt x="1191618" y="1051028"/>
                </a:lnTo>
                <a:cubicBezTo>
                  <a:pt x="1222752" y="1026121"/>
                  <a:pt x="1275201" y="987802"/>
                  <a:pt x="1299390" y="971996"/>
                </a:cubicBezTo>
                <a:cubicBezTo>
                  <a:pt x="1344568" y="979379"/>
                  <a:pt x="1440846" y="1001343"/>
                  <a:pt x="1504478" y="1051042"/>
                </a:cubicBezTo>
                <a:lnTo>
                  <a:pt x="1536674" y="1080622"/>
                </a:lnTo>
                <a:lnTo>
                  <a:pt x="1536674" y="816056"/>
                </a:lnTo>
                <a:cubicBezTo>
                  <a:pt x="1536674" y="794291"/>
                  <a:pt x="1554318" y="776647"/>
                  <a:pt x="1576083" y="776647"/>
                </a:cubicBezTo>
                <a:close/>
                <a:moveTo>
                  <a:pt x="1083847" y="310130"/>
                </a:moveTo>
                <a:cubicBezTo>
                  <a:pt x="1200957" y="310130"/>
                  <a:pt x="1299889" y="408197"/>
                  <a:pt x="1330507" y="543004"/>
                </a:cubicBezTo>
                <a:lnTo>
                  <a:pt x="1331374" y="543004"/>
                </a:lnTo>
                <a:lnTo>
                  <a:pt x="1335879" y="563696"/>
                </a:lnTo>
                <a:lnTo>
                  <a:pt x="1335605" y="563696"/>
                </a:lnTo>
                <a:lnTo>
                  <a:pt x="1342343" y="634386"/>
                </a:lnTo>
                <a:cubicBezTo>
                  <a:pt x="1341993" y="687379"/>
                  <a:pt x="1330842" y="734564"/>
                  <a:pt x="1313107" y="776870"/>
                </a:cubicBezTo>
                <a:lnTo>
                  <a:pt x="1294278" y="818384"/>
                </a:lnTo>
                <a:lnTo>
                  <a:pt x="1273467" y="858752"/>
                </a:lnTo>
                <a:lnTo>
                  <a:pt x="1272926" y="858752"/>
                </a:lnTo>
                <a:lnTo>
                  <a:pt x="1272926" y="857039"/>
                </a:lnTo>
                <a:cubicBezTo>
                  <a:pt x="1226345" y="921743"/>
                  <a:pt x="1158821" y="961937"/>
                  <a:pt x="1083847" y="961937"/>
                </a:cubicBezTo>
                <a:cubicBezTo>
                  <a:pt x="940997" y="961937"/>
                  <a:pt x="825194" y="816026"/>
                  <a:pt x="825194" y="636034"/>
                </a:cubicBezTo>
                <a:cubicBezTo>
                  <a:pt x="825194" y="456042"/>
                  <a:pt x="940997" y="310130"/>
                  <a:pt x="1083847" y="310130"/>
                </a:cubicBezTo>
                <a:close/>
                <a:moveTo>
                  <a:pt x="304612" y="197705"/>
                </a:moveTo>
                <a:cubicBezTo>
                  <a:pt x="247726" y="197705"/>
                  <a:pt x="201610" y="243821"/>
                  <a:pt x="201610" y="300707"/>
                </a:cubicBezTo>
                <a:lnTo>
                  <a:pt x="201610" y="1430479"/>
                </a:lnTo>
                <a:cubicBezTo>
                  <a:pt x="201610" y="1487365"/>
                  <a:pt x="247726" y="1533481"/>
                  <a:pt x="304612" y="1533481"/>
                </a:cubicBezTo>
                <a:lnTo>
                  <a:pt x="2176774" y="1533481"/>
                </a:lnTo>
                <a:cubicBezTo>
                  <a:pt x="2233660" y="1533481"/>
                  <a:pt x="2279776" y="1487365"/>
                  <a:pt x="2279776" y="1430479"/>
                </a:cubicBezTo>
                <a:lnTo>
                  <a:pt x="2279776" y="300707"/>
                </a:lnTo>
                <a:cubicBezTo>
                  <a:pt x="2279776" y="243821"/>
                  <a:pt x="2233660" y="197705"/>
                  <a:pt x="2176774" y="197705"/>
                </a:cubicBezTo>
                <a:close/>
                <a:moveTo>
                  <a:pt x="147155" y="0"/>
                </a:moveTo>
                <a:lnTo>
                  <a:pt x="2334232" y="0"/>
                </a:lnTo>
                <a:cubicBezTo>
                  <a:pt x="2415503" y="0"/>
                  <a:pt x="2481387" y="65884"/>
                  <a:pt x="2481387" y="147155"/>
                </a:cubicBezTo>
                <a:lnTo>
                  <a:pt x="2481387" y="1761223"/>
                </a:lnTo>
                <a:cubicBezTo>
                  <a:pt x="2481387" y="1842494"/>
                  <a:pt x="2415503" y="1908378"/>
                  <a:pt x="2334232" y="1908378"/>
                </a:cubicBezTo>
                <a:lnTo>
                  <a:pt x="147155" y="1908378"/>
                </a:lnTo>
                <a:cubicBezTo>
                  <a:pt x="65884" y="1908378"/>
                  <a:pt x="0" y="1842494"/>
                  <a:pt x="0" y="1761223"/>
                </a:cubicBezTo>
                <a:lnTo>
                  <a:pt x="0" y="147155"/>
                </a:lnTo>
                <a:cubicBezTo>
                  <a:pt x="0" y="65884"/>
                  <a:pt x="65884" y="0"/>
                  <a:pt x="147155" y="0"/>
                </a:cubicBezTo>
                <a:close/>
              </a:path>
            </a:pathLst>
          </a:custGeom>
          <a:solidFill>
            <a:schemeClr val="bg1">
              <a:lumMod val="5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Oval 105"/>
          <p:cNvSpPr/>
          <p:nvPr/>
        </p:nvSpPr>
        <p:spPr bwMode="auto">
          <a:xfrm>
            <a:off x="1007660" y="2259269"/>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2323052" y="1770570"/>
            <a:ext cx="524493" cy="525098"/>
            <a:chOff x="2810796" y="1409589"/>
            <a:chExt cx="625036" cy="625757"/>
          </a:xfrm>
        </p:grpSpPr>
        <p:sp>
          <p:nvSpPr>
            <p:cNvPr id="179" name="Freeform 7"/>
            <p:cNvSpPr>
              <a:spLocks noChangeAspect="1" noEditPoints="1"/>
            </p:cNvSpPr>
            <p:nvPr/>
          </p:nvSpPr>
          <p:spPr bwMode="black">
            <a:xfrm>
              <a:off x="2810796" y="1409589"/>
              <a:ext cx="625036" cy="625757"/>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chemeClr val="bg1">
                <a:lumMod val="50000"/>
              </a:schemeClr>
            </a:solidFill>
            <a:ln>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ound Same Side Corner Rectangle 2"/>
            <p:cNvSpPr/>
            <p:nvPr/>
          </p:nvSpPr>
          <p:spPr>
            <a:xfrm>
              <a:off x="3056705" y="1594720"/>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05" name="Round Same Side Corner Rectangle 2"/>
          <p:cNvSpPr/>
          <p:nvPr/>
        </p:nvSpPr>
        <p:spPr>
          <a:xfrm>
            <a:off x="988442" y="1422399"/>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38" name="Freeform 137"/>
          <p:cNvSpPr/>
          <p:nvPr/>
        </p:nvSpPr>
        <p:spPr bwMode="auto">
          <a:xfrm>
            <a:off x="2383872" y="4080661"/>
            <a:ext cx="310112" cy="299535"/>
          </a:xfrm>
          <a:custGeom>
            <a:avLst/>
            <a:gdLst>
              <a:gd name="connsiteX0" fmla="*/ 318859 w 400943"/>
              <a:gd name="connsiteY0" fmla="*/ 295010 h 367619"/>
              <a:gd name="connsiteX1" fmla="*/ 318859 w 400943"/>
              <a:gd name="connsiteY1" fmla="*/ 344416 h 367619"/>
              <a:gd name="connsiteX2" fmla="*/ 376829 w 400943"/>
              <a:gd name="connsiteY2" fmla="*/ 344416 h 367619"/>
              <a:gd name="connsiteX3" fmla="*/ 376829 w 400943"/>
              <a:gd name="connsiteY3" fmla="*/ 295010 h 367619"/>
              <a:gd name="connsiteX4" fmla="*/ 243972 w 400943"/>
              <a:gd name="connsiteY4" fmla="*/ 295010 h 367619"/>
              <a:gd name="connsiteX5" fmla="*/ 243972 w 400943"/>
              <a:gd name="connsiteY5" fmla="*/ 344416 h 367619"/>
              <a:gd name="connsiteX6" fmla="*/ 305758 w 400943"/>
              <a:gd name="connsiteY6" fmla="*/ 344416 h 367619"/>
              <a:gd name="connsiteX7" fmla="*/ 305758 w 400943"/>
              <a:gd name="connsiteY7" fmla="*/ 295010 h 367619"/>
              <a:gd name="connsiteX8" fmla="*/ 169085 w 400943"/>
              <a:gd name="connsiteY8" fmla="*/ 295010 h 367619"/>
              <a:gd name="connsiteX9" fmla="*/ 169085 w 400943"/>
              <a:gd name="connsiteY9" fmla="*/ 344416 h 367619"/>
              <a:gd name="connsiteX10" fmla="*/ 230871 w 400943"/>
              <a:gd name="connsiteY10" fmla="*/ 344416 h 367619"/>
              <a:gd name="connsiteX11" fmla="*/ 230871 w 400943"/>
              <a:gd name="connsiteY11" fmla="*/ 295010 h 367619"/>
              <a:gd name="connsiteX12" fmla="*/ 94198 w 400943"/>
              <a:gd name="connsiteY12" fmla="*/ 295010 h 367619"/>
              <a:gd name="connsiteX13" fmla="*/ 94198 w 400943"/>
              <a:gd name="connsiteY13" fmla="*/ 344416 h 367619"/>
              <a:gd name="connsiteX14" fmla="*/ 155984 w 400943"/>
              <a:gd name="connsiteY14" fmla="*/ 344416 h 367619"/>
              <a:gd name="connsiteX15" fmla="*/ 155984 w 400943"/>
              <a:gd name="connsiteY15" fmla="*/ 295010 h 367619"/>
              <a:gd name="connsiteX16" fmla="*/ 24114 w 400943"/>
              <a:gd name="connsiteY16" fmla="*/ 295010 h 367619"/>
              <a:gd name="connsiteX17" fmla="*/ 24114 w 400943"/>
              <a:gd name="connsiteY17" fmla="*/ 344416 h 367619"/>
              <a:gd name="connsiteX18" fmla="*/ 81097 w 400943"/>
              <a:gd name="connsiteY18" fmla="*/ 344416 h 367619"/>
              <a:gd name="connsiteX19" fmla="*/ 81097 w 400943"/>
              <a:gd name="connsiteY19" fmla="*/ 295010 h 367619"/>
              <a:gd name="connsiteX20" fmla="*/ 318859 w 400943"/>
              <a:gd name="connsiteY20" fmla="*/ 228097 h 367619"/>
              <a:gd name="connsiteX21" fmla="*/ 318859 w 400943"/>
              <a:gd name="connsiteY21" fmla="*/ 281908 h 367619"/>
              <a:gd name="connsiteX22" fmla="*/ 376829 w 400943"/>
              <a:gd name="connsiteY22" fmla="*/ 281908 h 367619"/>
              <a:gd name="connsiteX23" fmla="*/ 376829 w 400943"/>
              <a:gd name="connsiteY23" fmla="*/ 228097 h 367619"/>
              <a:gd name="connsiteX24" fmla="*/ 243972 w 400943"/>
              <a:gd name="connsiteY24" fmla="*/ 228097 h 367619"/>
              <a:gd name="connsiteX25" fmla="*/ 243972 w 400943"/>
              <a:gd name="connsiteY25" fmla="*/ 281908 h 367619"/>
              <a:gd name="connsiteX26" fmla="*/ 305758 w 400943"/>
              <a:gd name="connsiteY26" fmla="*/ 281908 h 367619"/>
              <a:gd name="connsiteX27" fmla="*/ 305758 w 400943"/>
              <a:gd name="connsiteY27" fmla="*/ 228097 h 367619"/>
              <a:gd name="connsiteX28" fmla="*/ 169085 w 400943"/>
              <a:gd name="connsiteY28" fmla="*/ 228097 h 367619"/>
              <a:gd name="connsiteX29" fmla="*/ 169085 w 400943"/>
              <a:gd name="connsiteY29" fmla="*/ 281908 h 367619"/>
              <a:gd name="connsiteX30" fmla="*/ 230871 w 400943"/>
              <a:gd name="connsiteY30" fmla="*/ 281908 h 367619"/>
              <a:gd name="connsiteX31" fmla="*/ 230871 w 400943"/>
              <a:gd name="connsiteY31" fmla="*/ 228097 h 367619"/>
              <a:gd name="connsiteX32" fmla="*/ 94198 w 400943"/>
              <a:gd name="connsiteY32" fmla="*/ 228097 h 367619"/>
              <a:gd name="connsiteX33" fmla="*/ 94198 w 400943"/>
              <a:gd name="connsiteY33" fmla="*/ 281908 h 367619"/>
              <a:gd name="connsiteX34" fmla="*/ 155984 w 400943"/>
              <a:gd name="connsiteY34" fmla="*/ 281908 h 367619"/>
              <a:gd name="connsiteX35" fmla="*/ 155984 w 400943"/>
              <a:gd name="connsiteY35" fmla="*/ 228097 h 367619"/>
              <a:gd name="connsiteX36" fmla="*/ 24114 w 400943"/>
              <a:gd name="connsiteY36" fmla="*/ 228097 h 367619"/>
              <a:gd name="connsiteX37" fmla="*/ 24114 w 400943"/>
              <a:gd name="connsiteY37" fmla="*/ 281908 h 367619"/>
              <a:gd name="connsiteX38" fmla="*/ 81097 w 400943"/>
              <a:gd name="connsiteY38" fmla="*/ 281908 h 367619"/>
              <a:gd name="connsiteX39" fmla="*/ 81097 w 400943"/>
              <a:gd name="connsiteY39" fmla="*/ 228097 h 367619"/>
              <a:gd name="connsiteX40" fmla="*/ 318859 w 400943"/>
              <a:gd name="connsiteY40" fmla="*/ 161185 h 367619"/>
              <a:gd name="connsiteX41" fmla="*/ 318859 w 400943"/>
              <a:gd name="connsiteY41" fmla="*/ 214996 h 367619"/>
              <a:gd name="connsiteX42" fmla="*/ 376829 w 400943"/>
              <a:gd name="connsiteY42" fmla="*/ 214996 h 367619"/>
              <a:gd name="connsiteX43" fmla="*/ 376829 w 400943"/>
              <a:gd name="connsiteY43" fmla="*/ 161185 h 367619"/>
              <a:gd name="connsiteX44" fmla="*/ 243972 w 400943"/>
              <a:gd name="connsiteY44" fmla="*/ 161185 h 367619"/>
              <a:gd name="connsiteX45" fmla="*/ 243972 w 400943"/>
              <a:gd name="connsiteY45" fmla="*/ 214996 h 367619"/>
              <a:gd name="connsiteX46" fmla="*/ 305758 w 400943"/>
              <a:gd name="connsiteY46" fmla="*/ 214996 h 367619"/>
              <a:gd name="connsiteX47" fmla="*/ 305758 w 400943"/>
              <a:gd name="connsiteY47" fmla="*/ 161185 h 367619"/>
              <a:gd name="connsiteX48" fmla="*/ 169085 w 400943"/>
              <a:gd name="connsiteY48" fmla="*/ 161185 h 367619"/>
              <a:gd name="connsiteX49" fmla="*/ 169085 w 400943"/>
              <a:gd name="connsiteY49" fmla="*/ 214996 h 367619"/>
              <a:gd name="connsiteX50" fmla="*/ 230871 w 400943"/>
              <a:gd name="connsiteY50" fmla="*/ 214996 h 367619"/>
              <a:gd name="connsiteX51" fmla="*/ 230871 w 400943"/>
              <a:gd name="connsiteY51" fmla="*/ 161185 h 367619"/>
              <a:gd name="connsiteX52" fmla="*/ 94198 w 400943"/>
              <a:gd name="connsiteY52" fmla="*/ 161185 h 367619"/>
              <a:gd name="connsiteX53" fmla="*/ 94198 w 400943"/>
              <a:gd name="connsiteY53" fmla="*/ 214996 h 367619"/>
              <a:gd name="connsiteX54" fmla="*/ 155984 w 400943"/>
              <a:gd name="connsiteY54" fmla="*/ 214996 h 367619"/>
              <a:gd name="connsiteX55" fmla="*/ 155984 w 400943"/>
              <a:gd name="connsiteY55" fmla="*/ 161185 h 367619"/>
              <a:gd name="connsiteX56" fmla="*/ 24114 w 400943"/>
              <a:gd name="connsiteY56" fmla="*/ 161185 h 367619"/>
              <a:gd name="connsiteX57" fmla="*/ 24114 w 400943"/>
              <a:gd name="connsiteY57" fmla="*/ 214996 h 367619"/>
              <a:gd name="connsiteX58" fmla="*/ 81097 w 400943"/>
              <a:gd name="connsiteY58" fmla="*/ 214996 h 367619"/>
              <a:gd name="connsiteX59" fmla="*/ 81097 w 400943"/>
              <a:gd name="connsiteY59" fmla="*/ 161185 h 367619"/>
              <a:gd name="connsiteX60" fmla="*/ 318859 w 400943"/>
              <a:gd name="connsiteY60" fmla="*/ 94273 h 367619"/>
              <a:gd name="connsiteX61" fmla="*/ 318859 w 400943"/>
              <a:gd name="connsiteY61" fmla="*/ 148084 h 367619"/>
              <a:gd name="connsiteX62" fmla="*/ 376829 w 400943"/>
              <a:gd name="connsiteY62" fmla="*/ 148084 h 367619"/>
              <a:gd name="connsiteX63" fmla="*/ 376829 w 400943"/>
              <a:gd name="connsiteY63" fmla="*/ 94273 h 367619"/>
              <a:gd name="connsiteX64" fmla="*/ 243972 w 400943"/>
              <a:gd name="connsiteY64" fmla="*/ 94273 h 367619"/>
              <a:gd name="connsiteX65" fmla="*/ 243972 w 400943"/>
              <a:gd name="connsiteY65" fmla="*/ 148084 h 367619"/>
              <a:gd name="connsiteX66" fmla="*/ 305758 w 400943"/>
              <a:gd name="connsiteY66" fmla="*/ 148084 h 367619"/>
              <a:gd name="connsiteX67" fmla="*/ 305758 w 400943"/>
              <a:gd name="connsiteY67" fmla="*/ 94273 h 367619"/>
              <a:gd name="connsiteX68" fmla="*/ 169085 w 400943"/>
              <a:gd name="connsiteY68" fmla="*/ 94273 h 367619"/>
              <a:gd name="connsiteX69" fmla="*/ 169085 w 400943"/>
              <a:gd name="connsiteY69" fmla="*/ 148084 h 367619"/>
              <a:gd name="connsiteX70" fmla="*/ 230871 w 400943"/>
              <a:gd name="connsiteY70" fmla="*/ 148084 h 367619"/>
              <a:gd name="connsiteX71" fmla="*/ 230871 w 400943"/>
              <a:gd name="connsiteY71" fmla="*/ 94273 h 367619"/>
              <a:gd name="connsiteX72" fmla="*/ 94198 w 400943"/>
              <a:gd name="connsiteY72" fmla="*/ 94273 h 367619"/>
              <a:gd name="connsiteX73" fmla="*/ 94198 w 400943"/>
              <a:gd name="connsiteY73" fmla="*/ 148084 h 367619"/>
              <a:gd name="connsiteX74" fmla="*/ 155984 w 400943"/>
              <a:gd name="connsiteY74" fmla="*/ 148084 h 367619"/>
              <a:gd name="connsiteX75" fmla="*/ 155984 w 400943"/>
              <a:gd name="connsiteY75" fmla="*/ 94273 h 367619"/>
              <a:gd name="connsiteX76" fmla="*/ 24114 w 400943"/>
              <a:gd name="connsiteY76" fmla="*/ 94273 h 367619"/>
              <a:gd name="connsiteX77" fmla="*/ 24114 w 400943"/>
              <a:gd name="connsiteY77" fmla="*/ 148084 h 367619"/>
              <a:gd name="connsiteX78" fmla="*/ 81097 w 400943"/>
              <a:gd name="connsiteY78" fmla="*/ 148084 h 367619"/>
              <a:gd name="connsiteX79" fmla="*/ 81097 w 400943"/>
              <a:gd name="connsiteY79" fmla="*/ 94273 h 367619"/>
              <a:gd name="connsiteX80" fmla="*/ 24114 w 400943"/>
              <a:gd name="connsiteY80" fmla="*/ 40006 h 367619"/>
              <a:gd name="connsiteX81" fmla="*/ 24114 w 400943"/>
              <a:gd name="connsiteY81" fmla="*/ 81172 h 367619"/>
              <a:gd name="connsiteX82" fmla="*/ 376829 w 400943"/>
              <a:gd name="connsiteY82" fmla="*/ 81172 h 367619"/>
              <a:gd name="connsiteX83" fmla="*/ 376829 w 400943"/>
              <a:gd name="connsiteY83" fmla="*/ 40006 h 367619"/>
              <a:gd name="connsiteX84" fmla="*/ 318829 w 400943"/>
              <a:gd name="connsiteY84" fmla="*/ 40006 h 367619"/>
              <a:gd name="connsiteX85" fmla="*/ 318829 w 400943"/>
              <a:gd name="connsiteY85" fmla="*/ 45000 h 367619"/>
              <a:gd name="connsiteX86" fmla="*/ 315075 w 400943"/>
              <a:gd name="connsiteY86" fmla="*/ 54063 h 367619"/>
              <a:gd name="connsiteX87" fmla="*/ 306012 w 400943"/>
              <a:gd name="connsiteY87" fmla="*/ 57817 h 367619"/>
              <a:gd name="connsiteX88" fmla="*/ 296949 w 400943"/>
              <a:gd name="connsiteY88" fmla="*/ 54063 h 367619"/>
              <a:gd name="connsiteX89" fmla="*/ 293195 w 400943"/>
              <a:gd name="connsiteY89" fmla="*/ 45000 h 367619"/>
              <a:gd name="connsiteX90" fmla="*/ 293195 w 400943"/>
              <a:gd name="connsiteY90" fmla="*/ 40006 h 367619"/>
              <a:gd name="connsiteX91" fmla="*/ 276663 w 400943"/>
              <a:gd name="connsiteY91" fmla="*/ 40006 h 367619"/>
              <a:gd name="connsiteX92" fmla="*/ 276663 w 400943"/>
              <a:gd name="connsiteY92" fmla="*/ 45000 h 367619"/>
              <a:gd name="connsiteX93" fmla="*/ 263846 w 400943"/>
              <a:gd name="connsiteY93" fmla="*/ 57817 h 367619"/>
              <a:gd name="connsiteX94" fmla="*/ 251029 w 400943"/>
              <a:gd name="connsiteY94" fmla="*/ 45000 h 367619"/>
              <a:gd name="connsiteX95" fmla="*/ 251029 w 400943"/>
              <a:gd name="connsiteY95" fmla="*/ 40006 h 367619"/>
              <a:gd name="connsiteX96" fmla="*/ 234496 w 400943"/>
              <a:gd name="connsiteY96" fmla="*/ 40006 h 367619"/>
              <a:gd name="connsiteX97" fmla="*/ 234496 w 400943"/>
              <a:gd name="connsiteY97" fmla="*/ 45000 h 367619"/>
              <a:gd name="connsiteX98" fmla="*/ 221679 w 400943"/>
              <a:gd name="connsiteY98" fmla="*/ 57817 h 367619"/>
              <a:gd name="connsiteX99" fmla="*/ 208863 w 400943"/>
              <a:gd name="connsiteY99" fmla="*/ 45000 h 367619"/>
              <a:gd name="connsiteX100" fmla="*/ 208863 w 400943"/>
              <a:gd name="connsiteY100" fmla="*/ 40006 h 367619"/>
              <a:gd name="connsiteX101" fmla="*/ 192330 w 400943"/>
              <a:gd name="connsiteY101" fmla="*/ 40006 h 367619"/>
              <a:gd name="connsiteX102" fmla="*/ 192330 w 400943"/>
              <a:gd name="connsiteY102" fmla="*/ 45000 h 367619"/>
              <a:gd name="connsiteX103" fmla="*/ 188576 w 400943"/>
              <a:gd name="connsiteY103" fmla="*/ 54063 h 367619"/>
              <a:gd name="connsiteX104" fmla="*/ 179513 w 400943"/>
              <a:gd name="connsiteY104" fmla="*/ 57817 h 367619"/>
              <a:gd name="connsiteX105" fmla="*/ 170450 w 400943"/>
              <a:gd name="connsiteY105" fmla="*/ 54063 h 367619"/>
              <a:gd name="connsiteX106" fmla="*/ 166696 w 400943"/>
              <a:gd name="connsiteY106" fmla="*/ 45000 h 367619"/>
              <a:gd name="connsiteX107" fmla="*/ 166696 w 400943"/>
              <a:gd name="connsiteY107" fmla="*/ 40006 h 367619"/>
              <a:gd name="connsiteX108" fmla="*/ 150163 w 400943"/>
              <a:gd name="connsiteY108" fmla="*/ 40006 h 367619"/>
              <a:gd name="connsiteX109" fmla="*/ 150163 w 400943"/>
              <a:gd name="connsiteY109" fmla="*/ 45000 h 367619"/>
              <a:gd name="connsiteX110" fmla="*/ 146409 w 400943"/>
              <a:gd name="connsiteY110" fmla="*/ 54063 h 367619"/>
              <a:gd name="connsiteX111" fmla="*/ 137347 w 400943"/>
              <a:gd name="connsiteY111" fmla="*/ 57817 h 367619"/>
              <a:gd name="connsiteX112" fmla="*/ 128284 w 400943"/>
              <a:gd name="connsiteY112" fmla="*/ 54063 h 367619"/>
              <a:gd name="connsiteX113" fmla="*/ 124530 w 400943"/>
              <a:gd name="connsiteY113" fmla="*/ 45000 h 367619"/>
              <a:gd name="connsiteX114" fmla="*/ 124530 w 400943"/>
              <a:gd name="connsiteY114" fmla="*/ 40006 h 367619"/>
              <a:gd name="connsiteX115" fmla="*/ 107997 w 400943"/>
              <a:gd name="connsiteY115" fmla="*/ 40006 h 367619"/>
              <a:gd name="connsiteX116" fmla="*/ 107997 w 400943"/>
              <a:gd name="connsiteY116" fmla="*/ 45000 h 367619"/>
              <a:gd name="connsiteX117" fmla="*/ 95180 w 400943"/>
              <a:gd name="connsiteY117" fmla="*/ 57817 h 367619"/>
              <a:gd name="connsiteX118" fmla="*/ 82363 w 400943"/>
              <a:gd name="connsiteY118" fmla="*/ 45000 h 367619"/>
              <a:gd name="connsiteX119" fmla="*/ 82363 w 400943"/>
              <a:gd name="connsiteY119" fmla="*/ 40006 h 367619"/>
              <a:gd name="connsiteX120" fmla="*/ 65830 w 400943"/>
              <a:gd name="connsiteY120" fmla="*/ 40006 h 367619"/>
              <a:gd name="connsiteX121" fmla="*/ 65830 w 400943"/>
              <a:gd name="connsiteY121" fmla="*/ 45000 h 367619"/>
              <a:gd name="connsiteX122" fmla="*/ 53014 w 400943"/>
              <a:gd name="connsiteY122" fmla="*/ 57817 h 367619"/>
              <a:gd name="connsiteX123" fmla="*/ 40197 w 400943"/>
              <a:gd name="connsiteY123" fmla="*/ 45000 h 367619"/>
              <a:gd name="connsiteX124" fmla="*/ 40197 w 400943"/>
              <a:gd name="connsiteY124" fmla="*/ 40006 h 367619"/>
              <a:gd name="connsiteX125" fmla="*/ 53014 w 400943"/>
              <a:gd name="connsiteY125" fmla="*/ 0 h 367619"/>
              <a:gd name="connsiteX126" fmla="*/ 65830 w 400943"/>
              <a:gd name="connsiteY126" fmla="*/ 12816 h 367619"/>
              <a:gd name="connsiteX127" fmla="*/ 65830 w 400943"/>
              <a:gd name="connsiteY127" fmla="*/ 16804 h 367619"/>
              <a:gd name="connsiteX128" fmla="*/ 82363 w 400943"/>
              <a:gd name="connsiteY128" fmla="*/ 16804 h 367619"/>
              <a:gd name="connsiteX129" fmla="*/ 82363 w 400943"/>
              <a:gd name="connsiteY129" fmla="*/ 12816 h 367619"/>
              <a:gd name="connsiteX130" fmla="*/ 95180 w 400943"/>
              <a:gd name="connsiteY130" fmla="*/ 0 h 367619"/>
              <a:gd name="connsiteX131" fmla="*/ 107997 w 400943"/>
              <a:gd name="connsiteY131" fmla="*/ 12816 h 367619"/>
              <a:gd name="connsiteX132" fmla="*/ 107997 w 400943"/>
              <a:gd name="connsiteY132" fmla="*/ 16804 h 367619"/>
              <a:gd name="connsiteX133" fmla="*/ 124530 w 400943"/>
              <a:gd name="connsiteY133" fmla="*/ 16804 h 367619"/>
              <a:gd name="connsiteX134" fmla="*/ 124530 w 400943"/>
              <a:gd name="connsiteY134" fmla="*/ 12816 h 367619"/>
              <a:gd name="connsiteX135" fmla="*/ 137347 w 400943"/>
              <a:gd name="connsiteY135" fmla="*/ 0 h 367619"/>
              <a:gd name="connsiteX136" fmla="*/ 150163 w 400943"/>
              <a:gd name="connsiteY136" fmla="*/ 12816 h 367619"/>
              <a:gd name="connsiteX137" fmla="*/ 150163 w 400943"/>
              <a:gd name="connsiteY137" fmla="*/ 16804 h 367619"/>
              <a:gd name="connsiteX138" fmla="*/ 166696 w 400943"/>
              <a:gd name="connsiteY138" fmla="*/ 16804 h 367619"/>
              <a:gd name="connsiteX139" fmla="*/ 166696 w 400943"/>
              <a:gd name="connsiteY139" fmla="*/ 12816 h 367619"/>
              <a:gd name="connsiteX140" fmla="*/ 179513 w 400943"/>
              <a:gd name="connsiteY140" fmla="*/ 0 h 367619"/>
              <a:gd name="connsiteX141" fmla="*/ 192330 w 400943"/>
              <a:gd name="connsiteY141" fmla="*/ 12816 h 367619"/>
              <a:gd name="connsiteX142" fmla="*/ 192330 w 400943"/>
              <a:gd name="connsiteY142" fmla="*/ 16804 h 367619"/>
              <a:gd name="connsiteX143" fmla="*/ 208863 w 400943"/>
              <a:gd name="connsiteY143" fmla="*/ 16804 h 367619"/>
              <a:gd name="connsiteX144" fmla="*/ 208863 w 400943"/>
              <a:gd name="connsiteY144" fmla="*/ 12816 h 367619"/>
              <a:gd name="connsiteX145" fmla="*/ 221679 w 400943"/>
              <a:gd name="connsiteY145" fmla="*/ 0 h 367619"/>
              <a:gd name="connsiteX146" fmla="*/ 234496 w 400943"/>
              <a:gd name="connsiteY146" fmla="*/ 12816 h 367619"/>
              <a:gd name="connsiteX147" fmla="*/ 234496 w 400943"/>
              <a:gd name="connsiteY147" fmla="*/ 16804 h 367619"/>
              <a:gd name="connsiteX148" fmla="*/ 251029 w 400943"/>
              <a:gd name="connsiteY148" fmla="*/ 16804 h 367619"/>
              <a:gd name="connsiteX149" fmla="*/ 251029 w 400943"/>
              <a:gd name="connsiteY149" fmla="*/ 12816 h 367619"/>
              <a:gd name="connsiteX150" fmla="*/ 263846 w 400943"/>
              <a:gd name="connsiteY150" fmla="*/ 0 h 367619"/>
              <a:gd name="connsiteX151" fmla="*/ 276663 w 400943"/>
              <a:gd name="connsiteY151" fmla="*/ 12816 h 367619"/>
              <a:gd name="connsiteX152" fmla="*/ 276663 w 400943"/>
              <a:gd name="connsiteY152" fmla="*/ 16804 h 367619"/>
              <a:gd name="connsiteX153" fmla="*/ 293195 w 400943"/>
              <a:gd name="connsiteY153" fmla="*/ 16804 h 367619"/>
              <a:gd name="connsiteX154" fmla="*/ 293195 w 400943"/>
              <a:gd name="connsiteY154" fmla="*/ 12816 h 367619"/>
              <a:gd name="connsiteX155" fmla="*/ 306012 w 400943"/>
              <a:gd name="connsiteY155" fmla="*/ 0 h 367619"/>
              <a:gd name="connsiteX156" fmla="*/ 318829 w 400943"/>
              <a:gd name="connsiteY156" fmla="*/ 12816 h 367619"/>
              <a:gd name="connsiteX157" fmla="*/ 318829 w 400943"/>
              <a:gd name="connsiteY157" fmla="*/ 16804 h 367619"/>
              <a:gd name="connsiteX158" fmla="*/ 390208 w 400943"/>
              <a:gd name="connsiteY158" fmla="*/ 16804 h 367619"/>
              <a:gd name="connsiteX159" fmla="*/ 400943 w 400943"/>
              <a:gd name="connsiteY159" fmla="*/ 27539 h 367619"/>
              <a:gd name="connsiteX160" fmla="*/ 400943 w 400943"/>
              <a:gd name="connsiteY160" fmla="*/ 356884 h 367619"/>
              <a:gd name="connsiteX161" fmla="*/ 390208 w 400943"/>
              <a:gd name="connsiteY161" fmla="*/ 367619 h 367619"/>
              <a:gd name="connsiteX162" fmla="*/ 10735 w 400943"/>
              <a:gd name="connsiteY162" fmla="*/ 367619 h 367619"/>
              <a:gd name="connsiteX163" fmla="*/ 0 w 400943"/>
              <a:gd name="connsiteY163" fmla="*/ 356884 h 367619"/>
              <a:gd name="connsiteX164" fmla="*/ 0 w 400943"/>
              <a:gd name="connsiteY164" fmla="*/ 27539 h 367619"/>
              <a:gd name="connsiteX165" fmla="*/ 10735 w 400943"/>
              <a:gd name="connsiteY165" fmla="*/ 16804 h 367619"/>
              <a:gd name="connsiteX166" fmla="*/ 40197 w 400943"/>
              <a:gd name="connsiteY166" fmla="*/ 16804 h 367619"/>
              <a:gd name="connsiteX167" fmla="*/ 40197 w 400943"/>
              <a:gd name="connsiteY167" fmla="*/ 12816 h 367619"/>
              <a:gd name="connsiteX168" fmla="*/ 53014 w 400943"/>
              <a:gd name="connsiteY168" fmla="*/ 0 h 36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400943" h="367619">
                <a:moveTo>
                  <a:pt x="318859" y="295010"/>
                </a:moveTo>
                <a:lnTo>
                  <a:pt x="318859" y="344416"/>
                </a:lnTo>
                <a:lnTo>
                  <a:pt x="376829" y="344416"/>
                </a:lnTo>
                <a:lnTo>
                  <a:pt x="376829" y="295010"/>
                </a:lnTo>
                <a:close/>
                <a:moveTo>
                  <a:pt x="243972" y="295010"/>
                </a:moveTo>
                <a:lnTo>
                  <a:pt x="243972" y="344416"/>
                </a:lnTo>
                <a:lnTo>
                  <a:pt x="305758" y="344416"/>
                </a:lnTo>
                <a:lnTo>
                  <a:pt x="305758" y="295010"/>
                </a:lnTo>
                <a:close/>
                <a:moveTo>
                  <a:pt x="169085" y="295010"/>
                </a:moveTo>
                <a:lnTo>
                  <a:pt x="169085" y="344416"/>
                </a:lnTo>
                <a:lnTo>
                  <a:pt x="230871" y="344416"/>
                </a:lnTo>
                <a:lnTo>
                  <a:pt x="230871" y="295010"/>
                </a:lnTo>
                <a:close/>
                <a:moveTo>
                  <a:pt x="94198" y="295010"/>
                </a:moveTo>
                <a:lnTo>
                  <a:pt x="94198" y="344416"/>
                </a:lnTo>
                <a:lnTo>
                  <a:pt x="155984" y="344416"/>
                </a:lnTo>
                <a:lnTo>
                  <a:pt x="155984" y="295010"/>
                </a:lnTo>
                <a:close/>
                <a:moveTo>
                  <a:pt x="24114" y="295010"/>
                </a:moveTo>
                <a:lnTo>
                  <a:pt x="24114" y="344416"/>
                </a:lnTo>
                <a:lnTo>
                  <a:pt x="81097" y="344416"/>
                </a:lnTo>
                <a:lnTo>
                  <a:pt x="81097" y="295010"/>
                </a:lnTo>
                <a:close/>
                <a:moveTo>
                  <a:pt x="318859" y="228097"/>
                </a:moveTo>
                <a:lnTo>
                  <a:pt x="318859" y="281908"/>
                </a:lnTo>
                <a:lnTo>
                  <a:pt x="376829" y="281908"/>
                </a:lnTo>
                <a:lnTo>
                  <a:pt x="376829" y="228097"/>
                </a:lnTo>
                <a:close/>
                <a:moveTo>
                  <a:pt x="243972" y="228097"/>
                </a:moveTo>
                <a:lnTo>
                  <a:pt x="243972" y="281908"/>
                </a:lnTo>
                <a:lnTo>
                  <a:pt x="305758" y="281908"/>
                </a:lnTo>
                <a:lnTo>
                  <a:pt x="305758" y="228097"/>
                </a:lnTo>
                <a:close/>
                <a:moveTo>
                  <a:pt x="169085" y="228097"/>
                </a:moveTo>
                <a:lnTo>
                  <a:pt x="169085" y="281908"/>
                </a:lnTo>
                <a:lnTo>
                  <a:pt x="230871" y="281908"/>
                </a:lnTo>
                <a:lnTo>
                  <a:pt x="230871" y="228097"/>
                </a:lnTo>
                <a:close/>
                <a:moveTo>
                  <a:pt x="94198" y="228097"/>
                </a:moveTo>
                <a:lnTo>
                  <a:pt x="94198" y="281908"/>
                </a:lnTo>
                <a:lnTo>
                  <a:pt x="155984" y="281908"/>
                </a:lnTo>
                <a:lnTo>
                  <a:pt x="155984" y="228097"/>
                </a:lnTo>
                <a:close/>
                <a:moveTo>
                  <a:pt x="24114" y="228097"/>
                </a:moveTo>
                <a:lnTo>
                  <a:pt x="24114" y="281908"/>
                </a:lnTo>
                <a:lnTo>
                  <a:pt x="81097" y="281908"/>
                </a:lnTo>
                <a:lnTo>
                  <a:pt x="81097" y="228097"/>
                </a:lnTo>
                <a:close/>
                <a:moveTo>
                  <a:pt x="318859" y="161185"/>
                </a:moveTo>
                <a:lnTo>
                  <a:pt x="318859" y="214996"/>
                </a:lnTo>
                <a:lnTo>
                  <a:pt x="376829" y="214996"/>
                </a:lnTo>
                <a:lnTo>
                  <a:pt x="376829" y="161185"/>
                </a:lnTo>
                <a:close/>
                <a:moveTo>
                  <a:pt x="243972" y="161185"/>
                </a:moveTo>
                <a:lnTo>
                  <a:pt x="243972" y="214996"/>
                </a:lnTo>
                <a:lnTo>
                  <a:pt x="305758" y="214996"/>
                </a:lnTo>
                <a:lnTo>
                  <a:pt x="305758" y="161185"/>
                </a:lnTo>
                <a:close/>
                <a:moveTo>
                  <a:pt x="169085" y="161185"/>
                </a:moveTo>
                <a:lnTo>
                  <a:pt x="169085" y="214996"/>
                </a:lnTo>
                <a:lnTo>
                  <a:pt x="230871" y="214996"/>
                </a:lnTo>
                <a:lnTo>
                  <a:pt x="230871" y="161185"/>
                </a:lnTo>
                <a:close/>
                <a:moveTo>
                  <a:pt x="94198" y="161185"/>
                </a:moveTo>
                <a:lnTo>
                  <a:pt x="94198" y="214996"/>
                </a:lnTo>
                <a:lnTo>
                  <a:pt x="155984" y="214996"/>
                </a:lnTo>
                <a:lnTo>
                  <a:pt x="155984" y="161185"/>
                </a:lnTo>
                <a:close/>
                <a:moveTo>
                  <a:pt x="24114" y="161185"/>
                </a:moveTo>
                <a:lnTo>
                  <a:pt x="24114" y="214996"/>
                </a:lnTo>
                <a:lnTo>
                  <a:pt x="81097" y="214996"/>
                </a:lnTo>
                <a:lnTo>
                  <a:pt x="81097" y="161185"/>
                </a:lnTo>
                <a:close/>
                <a:moveTo>
                  <a:pt x="318859" y="94273"/>
                </a:moveTo>
                <a:lnTo>
                  <a:pt x="318859" y="148084"/>
                </a:lnTo>
                <a:lnTo>
                  <a:pt x="376829" y="148084"/>
                </a:lnTo>
                <a:lnTo>
                  <a:pt x="376829" y="94273"/>
                </a:lnTo>
                <a:close/>
                <a:moveTo>
                  <a:pt x="243972" y="94273"/>
                </a:moveTo>
                <a:lnTo>
                  <a:pt x="243972" y="148084"/>
                </a:lnTo>
                <a:lnTo>
                  <a:pt x="305758" y="148084"/>
                </a:lnTo>
                <a:lnTo>
                  <a:pt x="305758" y="94273"/>
                </a:lnTo>
                <a:close/>
                <a:moveTo>
                  <a:pt x="169085" y="94273"/>
                </a:moveTo>
                <a:lnTo>
                  <a:pt x="169085" y="148084"/>
                </a:lnTo>
                <a:lnTo>
                  <a:pt x="230871" y="148084"/>
                </a:lnTo>
                <a:lnTo>
                  <a:pt x="230871" y="94273"/>
                </a:lnTo>
                <a:close/>
                <a:moveTo>
                  <a:pt x="94198" y="94273"/>
                </a:moveTo>
                <a:lnTo>
                  <a:pt x="94198" y="148084"/>
                </a:lnTo>
                <a:lnTo>
                  <a:pt x="155984" y="148084"/>
                </a:lnTo>
                <a:lnTo>
                  <a:pt x="155984" y="94273"/>
                </a:lnTo>
                <a:close/>
                <a:moveTo>
                  <a:pt x="24114" y="94273"/>
                </a:moveTo>
                <a:lnTo>
                  <a:pt x="24114" y="148084"/>
                </a:lnTo>
                <a:lnTo>
                  <a:pt x="81097" y="148084"/>
                </a:lnTo>
                <a:lnTo>
                  <a:pt x="81097" y="94273"/>
                </a:lnTo>
                <a:close/>
                <a:moveTo>
                  <a:pt x="24114" y="40006"/>
                </a:moveTo>
                <a:lnTo>
                  <a:pt x="24114" y="81172"/>
                </a:lnTo>
                <a:lnTo>
                  <a:pt x="376829" y="81172"/>
                </a:lnTo>
                <a:lnTo>
                  <a:pt x="376829" y="40006"/>
                </a:lnTo>
                <a:lnTo>
                  <a:pt x="318829" y="40006"/>
                </a:lnTo>
                <a:cubicBezTo>
                  <a:pt x="318829" y="41671"/>
                  <a:pt x="318829" y="43336"/>
                  <a:pt x="318829" y="45000"/>
                </a:cubicBezTo>
                <a:cubicBezTo>
                  <a:pt x="318829" y="48540"/>
                  <a:pt x="317394" y="51744"/>
                  <a:pt x="315075" y="54063"/>
                </a:cubicBezTo>
                <a:lnTo>
                  <a:pt x="306012" y="57817"/>
                </a:lnTo>
                <a:lnTo>
                  <a:pt x="296949" y="54063"/>
                </a:lnTo>
                <a:cubicBezTo>
                  <a:pt x="294630" y="51744"/>
                  <a:pt x="293195" y="48539"/>
                  <a:pt x="293195" y="45000"/>
                </a:cubicBezTo>
                <a:lnTo>
                  <a:pt x="293195" y="40006"/>
                </a:lnTo>
                <a:lnTo>
                  <a:pt x="276663" y="40006"/>
                </a:lnTo>
                <a:cubicBezTo>
                  <a:pt x="276663" y="41671"/>
                  <a:pt x="276663" y="43336"/>
                  <a:pt x="276663" y="45000"/>
                </a:cubicBezTo>
                <a:cubicBezTo>
                  <a:pt x="276663" y="52079"/>
                  <a:pt x="270924" y="57817"/>
                  <a:pt x="263846" y="57817"/>
                </a:cubicBezTo>
                <a:cubicBezTo>
                  <a:pt x="256767" y="57817"/>
                  <a:pt x="251029" y="52079"/>
                  <a:pt x="251029" y="45000"/>
                </a:cubicBezTo>
                <a:lnTo>
                  <a:pt x="251029" y="40006"/>
                </a:lnTo>
                <a:lnTo>
                  <a:pt x="234496" y="40006"/>
                </a:lnTo>
                <a:cubicBezTo>
                  <a:pt x="234496" y="41671"/>
                  <a:pt x="234496" y="43336"/>
                  <a:pt x="234496" y="45000"/>
                </a:cubicBezTo>
                <a:cubicBezTo>
                  <a:pt x="234496" y="52079"/>
                  <a:pt x="228758" y="57817"/>
                  <a:pt x="221679" y="57817"/>
                </a:cubicBezTo>
                <a:cubicBezTo>
                  <a:pt x="214601" y="57817"/>
                  <a:pt x="208863" y="52079"/>
                  <a:pt x="208863" y="45000"/>
                </a:cubicBezTo>
                <a:lnTo>
                  <a:pt x="208863" y="40006"/>
                </a:lnTo>
                <a:lnTo>
                  <a:pt x="192330" y="40006"/>
                </a:lnTo>
                <a:cubicBezTo>
                  <a:pt x="192330" y="41671"/>
                  <a:pt x="192330" y="43336"/>
                  <a:pt x="192330" y="45000"/>
                </a:cubicBezTo>
                <a:cubicBezTo>
                  <a:pt x="192330" y="48540"/>
                  <a:pt x="190895" y="51744"/>
                  <a:pt x="188576" y="54063"/>
                </a:cubicBezTo>
                <a:lnTo>
                  <a:pt x="179513" y="57817"/>
                </a:lnTo>
                <a:lnTo>
                  <a:pt x="170450" y="54063"/>
                </a:lnTo>
                <a:cubicBezTo>
                  <a:pt x="168131" y="51744"/>
                  <a:pt x="166696" y="48539"/>
                  <a:pt x="166696" y="45000"/>
                </a:cubicBezTo>
                <a:lnTo>
                  <a:pt x="166696" y="40006"/>
                </a:lnTo>
                <a:lnTo>
                  <a:pt x="150163" y="40006"/>
                </a:lnTo>
                <a:cubicBezTo>
                  <a:pt x="150163" y="41671"/>
                  <a:pt x="150163" y="43336"/>
                  <a:pt x="150163" y="45000"/>
                </a:cubicBezTo>
                <a:cubicBezTo>
                  <a:pt x="150163" y="48540"/>
                  <a:pt x="148729" y="51744"/>
                  <a:pt x="146409" y="54063"/>
                </a:cubicBezTo>
                <a:lnTo>
                  <a:pt x="137347" y="57817"/>
                </a:lnTo>
                <a:lnTo>
                  <a:pt x="128284" y="54063"/>
                </a:lnTo>
                <a:cubicBezTo>
                  <a:pt x="125964" y="51744"/>
                  <a:pt x="124530" y="48539"/>
                  <a:pt x="124530" y="45000"/>
                </a:cubicBezTo>
                <a:lnTo>
                  <a:pt x="124530" y="40006"/>
                </a:lnTo>
                <a:lnTo>
                  <a:pt x="107997" y="40006"/>
                </a:lnTo>
                <a:cubicBezTo>
                  <a:pt x="107997" y="41671"/>
                  <a:pt x="107997" y="43336"/>
                  <a:pt x="107997" y="45000"/>
                </a:cubicBezTo>
                <a:cubicBezTo>
                  <a:pt x="107997" y="52079"/>
                  <a:pt x="102259" y="57817"/>
                  <a:pt x="95180" y="57817"/>
                </a:cubicBezTo>
                <a:cubicBezTo>
                  <a:pt x="88102" y="57817"/>
                  <a:pt x="82363" y="52079"/>
                  <a:pt x="82363" y="45000"/>
                </a:cubicBezTo>
                <a:lnTo>
                  <a:pt x="82363" y="40006"/>
                </a:lnTo>
                <a:lnTo>
                  <a:pt x="65830" y="40006"/>
                </a:lnTo>
                <a:cubicBezTo>
                  <a:pt x="65830" y="41671"/>
                  <a:pt x="65830" y="43336"/>
                  <a:pt x="65830" y="45000"/>
                </a:cubicBezTo>
                <a:cubicBezTo>
                  <a:pt x="65830" y="52079"/>
                  <a:pt x="60092" y="57817"/>
                  <a:pt x="53014" y="57817"/>
                </a:cubicBezTo>
                <a:cubicBezTo>
                  <a:pt x="45935" y="57817"/>
                  <a:pt x="40197" y="52079"/>
                  <a:pt x="40197" y="45000"/>
                </a:cubicBezTo>
                <a:lnTo>
                  <a:pt x="40197" y="40006"/>
                </a:lnTo>
                <a:close/>
                <a:moveTo>
                  <a:pt x="53014" y="0"/>
                </a:moveTo>
                <a:cubicBezTo>
                  <a:pt x="60092" y="0"/>
                  <a:pt x="65830" y="5738"/>
                  <a:pt x="65830" y="12816"/>
                </a:cubicBezTo>
                <a:lnTo>
                  <a:pt x="65830" y="16804"/>
                </a:lnTo>
                <a:lnTo>
                  <a:pt x="82363" y="16804"/>
                </a:lnTo>
                <a:lnTo>
                  <a:pt x="82363" y="12816"/>
                </a:lnTo>
                <a:cubicBezTo>
                  <a:pt x="82363" y="5738"/>
                  <a:pt x="88102" y="0"/>
                  <a:pt x="95180" y="0"/>
                </a:cubicBezTo>
                <a:cubicBezTo>
                  <a:pt x="102259" y="0"/>
                  <a:pt x="107997" y="5738"/>
                  <a:pt x="107997" y="12816"/>
                </a:cubicBezTo>
                <a:lnTo>
                  <a:pt x="107997" y="16804"/>
                </a:lnTo>
                <a:lnTo>
                  <a:pt x="124530" y="16804"/>
                </a:lnTo>
                <a:lnTo>
                  <a:pt x="124530" y="12816"/>
                </a:lnTo>
                <a:cubicBezTo>
                  <a:pt x="124530" y="5738"/>
                  <a:pt x="130268" y="0"/>
                  <a:pt x="137347" y="0"/>
                </a:cubicBezTo>
                <a:cubicBezTo>
                  <a:pt x="144425" y="0"/>
                  <a:pt x="150163" y="5738"/>
                  <a:pt x="150163" y="12816"/>
                </a:cubicBezTo>
                <a:lnTo>
                  <a:pt x="150163" y="16804"/>
                </a:lnTo>
                <a:lnTo>
                  <a:pt x="166696" y="16804"/>
                </a:lnTo>
                <a:lnTo>
                  <a:pt x="166696" y="12816"/>
                </a:lnTo>
                <a:cubicBezTo>
                  <a:pt x="166696" y="5738"/>
                  <a:pt x="172435" y="0"/>
                  <a:pt x="179513" y="0"/>
                </a:cubicBezTo>
                <a:cubicBezTo>
                  <a:pt x="186592" y="0"/>
                  <a:pt x="192330" y="5738"/>
                  <a:pt x="192330" y="12816"/>
                </a:cubicBezTo>
                <a:lnTo>
                  <a:pt x="192330" y="16804"/>
                </a:lnTo>
                <a:lnTo>
                  <a:pt x="208863" y="16804"/>
                </a:lnTo>
                <a:lnTo>
                  <a:pt x="208863" y="12816"/>
                </a:lnTo>
                <a:cubicBezTo>
                  <a:pt x="208863" y="5738"/>
                  <a:pt x="214601" y="0"/>
                  <a:pt x="221679" y="0"/>
                </a:cubicBezTo>
                <a:cubicBezTo>
                  <a:pt x="228758" y="0"/>
                  <a:pt x="234496" y="5738"/>
                  <a:pt x="234496" y="12816"/>
                </a:cubicBezTo>
                <a:lnTo>
                  <a:pt x="234496" y="16804"/>
                </a:lnTo>
                <a:lnTo>
                  <a:pt x="251029" y="16804"/>
                </a:lnTo>
                <a:lnTo>
                  <a:pt x="251029" y="12816"/>
                </a:lnTo>
                <a:cubicBezTo>
                  <a:pt x="251029" y="5738"/>
                  <a:pt x="256767" y="0"/>
                  <a:pt x="263846" y="0"/>
                </a:cubicBezTo>
                <a:cubicBezTo>
                  <a:pt x="270924" y="0"/>
                  <a:pt x="276663" y="5738"/>
                  <a:pt x="276663" y="12816"/>
                </a:cubicBezTo>
                <a:lnTo>
                  <a:pt x="276663" y="16804"/>
                </a:lnTo>
                <a:lnTo>
                  <a:pt x="293195" y="16804"/>
                </a:lnTo>
                <a:lnTo>
                  <a:pt x="293195" y="12816"/>
                </a:lnTo>
                <a:cubicBezTo>
                  <a:pt x="293195" y="5738"/>
                  <a:pt x="298934" y="0"/>
                  <a:pt x="306012" y="0"/>
                </a:cubicBezTo>
                <a:cubicBezTo>
                  <a:pt x="313091" y="0"/>
                  <a:pt x="318829" y="5738"/>
                  <a:pt x="318829" y="12816"/>
                </a:cubicBezTo>
                <a:lnTo>
                  <a:pt x="318829" y="16804"/>
                </a:lnTo>
                <a:lnTo>
                  <a:pt x="390208" y="16804"/>
                </a:lnTo>
                <a:cubicBezTo>
                  <a:pt x="396137" y="16804"/>
                  <a:pt x="400943" y="21610"/>
                  <a:pt x="400943" y="27539"/>
                </a:cubicBezTo>
                <a:lnTo>
                  <a:pt x="400943" y="356884"/>
                </a:lnTo>
                <a:cubicBezTo>
                  <a:pt x="400943" y="362813"/>
                  <a:pt x="396137" y="367619"/>
                  <a:pt x="390208" y="367619"/>
                </a:cubicBezTo>
                <a:lnTo>
                  <a:pt x="10735" y="367619"/>
                </a:lnTo>
                <a:cubicBezTo>
                  <a:pt x="4806" y="367619"/>
                  <a:pt x="0" y="362813"/>
                  <a:pt x="0" y="356884"/>
                </a:cubicBezTo>
                <a:lnTo>
                  <a:pt x="0" y="27539"/>
                </a:lnTo>
                <a:cubicBezTo>
                  <a:pt x="0" y="21610"/>
                  <a:pt x="4806" y="16804"/>
                  <a:pt x="10735" y="16804"/>
                </a:cubicBezTo>
                <a:lnTo>
                  <a:pt x="40197" y="16804"/>
                </a:lnTo>
                <a:lnTo>
                  <a:pt x="40197" y="12816"/>
                </a:lnTo>
                <a:cubicBezTo>
                  <a:pt x="40197" y="5738"/>
                  <a:pt x="45935" y="0"/>
                  <a:pt x="5301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lumMod val="50000"/>
                </a:srgbClr>
              </a:solidFill>
              <a:effectLst/>
              <a:uLnTx/>
              <a:uFillTx/>
              <a:latin typeface="Segoe UI"/>
              <a:ea typeface="+mn-ea"/>
              <a:cs typeface="+mn-cs"/>
            </a:endParaRPr>
          </a:p>
        </p:txBody>
      </p:sp>
      <p:sp>
        <p:nvSpPr>
          <p:cNvPr id="142" name="Freeform 141"/>
          <p:cNvSpPr/>
          <p:nvPr/>
        </p:nvSpPr>
        <p:spPr bwMode="auto">
          <a:xfrm>
            <a:off x="5147093" y="4231458"/>
            <a:ext cx="504045" cy="328406"/>
          </a:xfrm>
          <a:custGeom>
            <a:avLst/>
            <a:gdLst/>
            <a:ahLst/>
            <a:cxnLst/>
            <a:rect l="l" t="t" r="r" b="b"/>
            <a:pathLst>
              <a:path w="7063740" h="3482340">
                <a:moveTo>
                  <a:pt x="548640" y="2067560"/>
                </a:moveTo>
                <a:lnTo>
                  <a:pt x="91440" y="2143760"/>
                </a:lnTo>
                <a:lnTo>
                  <a:pt x="3501390" y="3318510"/>
                </a:lnTo>
                <a:lnTo>
                  <a:pt x="4999990" y="2867660"/>
                </a:lnTo>
                <a:lnTo>
                  <a:pt x="3863340" y="2912110"/>
                </a:lnTo>
                <a:close/>
                <a:moveTo>
                  <a:pt x="1366647" y="1544693"/>
                </a:moveTo>
                <a:lnTo>
                  <a:pt x="1403318" y="1546860"/>
                </a:lnTo>
                <a:lnTo>
                  <a:pt x="1366647" y="1546860"/>
                </a:lnTo>
                <a:close/>
                <a:moveTo>
                  <a:pt x="1882140" y="1532573"/>
                </a:moveTo>
                <a:lnTo>
                  <a:pt x="1366647" y="1544396"/>
                </a:lnTo>
                <a:lnTo>
                  <a:pt x="1366647" y="1542098"/>
                </a:lnTo>
                <a:lnTo>
                  <a:pt x="1339215" y="1542098"/>
                </a:lnTo>
                <a:lnTo>
                  <a:pt x="1339215" y="2227898"/>
                </a:lnTo>
                <a:lnTo>
                  <a:pt x="1366647" y="2227898"/>
                </a:lnTo>
                <a:lnTo>
                  <a:pt x="1366647" y="1574292"/>
                </a:lnTo>
                <a:lnTo>
                  <a:pt x="1563053" y="1574292"/>
                </a:lnTo>
                <a:lnTo>
                  <a:pt x="1563053" y="2283151"/>
                </a:lnTo>
                <a:lnTo>
                  <a:pt x="1590485" y="2283151"/>
                </a:lnTo>
                <a:lnTo>
                  <a:pt x="1590485" y="1574292"/>
                </a:lnTo>
                <a:lnTo>
                  <a:pt x="1861185" y="1574292"/>
                </a:lnTo>
                <a:lnTo>
                  <a:pt x="1861185" y="1573915"/>
                </a:lnTo>
                <a:lnTo>
                  <a:pt x="1886903" y="1575435"/>
                </a:lnTo>
                <a:close/>
                <a:moveTo>
                  <a:pt x="1153478" y="1489710"/>
                </a:moveTo>
                <a:lnTo>
                  <a:pt x="1153478" y="1999298"/>
                </a:lnTo>
                <a:lnTo>
                  <a:pt x="643890" y="1908810"/>
                </a:lnTo>
                <a:lnTo>
                  <a:pt x="662940" y="1503998"/>
                </a:lnTo>
                <a:close/>
                <a:moveTo>
                  <a:pt x="3677603" y="1408748"/>
                </a:moveTo>
                <a:lnTo>
                  <a:pt x="3677603" y="2404110"/>
                </a:lnTo>
                <a:lnTo>
                  <a:pt x="2077403" y="2142173"/>
                </a:lnTo>
                <a:lnTo>
                  <a:pt x="2077403" y="1456373"/>
                </a:lnTo>
                <a:close/>
                <a:moveTo>
                  <a:pt x="3815715" y="94298"/>
                </a:moveTo>
                <a:lnTo>
                  <a:pt x="620078" y="1042035"/>
                </a:lnTo>
                <a:lnTo>
                  <a:pt x="581978" y="2042160"/>
                </a:lnTo>
                <a:lnTo>
                  <a:pt x="1272540" y="2208848"/>
                </a:lnTo>
                <a:cubicBezTo>
                  <a:pt x="1274128" y="1967548"/>
                  <a:pt x="1275715" y="1726248"/>
                  <a:pt x="1277303" y="1484948"/>
                </a:cubicBezTo>
                <a:lnTo>
                  <a:pt x="1953578" y="1465898"/>
                </a:lnTo>
                <a:lnTo>
                  <a:pt x="1958340" y="2380298"/>
                </a:lnTo>
                <a:lnTo>
                  <a:pt x="3849053" y="2827973"/>
                </a:lnTo>
                <a:close/>
                <a:moveTo>
                  <a:pt x="3802380" y="0"/>
                </a:moveTo>
                <a:lnTo>
                  <a:pt x="6873240" y="914400"/>
                </a:lnTo>
                <a:lnTo>
                  <a:pt x="6873240" y="2125980"/>
                </a:lnTo>
                <a:lnTo>
                  <a:pt x="7063740" y="2156460"/>
                </a:lnTo>
                <a:lnTo>
                  <a:pt x="7063740" y="2308860"/>
                </a:lnTo>
                <a:lnTo>
                  <a:pt x="3512820" y="3482340"/>
                </a:lnTo>
                <a:lnTo>
                  <a:pt x="0" y="2194560"/>
                </a:lnTo>
                <a:lnTo>
                  <a:pt x="0" y="2118360"/>
                </a:lnTo>
                <a:lnTo>
                  <a:pt x="510540" y="2049780"/>
                </a:lnTo>
                <a:lnTo>
                  <a:pt x="556260" y="975360"/>
                </a:lnTo>
                <a:close/>
              </a:path>
            </a:pathLst>
          </a:custGeom>
          <a:solidFill>
            <a:schemeClr val="bg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4" name="Freeform 143"/>
          <p:cNvSpPr/>
          <p:nvPr/>
        </p:nvSpPr>
        <p:spPr bwMode="auto">
          <a:xfrm>
            <a:off x="6435840" y="2469219"/>
            <a:ext cx="492944" cy="328709"/>
          </a:xfrm>
          <a:custGeom>
            <a:avLst/>
            <a:gdLst/>
            <a:ahLst/>
            <a:cxnLst/>
            <a:rect l="l" t="t" r="r" b="b"/>
            <a:pathLst>
              <a:path w="7063740" h="3482340">
                <a:moveTo>
                  <a:pt x="548640" y="2067560"/>
                </a:moveTo>
                <a:lnTo>
                  <a:pt x="91440" y="2143760"/>
                </a:lnTo>
                <a:lnTo>
                  <a:pt x="3501390" y="3318510"/>
                </a:lnTo>
                <a:lnTo>
                  <a:pt x="4999990" y="2867660"/>
                </a:lnTo>
                <a:lnTo>
                  <a:pt x="3863340" y="2912110"/>
                </a:lnTo>
                <a:close/>
                <a:moveTo>
                  <a:pt x="1366647" y="1544693"/>
                </a:moveTo>
                <a:lnTo>
                  <a:pt x="1403318" y="1546860"/>
                </a:lnTo>
                <a:lnTo>
                  <a:pt x="1366647" y="1546860"/>
                </a:lnTo>
                <a:close/>
                <a:moveTo>
                  <a:pt x="1882140" y="1532573"/>
                </a:moveTo>
                <a:lnTo>
                  <a:pt x="1366647" y="1544396"/>
                </a:lnTo>
                <a:lnTo>
                  <a:pt x="1366647" y="1542098"/>
                </a:lnTo>
                <a:lnTo>
                  <a:pt x="1339215" y="1542098"/>
                </a:lnTo>
                <a:lnTo>
                  <a:pt x="1339215" y="2227898"/>
                </a:lnTo>
                <a:lnTo>
                  <a:pt x="1366647" y="2227898"/>
                </a:lnTo>
                <a:lnTo>
                  <a:pt x="1366647" y="1574292"/>
                </a:lnTo>
                <a:lnTo>
                  <a:pt x="1563053" y="1574292"/>
                </a:lnTo>
                <a:lnTo>
                  <a:pt x="1563053" y="2283151"/>
                </a:lnTo>
                <a:lnTo>
                  <a:pt x="1590485" y="2283151"/>
                </a:lnTo>
                <a:lnTo>
                  <a:pt x="1590485" y="1574292"/>
                </a:lnTo>
                <a:lnTo>
                  <a:pt x="1861185" y="1574292"/>
                </a:lnTo>
                <a:lnTo>
                  <a:pt x="1861185" y="1573915"/>
                </a:lnTo>
                <a:lnTo>
                  <a:pt x="1886903" y="1575435"/>
                </a:lnTo>
                <a:close/>
                <a:moveTo>
                  <a:pt x="1153478" y="1489710"/>
                </a:moveTo>
                <a:lnTo>
                  <a:pt x="1153478" y="1999298"/>
                </a:lnTo>
                <a:lnTo>
                  <a:pt x="643890" y="1908810"/>
                </a:lnTo>
                <a:lnTo>
                  <a:pt x="662940" y="1503998"/>
                </a:lnTo>
                <a:close/>
                <a:moveTo>
                  <a:pt x="3677603" y="1408748"/>
                </a:moveTo>
                <a:lnTo>
                  <a:pt x="3677603" y="2404110"/>
                </a:lnTo>
                <a:lnTo>
                  <a:pt x="2077403" y="2142173"/>
                </a:lnTo>
                <a:lnTo>
                  <a:pt x="2077403" y="1456373"/>
                </a:lnTo>
                <a:close/>
                <a:moveTo>
                  <a:pt x="3815715" y="94298"/>
                </a:moveTo>
                <a:lnTo>
                  <a:pt x="620078" y="1042035"/>
                </a:lnTo>
                <a:lnTo>
                  <a:pt x="581978" y="2042160"/>
                </a:lnTo>
                <a:lnTo>
                  <a:pt x="1272540" y="2208848"/>
                </a:lnTo>
                <a:cubicBezTo>
                  <a:pt x="1274128" y="1967548"/>
                  <a:pt x="1275715" y="1726248"/>
                  <a:pt x="1277303" y="1484948"/>
                </a:cubicBezTo>
                <a:lnTo>
                  <a:pt x="1953578" y="1465898"/>
                </a:lnTo>
                <a:lnTo>
                  <a:pt x="1958340" y="2380298"/>
                </a:lnTo>
                <a:lnTo>
                  <a:pt x="3849053" y="2827973"/>
                </a:lnTo>
                <a:close/>
                <a:moveTo>
                  <a:pt x="3802380" y="0"/>
                </a:moveTo>
                <a:lnTo>
                  <a:pt x="6873240" y="914400"/>
                </a:lnTo>
                <a:lnTo>
                  <a:pt x="6873240" y="2125980"/>
                </a:lnTo>
                <a:lnTo>
                  <a:pt x="7063740" y="2156460"/>
                </a:lnTo>
                <a:lnTo>
                  <a:pt x="7063740" y="2308860"/>
                </a:lnTo>
                <a:lnTo>
                  <a:pt x="3512820" y="3482340"/>
                </a:lnTo>
                <a:lnTo>
                  <a:pt x="0" y="2194560"/>
                </a:lnTo>
                <a:lnTo>
                  <a:pt x="0" y="2118360"/>
                </a:lnTo>
                <a:lnTo>
                  <a:pt x="510540" y="2049780"/>
                </a:lnTo>
                <a:lnTo>
                  <a:pt x="556260" y="975360"/>
                </a:lnTo>
                <a:close/>
              </a:path>
            </a:pathLst>
          </a:custGeom>
          <a:solidFill>
            <a:schemeClr val="bg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4" name="Rounded Rectangle 17"/>
          <p:cNvSpPr/>
          <p:nvPr/>
        </p:nvSpPr>
        <p:spPr bwMode="auto">
          <a:xfrm>
            <a:off x="6969462" y="2503800"/>
            <a:ext cx="220460" cy="210286"/>
          </a:xfrm>
          <a:custGeom>
            <a:avLst/>
            <a:gdLst/>
            <a:ahLst/>
            <a:cxnLst/>
            <a:rect l="l" t="t" r="r" b="b"/>
            <a:pathLst>
              <a:path w="2481387" h="2366881">
                <a:moveTo>
                  <a:pt x="972949" y="1918199"/>
                </a:moveTo>
                <a:lnTo>
                  <a:pt x="1513492" y="1918199"/>
                </a:lnTo>
                <a:cubicBezTo>
                  <a:pt x="1529972" y="1977860"/>
                  <a:pt x="1495851" y="2092520"/>
                  <a:pt x="1633555" y="2134041"/>
                </a:cubicBezTo>
                <a:cubicBezTo>
                  <a:pt x="1803798" y="2156961"/>
                  <a:pt x="1915117" y="2195364"/>
                  <a:pt x="1915117" y="2238823"/>
                </a:cubicBezTo>
                <a:cubicBezTo>
                  <a:pt x="1915117" y="2309547"/>
                  <a:pt x="1620305" y="2366881"/>
                  <a:pt x="1256635" y="2366881"/>
                </a:cubicBezTo>
                <a:cubicBezTo>
                  <a:pt x="892965" y="2366881"/>
                  <a:pt x="598153" y="2309547"/>
                  <a:pt x="598153" y="2238823"/>
                </a:cubicBezTo>
                <a:cubicBezTo>
                  <a:pt x="598153" y="2196113"/>
                  <a:pt x="705669" y="2158286"/>
                  <a:pt x="870997" y="2135440"/>
                </a:cubicBezTo>
                <a:cubicBezTo>
                  <a:pt x="947772" y="2099442"/>
                  <a:pt x="970656" y="2018750"/>
                  <a:pt x="972949" y="1918199"/>
                </a:cubicBezTo>
                <a:close/>
                <a:moveTo>
                  <a:pt x="1920968" y="946237"/>
                </a:moveTo>
                <a:lnTo>
                  <a:pt x="1922564" y="947876"/>
                </a:lnTo>
                <a:cubicBezTo>
                  <a:pt x="1924675" y="952036"/>
                  <a:pt x="1927035" y="964331"/>
                  <a:pt x="1929270" y="974702"/>
                </a:cubicBezTo>
                <a:cubicBezTo>
                  <a:pt x="1931505" y="985072"/>
                  <a:pt x="1934487" y="998547"/>
                  <a:pt x="1935976" y="1010098"/>
                </a:cubicBezTo>
                <a:cubicBezTo>
                  <a:pt x="1937467" y="1021647"/>
                  <a:pt x="1937963" y="1034812"/>
                  <a:pt x="1938212" y="1044002"/>
                </a:cubicBezTo>
                <a:cubicBezTo>
                  <a:pt x="1938461" y="1053193"/>
                  <a:pt x="1938646" y="1059154"/>
                  <a:pt x="1937467" y="1065240"/>
                </a:cubicBezTo>
                <a:cubicBezTo>
                  <a:pt x="1936287" y="1071326"/>
                  <a:pt x="1934113" y="1077597"/>
                  <a:pt x="1931133" y="1080516"/>
                </a:cubicBezTo>
                <a:cubicBezTo>
                  <a:pt x="1928152" y="1083434"/>
                  <a:pt x="1924551" y="1082628"/>
                  <a:pt x="1919582" y="1082751"/>
                </a:cubicBezTo>
                <a:cubicBezTo>
                  <a:pt x="1914615" y="1082875"/>
                  <a:pt x="1906667" y="1082317"/>
                  <a:pt x="1901326" y="1081261"/>
                </a:cubicBezTo>
                <a:lnTo>
                  <a:pt x="1887541" y="1076417"/>
                </a:lnTo>
                <a:cubicBezTo>
                  <a:pt x="1885553" y="1074741"/>
                  <a:pt x="1887852" y="1073747"/>
                  <a:pt x="1889403" y="1071201"/>
                </a:cubicBezTo>
                <a:cubicBezTo>
                  <a:pt x="1890956" y="1068655"/>
                  <a:pt x="1894434" y="1065674"/>
                  <a:pt x="1896855" y="1061141"/>
                </a:cubicBezTo>
                <a:lnTo>
                  <a:pt x="1903934" y="1044002"/>
                </a:lnTo>
                <a:cubicBezTo>
                  <a:pt x="1905363" y="1039905"/>
                  <a:pt x="1904431" y="1038600"/>
                  <a:pt x="1905425" y="1036551"/>
                </a:cubicBezTo>
                <a:cubicBezTo>
                  <a:pt x="1906418" y="1034502"/>
                  <a:pt x="1908095" y="1035682"/>
                  <a:pt x="1909896" y="1031707"/>
                </a:cubicBezTo>
                <a:cubicBezTo>
                  <a:pt x="1911696" y="1027733"/>
                  <a:pt x="1914429" y="1019226"/>
                  <a:pt x="1916229" y="1012706"/>
                </a:cubicBezTo>
                <a:lnTo>
                  <a:pt x="1920701" y="992586"/>
                </a:lnTo>
                <a:cubicBezTo>
                  <a:pt x="1921507" y="987743"/>
                  <a:pt x="1921694" y="986501"/>
                  <a:pt x="1921073" y="983644"/>
                </a:cubicBezTo>
                <a:cubicBezTo>
                  <a:pt x="1920452" y="980787"/>
                  <a:pt x="1918341" y="977434"/>
                  <a:pt x="1916974" y="975447"/>
                </a:cubicBezTo>
                <a:cubicBezTo>
                  <a:pt x="1915608" y="973460"/>
                  <a:pt x="1913683" y="973584"/>
                  <a:pt x="1912877" y="971721"/>
                </a:cubicBezTo>
                <a:cubicBezTo>
                  <a:pt x="1912069" y="969858"/>
                  <a:pt x="1912132" y="967002"/>
                  <a:pt x="1912132" y="964269"/>
                </a:cubicBezTo>
                <a:cubicBezTo>
                  <a:pt x="1912132" y="961538"/>
                  <a:pt x="1912132" y="957749"/>
                  <a:pt x="1912877" y="955328"/>
                </a:cubicBezTo>
                <a:cubicBezTo>
                  <a:pt x="1913621" y="952906"/>
                  <a:pt x="1914987" y="950981"/>
                  <a:pt x="1916602" y="949738"/>
                </a:cubicBezTo>
                <a:close/>
                <a:moveTo>
                  <a:pt x="1314311" y="930215"/>
                </a:moveTo>
                <a:lnTo>
                  <a:pt x="1314311" y="931232"/>
                </a:lnTo>
                <a:lnTo>
                  <a:pt x="1313635" y="931134"/>
                </a:lnTo>
                <a:cubicBezTo>
                  <a:pt x="1313884" y="930850"/>
                  <a:pt x="1314134" y="930566"/>
                  <a:pt x="1314311" y="930215"/>
                </a:cubicBezTo>
                <a:close/>
                <a:moveTo>
                  <a:pt x="1615793" y="817926"/>
                </a:moveTo>
                <a:cubicBezTo>
                  <a:pt x="1597673" y="817926"/>
                  <a:pt x="1582983" y="832615"/>
                  <a:pt x="1582983" y="850735"/>
                </a:cubicBezTo>
                <a:lnTo>
                  <a:pt x="1582983" y="1195489"/>
                </a:lnTo>
                <a:cubicBezTo>
                  <a:pt x="1582983" y="1213609"/>
                  <a:pt x="1597673" y="1228299"/>
                  <a:pt x="1615793" y="1228299"/>
                </a:cubicBezTo>
                <a:lnTo>
                  <a:pt x="1701598" y="1228299"/>
                </a:lnTo>
                <a:lnTo>
                  <a:pt x="1694170" y="1214646"/>
                </a:lnTo>
                <a:lnTo>
                  <a:pt x="1685973" y="1191546"/>
                </a:lnTo>
                <a:cubicBezTo>
                  <a:pt x="1684483" y="1184094"/>
                  <a:pt x="1682496" y="1179872"/>
                  <a:pt x="1681503" y="1169191"/>
                </a:cubicBezTo>
                <a:cubicBezTo>
                  <a:pt x="1681129" y="1164471"/>
                  <a:pt x="1681750" y="1160497"/>
                  <a:pt x="1683365" y="1157268"/>
                </a:cubicBezTo>
                <a:lnTo>
                  <a:pt x="1698641" y="1147953"/>
                </a:lnTo>
                <a:lnTo>
                  <a:pt x="1723231" y="1137521"/>
                </a:lnTo>
                <a:lnTo>
                  <a:pt x="1754529" y="1125226"/>
                </a:lnTo>
                <a:lnTo>
                  <a:pt x="1770177" y="1119265"/>
                </a:lnTo>
                <a:cubicBezTo>
                  <a:pt x="1778001" y="1109329"/>
                  <a:pt x="1778560" y="1107591"/>
                  <a:pt x="1781355" y="1098400"/>
                </a:cubicBezTo>
                <a:lnTo>
                  <a:pt x="1788806" y="1093556"/>
                </a:lnTo>
                <a:lnTo>
                  <a:pt x="1794395" y="1082751"/>
                </a:lnTo>
                <a:lnTo>
                  <a:pt x="1793278" y="1076045"/>
                </a:lnTo>
                <a:lnTo>
                  <a:pt x="1793557" y="1075304"/>
                </a:lnTo>
                <a:cubicBezTo>
                  <a:pt x="1789507" y="1069231"/>
                  <a:pt x="1773577" y="1051018"/>
                  <a:pt x="1773021" y="1028711"/>
                </a:cubicBezTo>
                <a:cubicBezTo>
                  <a:pt x="1765242" y="1028098"/>
                  <a:pt x="1760796" y="1005586"/>
                  <a:pt x="1757833" y="993717"/>
                </a:cubicBezTo>
                <a:cubicBezTo>
                  <a:pt x="1755425" y="983693"/>
                  <a:pt x="1763754" y="983894"/>
                  <a:pt x="1763760" y="983894"/>
                </a:cubicBezTo>
                <a:cubicBezTo>
                  <a:pt x="1763745" y="983861"/>
                  <a:pt x="1759073" y="974143"/>
                  <a:pt x="1761052" y="967519"/>
                </a:cubicBezTo>
                <a:cubicBezTo>
                  <a:pt x="1756688" y="969884"/>
                  <a:pt x="1756278" y="970814"/>
                  <a:pt x="1754528" y="972467"/>
                </a:cubicBezTo>
                <a:cubicBezTo>
                  <a:pt x="1752779" y="974119"/>
                  <a:pt x="1751797" y="975033"/>
                  <a:pt x="1750555" y="977434"/>
                </a:cubicBezTo>
                <a:cubicBezTo>
                  <a:pt x="1749312" y="979835"/>
                  <a:pt x="1747408" y="983727"/>
                  <a:pt x="1747077" y="986873"/>
                </a:cubicBezTo>
                <a:cubicBezTo>
                  <a:pt x="1746746" y="990019"/>
                  <a:pt x="1747905" y="992338"/>
                  <a:pt x="1748568" y="996312"/>
                </a:cubicBezTo>
                <a:cubicBezTo>
                  <a:pt x="1749229" y="1000286"/>
                  <a:pt x="1749643" y="1004426"/>
                  <a:pt x="1751051" y="1010719"/>
                </a:cubicBezTo>
                <a:cubicBezTo>
                  <a:pt x="1752458" y="1017011"/>
                  <a:pt x="1754943" y="1029265"/>
                  <a:pt x="1757013" y="1034067"/>
                </a:cubicBezTo>
                <a:cubicBezTo>
                  <a:pt x="1759082" y="1038869"/>
                  <a:pt x="1761732" y="1036882"/>
                  <a:pt x="1763471" y="1039532"/>
                </a:cubicBezTo>
                <a:cubicBezTo>
                  <a:pt x="1765209" y="1042181"/>
                  <a:pt x="1765209" y="1045162"/>
                  <a:pt x="1767445" y="1049964"/>
                </a:cubicBezTo>
                <a:lnTo>
                  <a:pt x="1776883" y="1068344"/>
                </a:lnTo>
                <a:lnTo>
                  <a:pt x="1780857" y="1079771"/>
                </a:lnTo>
                <a:cubicBezTo>
                  <a:pt x="1779698" y="1082172"/>
                  <a:pt x="1774399" y="1081923"/>
                  <a:pt x="1769928" y="1082751"/>
                </a:cubicBezTo>
                <a:cubicBezTo>
                  <a:pt x="1765458" y="1083579"/>
                  <a:pt x="1759082" y="1084987"/>
                  <a:pt x="1754031" y="1084738"/>
                </a:cubicBezTo>
                <a:cubicBezTo>
                  <a:pt x="1748982" y="1084490"/>
                  <a:pt x="1743103" y="1083662"/>
                  <a:pt x="1739625" y="1081261"/>
                </a:cubicBezTo>
                <a:cubicBezTo>
                  <a:pt x="1736147" y="1078860"/>
                  <a:pt x="1734740" y="1075383"/>
                  <a:pt x="1733167" y="1070332"/>
                </a:cubicBezTo>
                <a:cubicBezTo>
                  <a:pt x="1731594" y="1065282"/>
                  <a:pt x="1730517" y="1058409"/>
                  <a:pt x="1730187" y="1050958"/>
                </a:cubicBezTo>
                <a:cubicBezTo>
                  <a:pt x="1729855" y="1043506"/>
                  <a:pt x="1729689" y="1038869"/>
                  <a:pt x="1731180" y="1025622"/>
                </a:cubicBezTo>
                <a:cubicBezTo>
                  <a:pt x="1732670" y="1012374"/>
                  <a:pt x="1734740" y="989688"/>
                  <a:pt x="1739128" y="971472"/>
                </a:cubicBezTo>
                <a:cubicBezTo>
                  <a:pt x="1743517" y="953258"/>
                  <a:pt x="1751879" y="929744"/>
                  <a:pt x="1757509" y="916330"/>
                </a:cubicBezTo>
                <a:cubicBezTo>
                  <a:pt x="1763139" y="902918"/>
                  <a:pt x="1767859" y="897287"/>
                  <a:pt x="1772909" y="890995"/>
                </a:cubicBezTo>
                <a:cubicBezTo>
                  <a:pt x="1777960" y="884702"/>
                  <a:pt x="1783093" y="880977"/>
                  <a:pt x="1787813" y="878576"/>
                </a:cubicBezTo>
                <a:cubicBezTo>
                  <a:pt x="1792532" y="876174"/>
                  <a:pt x="1797086" y="878244"/>
                  <a:pt x="1801225" y="876589"/>
                </a:cubicBezTo>
                <a:cubicBezTo>
                  <a:pt x="1805366" y="874932"/>
                  <a:pt x="1807021" y="870130"/>
                  <a:pt x="1812651" y="868640"/>
                </a:cubicBezTo>
                <a:cubicBezTo>
                  <a:pt x="1815466" y="867895"/>
                  <a:pt x="1819378" y="867625"/>
                  <a:pt x="1823363" y="867553"/>
                </a:cubicBezTo>
                <a:lnTo>
                  <a:pt x="1834510" y="867646"/>
                </a:lnTo>
                <a:cubicBezTo>
                  <a:pt x="1840719" y="867728"/>
                  <a:pt x="1844362" y="867563"/>
                  <a:pt x="1849909" y="869136"/>
                </a:cubicBezTo>
                <a:cubicBezTo>
                  <a:pt x="1855457" y="870710"/>
                  <a:pt x="1861418" y="873028"/>
                  <a:pt x="1867794" y="877085"/>
                </a:cubicBezTo>
                <a:cubicBezTo>
                  <a:pt x="1874169" y="881142"/>
                  <a:pt x="1880793" y="886027"/>
                  <a:pt x="1888161" y="893479"/>
                </a:cubicBezTo>
                <a:cubicBezTo>
                  <a:pt x="1895530" y="900931"/>
                  <a:pt x="1906542" y="914592"/>
                  <a:pt x="1912007" y="921795"/>
                </a:cubicBezTo>
                <a:cubicBezTo>
                  <a:pt x="1917471" y="928998"/>
                  <a:pt x="1920121" y="932641"/>
                  <a:pt x="1920949" y="936698"/>
                </a:cubicBezTo>
                <a:cubicBezTo>
                  <a:pt x="1921777" y="940755"/>
                  <a:pt x="1919044" y="943819"/>
                  <a:pt x="1916974" y="946137"/>
                </a:cubicBezTo>
                <a:lnTo>
                  <a:pt x="1908529" y="950608"/>
                </a:lnTo>
                <a:cubicBezTo>
                  <a:pt x="1906128" y="950525"/>
                  <a:pt x="1905797" y="948787"/>
                  <a:pt x="1902568" y="945641"/>
                </a:cubicBezTo>
                <a:cubicBezTo>
                  <a:pt x="1899339" y="942494"/>
                  <a:pt x="1895365" y="935953"/>
                  <a:pt x="1889156" y="931731"/>
                </a:cubicBezTo>
                <a:cubicBezTo>
                  <a:pt x="1882945" y="927508"/>
                  <a:pt x="1873590" y="922209"/>
                  <a:pt x="1865310" y="920304"/>
                </a:cubicBezTo>
                <a:cubicBezTo>
                  <a:pt x="1857030" y="918400"/>
                  <a:pt x="1838176" y="919063"/>
                  <a:pt x="1839477" y="920304"/>
                </a:cubicBezTo>
                <a:cubicBezTo>
                  <a:pt x="1840778" y="921546"/>
                  <a:pt x="1863117" y="922109"/>
                  <a:pt x="1873116" y="927756"/>
                </a:cubicBezTo>
                <a:cubicBezTo>
                  <a:pt x="1883115" y="933403"/>
                  <a:pt x="1884184" y="933230"/>
                  <a:pt x="1889509" y="937578"/>
                </a:cubicBezTo>
                <a:lnTo>
                  <a:pt x="1905072" y="953850"/>
                </a:lnTo>
                <a:cubicBezTo>
                  <a:pt x="1903629" y="959397"/>
                  <a:pt x="1903790" y="957615"/>
                  <a:pt x="1902865" y="962406"/>
                </a:cubicBezTo>
                <a:cubicBezTo>
                  <a:pt x="1904903" y="967316"/>
                  <a:pt x="1902866" y="980613"/>
                  <a:pt x="1902865" y="980620"/>
                </a:cubicBezTo>
                <a:cubicBezTo>
                  <a:pt x="1902903" y="980623"/>
                  <a:pt x="1911385" y="981247"/>
                  <a:pt x="1911385" y="987373"/>
                </a:cubicBezTo>
                <a:cubicBezTo>
                  <a:pt x="1911385" y="993511"/>
                  <a:pt x="1902313" y="1027267"/>
                  <a:pt x="1902310" y="1027280"/>
                </a:cubicBezTo>
                <a:cubicBezTo>
                  <a:pt x="1902307" y="1027284"/>
                  <a:pt x="1899900" y="1031372"/>
                  <a:pt x="1897123" y="1030758"/>
                </a:cubicBezTo>
                <a:cubicBezTo>
                  <a:pt x="1894185" y="1055508"/>
                  <a:pt x="1884149" y="1071006"/>
                  <a:pt x="1875484" y="1078639"/>
                </a:cubicBezTo>
                <a:cubicBezTo>
                  <a:pt x="1876771" y="1081748"/>
                  <a:pt x="1877684" y="1085604"/>
                  <a:pt x="1879344" y="1087967"/>
                </a:cubicBezTo>
                <a:lnTo>
                  <a:pt x="1884187" y="1092439"/>
                </a:lnTo>
                <a:lnTo>
                  <a:pt x="1889403" y="1093184"/>
                </a:lnTo>
                <a:lnTo>
                  <a:pt x="1891266" y="1095419"/>
                </a:lnTo>
                <a:lnTo>
                  <a:pt x="1896483" y="1108459"/>
                </a:lnTo>
                <a:lnTo>
                  <a:pt x="1903934" y="1115911"/>
                </a:lnTo>
                <a:lnTo>
                  <a:pt x="1911386" y="1118519"/>
                </a:lnTo>
                <a:lnTo>
                  <a:pt x="1938212" y="1127089"/>
                </a:lnTo>
                <a:lnTo>
                  <a:pt x="1967646" y="1140874"/>
                </a:lnTo>
                <a:lnTo>
                  <a:pt x="1984039" y="1152425"/>
                </a:lnTo>
                <a:cubicBezTo>
                  <a:pt x="1984909" y="1155777"/>
                  <a:pt x="1987021" y="1157641"/>
                  <a:pt x="1986648" y="1162484"/>
                </a:cubicBezTo>
                <a:cubicBezTo>
                  <a:pt x="1987268" y="1167204"/>
                  <a:pt x="1986400" y="1175649"/>
                  <a:pt x="1984785" y="1182604"/>
                </a:cubicBezTo>
                <a:cubicBezTo>
                  <a:pt x="1983046" y="1189808"/>
                  <a:pt x="1980314" y="1193533"/>
                  <a:pt x="1978078" y="1198998"/>
                </a:cubicBezTo>
                <a:lnTo>
                  <a:pt x="1964666" y="1227314"/>
                </a:lnTo>
                <a:lnTo>
                  <a:pt x="1963768" y="1228299"/>
                </a:lnTo>
                <a:lnTo>
                  <a:pt x="2052453" y="1228299"/>
                </a:lnTo>
                <a:cubicBezTo>
                  <a:pt x="2070573" y="1228299"/>
                  <a:pt x="2085262" y="1213609"/>
                  <a:pt x="2085262" y="1195489"/>
                </a:cubicBezTo>
                <a:lnTo>
                  <a:pt x="2085262" y="850735"/>
                </a:lnTo>
                <a:cubicBezTo>
                  <a:pt x="2085262" y="832615"/>
                  <a:pt x="2070573" y="817926"/>
                  <a:pt x="2052453" y="817926"/>
                </a:cubicBezTo>
                <a:close/>
                <a:moveTo>
                  <a:pt x="1576083" y="776647"/>
                </a:moveTo>
                <a:lnTo>
                  <a:pt x="2092162" y="776647"/>
                </a:lnTo>
                <a:cubicBezTo>
                  <a:pt x="2113927" y="776647"/>
                  <a:pt x="2131571" y="794291"/>
                  <a:pt x="2131571" y="816056"/>
                </a:cubicBezTo>
                <a:lnTo>
                  <a:pt x="2131571" y="1230169"/>
                </a:lnTo>
                <a:cubicBezTo>
                  <a:pt x="2131571" y="1251934"/>
                  <a:pt x="2113927" y="1269578"/>
                  <a:pt x="2092162" y="1269578"/>
                </a:cubicBezTo>
                <a:lnTo>
                  <a:pt x="1576083" y="1269578"/>
                </a:lnTo>
                <a:lnTo>
                  <a:pt x="1559019" y="1262510"/>
                </a:lnTo>
                <a:cubicBezTo>
                  <a:pt x="1559985" y="1328977"/>
                  <a:pt x="1561914" y="1411277"/>
                  <a:pt x="1560917" y="1525225"/>
                </a:cubicBezTo>
                <a:lnTo>
                  <a:pt x="598153" y="1522352"/>
                </a:lnTo>
                <a:cubicBezTo>
                  <a:pt x="599112" y="1396378"/>
                  <a:pt x="600069" y="1270405"/>
                  <a:pt x="601028" y="1144431"/>
                </a:cubicBezTo>
                <a:cubicBezTo>
                  <a:pt x="606775" y="1048155"/>
                  <a:pt x="759093" y="988521"/>
                  <a:pt x="865428" y="973432"/>
                </a:cubicBezTo>
                <a:cubicBezTo>
                  <a:pt x="898479" y="1000016"/>
                  <a:pt x="953083" y="1033785"/>
                  <a:pt x="970326" y="1053902"/>
                </a:cubicBezTo>
                <a:lnTo>
                  <a:pt x="934402" y="1120003"/>
                </a:lnTo>
                <a:lnTo>
                  <a:pt x="974637" y="1157363"/>
                </a:lnTo>
                <a:lnTo>
                  <a:pt x="938713" y="1200472"/>
                </a:lnTo>
                <a:lnTo>
                  <a:pt x="1026368" y="1404521"/>
                </a:lnTo>
                <a:lnTo>
                  <a:pt x="1055107" y="1094137"/>
                </a:lnTo>
                <a:lnTo>
                  <a:pt x="1019182" y="1055339"/>
                </a:lnTo>
                <a:lnTo>
                  <a:pt x="1080972" y="999298"/>
                </a:lnTo>
                <a:lnTo>
                  <a:pt x="1141325" y="1063961"/>
                </a:lnTo>
                <a:lnTo>
                  <a:pt x="1101090" y="1094137"/>
                </a:lnTo>
                <a:lnTo>
                  <a:pt x="1135577" y="1393025"/>
                </a:lnTo>
                <a:lnTo>
                  <a:pt x="1228979" y="1197598"/>
                </a:lnTo>
                <a:lnTo>
                  <a:pt x="1187307" y="1155926"/>
                </a:lnTo>
                <a:lnTo>
                  <a:pt x="1227542" y="1117128"/>
                </a:lnTo>
                <a:lnTo>
                  <a:pt x="1191618" y="1051028"/>
                </a:lnTo>
                <a:cubicBezTo>
                  <a:pt x="1222752" y="1026121"/>
                  <a:pt x="1275201" y="987802"/>
                  <a:pt x="1299390" y="971996"/>
                </a:cubicBezTo>
                <a:cubicBezTo>
                  <a:pt x="1344568" y="979379"/>
                  <a:pt x="1440846" y="1001343"/>
                  <a:pt x="1504478" y="1051042"/>
                </a:cubicBezTo>
                <a:lnTo>
                  <a:pt x="1536674" y="1080622"/>
                </a:lnTo>
                <a:lnTo>
                  <a:pt x="1536674" y="816056"/>
                </a:lnTo>
                <a:cubicBezTo>
                  <a:pt x="1536674" y="794291"/>
                  <a:pt x="1554318" y="776647"/>
                  <a:pt x="1576083" y="776647"/>
                </a:cubicBezTo>
                <a:close/>
                <a:moveTo>
                  <a:pt x="1083847" y="310130"/>
                </a:moveTo>
                <a:cubicBezTo>
                  <a:pt x="1200957" y="310130"/>
                  <a:pt x="1299889" y="408197"/>
                  <a:pt x="1330507" y="543004"/>
                </a:cubicBezTo>
                <a:lnTo>
                  <a:pt x="1331374" y="543004"/>
                </a:lnTo>
                <a:lnTo>
                  <a:pt x="1335879" y="563696"/>
                </a:lnTo>
                <a:lnTo>
                  <a:pt x="1335605" y="563696"/>
                </a:lnTo>
                <a:lnTo>
                  <a:pt x="1342343" y="634386"/>
                </a:lnTo>
                <a:cubicBezTo>
                  <a:pt x="1341993" y="687379"/>
                  <a:pt x="1330842" y="734564"/>
                  <a:pt x="1313107" y="776870"/>
                </a:cubicBezTo>
                <a:lnTo>
                  <a:pt x="1294278" y="818384"/>
                </a:lnTo>
                <a:lnTo>
                  <a:pt x="1273467" y="858752"/>
                </a:lnTo>
                <a:lnTo>
                  <a:pt x="1272926" y="858752"/>
                </a:lnTo>
                <a:lnTo>
                  <a:pt x="1272926" y="857039"/>
                </a:lnTo>
                <a:cubicBezTo>
                  <a:pt x="1226345" y="921743"/>
                  <a:pt x="1158821" y="961937"/>
                  <a:pt x="1083847" y="961937"/>
                </a:cubicBezTo>
                <a:cubicBezTo>
                  <a:pt x="940997" y="961937"/>
                  <a:pt x="825194" y="816026"/>
                  <a:pt x="825194" y="636034"/>
                </a:cubicBezTo>
                <a:cubicBezTo>
                  <a:pt x="825194" y="456042"/>
                  <a:pt x="940997" y="310130"/>
                  <a:pt x="1083847" y="310130"/>
                </a:cubicBezTo>
                <a:close/>
                <a:moveTo>
                  <a:pt x="304612" y="197705"/>
                </a:moveTo>
                <a:cubicBezTo>
                  <a:pt x="247726" y="197705"/>
                  <a:pt x="201610" y="243821"/>
                  <a:pt x="201610" y="300707"/>
                </a:cubicBezTo>
                <a:lnTo>
                  <a:pt x="201610" y="1430479"/>
                </a:lnTo>
                <a:cubicBezTo>
                  <a:pt x="201610" y="1487365"/>
                  <a:pt x="247726" y="1533481"/>
                  <a:pt x="304612" y="1533481"/>
                </a:cubicBezTo>
                <a:lnTo>
                  <a:pt x="2176774" y="1533481"/>
                </a:lnTo>
                <a:cubicBezTo>
                  <a:pt x="2233660" y="1533481"/>
                  <a:pt x="2279776" y="1487365"/>
                  <a:pt x="2279776" y="1430479"/>
                </a:cubicBezTo>
                <a:lnTo>
                  <a:pt x="2279776" y="300707"/>
                </a:lnTo>
                <a:cubicBezTo>
                  <a:pt x="2279776" y="243821"/>
                  <a:pt x="2233660" y="197705"/>
                  <a:pt x="2176774" y="197705"/>
                </a:cubicBezTo>
                <a:close/>
                <a:moveTo>
                  <a:pt x="147155" y="0"/>
                </a:moveTo>
                <a:lnTo>
                  <a:pt x="2334232" y="0"/>
                </a:lnTo>
                <a:cubicBezTo>
                  <a:pt x="2415503" y="0"/>
                  <a:pt x="2481387" y="65884"/>
                  <a:pt x="2481387" y="147155"/>
                </a:cubicBezTo>
                <a:lnTo>
                  <a:pt x="2481387" y="1761223"/>
                </a:lnTo>
                <a:cubicBezTo>
                  <a:pt x="2481387" y="1842494"/>
                  <a:pt x="2415503" y="1908378"/>
                  <a:pt x="2334232" y="1908378"/>
                </a:cubicBezTo>
                <a:lnTo>
                  <a:pt x="147155" y="1908378"/>
                </a:lnTo>
                <a:cubicBezTo>
                  <a:pt x="65884" y="1908378"/>
                  <a:pt x="0" y="1842494"/>
                  <a:pt x="0" y="1761223"/>
                </a:cubicBezTo>
                <a:lnTo>
                  <a:pt x="0" y="147155"/>
                </a:lnTo>
                <a:cubicBezTo>
                  <a:pt x="0" y="65884"/>
                  <a:pt x="65884" y="0"/>
                  <a:pt x="147155" y="0"/>
                </a:cubicBezTo>
                <a:close/>
              </a:path>
            </a:pathLst>
          </a:custGeom>
          <a:solidFill>
            <a:schemeClr val="bg1">
              <a:lumMod val="50000"/>
            </a:schemeClr>
          </a:solid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6" name="Freeform 195"/>
          <p:cNvSpPr/>
          <p:nvPr/>
        </p:nvSpPr>
        <p:spPr bwMode="auto">
          <a:xfrm>
            <a:off x="10606282" y="2232757"/>
            <a:ext cx="496079" cy="37618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c</a:t>
            </a:r>
          </a:p>
        </p:txBody>
      </p:sp>
      <p:grpSp>
        <p:nvGrpSpPr>
          <p:cNvPr id="203" name="Group 202"/>
          <p:cNvGrpSpPr/>
          <p:nvPr/>
        </p:nvGrpSpPr>
        <p:grpSpPr>
          <a:xfrm>
            <a:off x="3093977" y="2684405"/>
            <a:ext cx="345523" cy="327899"/>
            <a:chOff x="5326857" y="2779521"/>
            <a:chExt cx="2283619" cy="2167129"/>
          </a:xfrm>
          <a:solidFill>
            <a:schemeClr val="bg1">
              <a:lumMod val="50000"/>
            </a:schemeClr>
          </a:solidFill>
        </p:grpSpPr>
        <p:sp>
          <p:nvSpPr>
            <p:cNvPr id="204" name="Freeform 203"/>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5"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6"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7" name="Oval 206"/>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8"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08" name="Round Same Side Corner Rectangle 2"/>
          <p:cNvSpPr/>
          <p:nvPr/>
        </p:nvSpPr>
        <p:spPr>
          <a:xfrm>
            <a:off x="2192910" y="4097808"/>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2" name="Rectangle 61"/>
          <p:cNvSpPr/>
          <p:nvPr/>
        </p:nvSpPr>
        <p:spPr bwMode="auto">
          <a:xfrm>
            <a:off x="303213" y="5010767"/>
            <a:ext cx="11585448" cy="494431"/>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1227077" rtl="0" eaLnBrk="1" fontAlgn="base" latinLnBrk="0" hangingPunct="1">
              <a:lnSpc>
                <a:spcPct val="120000"/>
              </a:lnSpc>
              <a:spcBef>
                <a:spcPts val="200"/>
              </a:spcBef>
              <a:spcAft>
                <a:spcPts val="20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Digital Hotspots</a:t>
            </a:r>
          </a:p>
        </p:txBody>
      </p:sp>
      <p:grpSp>
        <p:nvGrpSpPr>
          <p:cNvPr id="100" name="Group 99"/>
          <p:cNvGrpSpPr/>
          <p:nvPr/>
        </p:nvGrpSpPr>
        <p:grpSpPr>
          <a:xfrm>
            <a:off x="5740174" y="3149022"/>
            <a:ext cx="345523" cy="327899"/>
            <a:chOff x="5326857" y="2779521"/>
            <a:chExt cx="2283619" cy="2167129"/>
          </a:xfrm>
          <a:solidFill>
            <a:schemeClr val="bg1">
              <a:lumMod val="50000"/>
            </a:schemeClr>
          </a:solidFill>
        </p:grpSpPr>
        <p:sp>
          <p:nvSpPr>
            <p:cNvPr id="101" name="Freeform 203"/>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Oval 126"/>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9"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81" name="Oval 80">
            <a:extLst>
              <a:ext uri="{FF2B5EF4-FFF2-40B4-BE49-F238E27FC236}">
                <a16:creationId xmlns:a16="http://schemas.microsoft.com/office/drawing/2014/main" id="{C827EF22-885B-47A3-87CF-797A517DB660}"/>
              </a:ext>
            </a:extLst>
          </p:cNvPr>
          <p:cNvSpPr/>
          <p:nvPr/>
        </p:nvSpPr>
        <p:spPr bwMode="auto">
          <a:xfrm>
            <a:off x="8164605" y="3624139"/>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96F57BD3-2825-4118-845A-EC48B9C622A2}"/>
              </a:ext>
            </a:extLst>
          </p:cNvPr>
          <p:cNvGrpSpPr/>
          <p:nvPr/>
        </p:nvGrpSpPr>
        <p:grpSpPr>
          <a:xfrm>
            <a:off x="9686254" y="3426411"/>
            <a:ext cx="345523" cy="327899"/>
            <a:chOff x="5326857" y="2779521"/>
            <a:chExt cx="2283619" cy="2167129"/>
          </a:xfrm>
          <a:solidFill>
            <a:schemeClr val="bg1">
              <a:lumMod val="50000"/>
            </a:schemeClr>
          </a:solidFill>
        </p:grpSpPr>
        <p:sp>
          <p:nvSpPr>
            <p:cNvPr id="67" name="Freeform 203">
              <a:extLst>
                <a:ext uri="{FF2B5EF4-FFF2-40B4-BE49-F238E27FC236}">
                  <a16:creationId xmlns:a16="http://schemas.microsoft.com/office/drawing/2014/main" id="{32E5E8F6-9E4F-4A85-9884-41F7CE2CA63D}"/>
                </a:ext>
              </a:extLst>
            </p:cNvPr>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Oval 23">
              <a:extLst>
                <a:ext uri="{FF2B5EF4-FFF2-40B4-BE49-F238E27FC236}">
                  <a16:creationId xmlns:a16="http://schemas.microsoft.com/office/drawing/2014/main" id="{27F7728A-4B69-445C-9175-E0C0608727BD}"/>
                </a:ext>
              </a:extLst>
            </p:cNvPr>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Rounded Rectangle 13">
              <a:extLst>
                <a:ext uri="{FF2B5EF4-FFF2-40B4-BE49-F238E27FC236}">
                  <a16:creationId xmlns:a16="http://schemas.microsoft.com/office/drawing/2014/main" id="{C091011C-8C97-48C8-A1E7-91479A5D6E7E}"/>
                </a:ext>
              </a:extLst>
            </p:cNvPr>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47189493-4480-4DDB-93AE-F966524606BB}"/>
                </a:ext>
              </a:extLst>
            </p:cNvPr>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0873753A-D9E1-4612-97A8-94A1C2B6404A}"/>
                </a:ext>
              </a:extLst>
            </p:cNvPr>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4" name="Rectangle 73">
            <a:extLst>
              <a:ext uri="{FF2B5EF4-FFF2-40B4-BE49-F238E27FC236}">
                <a16:creationId xmlns:a16="http://schemas.microsoft.com/office/drawing/2014/main" id="{6E90FD75-A3E1-46E8-AF75-E47C354E74D2}"/>
              </a:ext>
            </a:extLst>
          </p:cNvPr>
          <p:cNvSpPr/>
          <p:nvPr/>
        </p:nvSpPr>
        <p:spPr>
          <a:xfrm>
            <a:off x="5015557" y="3530457"/>
            <a:ext cx="1877024"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Release Work</a:t>
            </a:r>
          </a:p>
        </p:txBody>
      </p:sp>
      <p:sp>
        <p:nvSpPr>
          <p:cNvPr id="72" name="Title 11">
            <a:extLst>
              <a:ext uri="{FF2B5EF4-FFF2-40B4-BE49-F238E27FC236}">
                <a16:creationId xmlns:a16="http://schemas.microsoft.com/office/drawing/2014/main" id="{A98041BF-C982-4459-B15C-F1DFA0EB6402}"/>
              </a:ext>
            </a:extLst>
          </p:cNvPr>
          <p:cNvSpPr>
            <a:spLocks noGrp="1"/>
          </p:cNvSpPr>
          <p:nvPr/>
        </p:nvSpPr>
        <p:spPr>
          <a:xfrm>
            <a:off x="354649" y="202646"/>
            <a:ext cx="11601647" cy="823504"/>
          </a:xfrm>
          <a:prstGeom prst="rect">
            <a:avLst/>
          </a:prstGeom>
        </p:spPr>
        <p:txBody>
          <a:bodyPr vert="horz" wrap="square" lIns="0" tIns="0" rIns="0" bIns="0" rtlCol="0" anchor="t">
            <a:normAutofit fontScale="90000" lnSpcReduction="10000"/>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dirty="0">
                <a:solidFill>
                  <a:srgbClr val="0A1B45"/>
                </a:solidFill>
                <a:latin typeface="Segoe UI Semibold" panose="020B0702040204020203" pitchFamily="34" charset="0"/>
                <a:cs typeface="Segoe UI Semibold" panose="020B0702040204020203" pitchFamily="34" charset="0"/>
              </a:rPr>
              <a:t>Enterprise Field Asset Maintenance Journey</a:t>
            </a:r>
            <a:br>
              <a:rPr lang="en-US" dirty="0">
                <a:solidFill>
                  <a:srgbClr val="44546A"/>
                </a:solidFill>
                <a:latin typeface="Calibri Light" panose="020F0302020204030204"/>
              </a:rPr>
            </a:br>
            <a:r>
              <a:rPr lang="en-US" sz="2700" dirty="0">
                <a:solidFill>
                  <a:srgbClr val="0078D4"/>
                </a:solidFill>
                <a:latin typeface="Segoe UI Semibold" panose="020B0702040204020203" pitchFamily="34" charset="0"/>
                <a:cs typeface="Segoe UI Semibold" panose="020B0702040204020203" pitchFamily="34" charset="0"/>
              </a:rPr>
              <a:t>Preventative</a:t>
            </a:r>
          </a:p>
        </p:txBody>
      </p:sp>
    </p:spTree>
    <p:custDataLst>
      <p:tags r:id="rId1"/>
    </p:custDataLst>
    <p:extLst>
      <p:ext uri="{BB962C8B-B14F-4D97-AF65-F5344CB8AC3E}">
        <p14:creationId xmlns:p14="http://schemas.microsoft.com/office/powerpoint/2010/main" val="35251781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78" imgH="377" progId="TCLayout.ActiveDocument.1">
                  <p:embed/>
                </p:oleObj>
              </mc:Choice>
              <mc:Fallback>
                <p:oleObj name="think-cell Slide" r:id="rId5" imgW="378" imgH="377" progId="TCLayout.ActiveDocument.1">
                  <p:embed/>
                  <p:pic>
                    <p:nvPicPr>
                      <p:cNvPr id="23" name="Object 2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4294967295"/>
          </p:nvPr>
        </p:nvSpPr>
        <p:spPr>
          <a:xfrm>
            <a:off x="11430000" y="6478588"/>
            <a:ext cx="762000" cy="3794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800" b="0" i="0" u="none" strike="noStrike" kern="1200" cap="none" spc="0" normalizeH="0" baseline="0" noProof="0">
              <a:ln>
                <a:noFill/>
              </a:ln>
              <a:solidFill>
                <a:srgbClr val="505050"/>
              </a:solidFill>
              <a:effectLst/>
              <a:uLnTx/>
              <a:uFillTx/>
              <a:latin typeface="Segoe UI" pitchFamily="34" charset="0"/>
              <a:cs typeface="Segoe UI" pitchFamily="34" charset="0"/>
            </a:endParaRPr>
          </a:p>
        </p:txBody>
      </p:sp>
      <p:sp>
        <p:nvSpPr>
          <p:cNvPr id="63" name="Rectangle 62"/>
          <p:cNvSpPr/>
          <p:nvPr/>
        </p:nvSpPr>
        <p:spPr>
          <a:xfrm>
            <a:off x="316214" y="5480947"/>
            <a:ext cx="3835688" cy="1134043"/>
          </a:xfrm>
          <a:prstGeom prst="rect">
            <a:avLst/>
          </a:prstGeom>
          <a:solidFill>
            <a:schemeClr val="bg1"/>
          </a:solidFill>
          <a:ln w="3175">
            <a:solidFill>
              <a:schemeClr val="bg1">
                <a:lumMod val="75000"/>
              </a:schemeClr>
            </a:solidFill>
          </a:ln>
        </p:spPr>
        <p:txBody>
          <a:bodyPr wrap="square" lIns="91440" tIns="45720" rIns="91440" bIns="45720">
            <a:noAutofit/>
          </a:bodyPr>
          <a:lstStyle/>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Update Counters via IoT</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Document versioning and integration</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Collaboration on Solution</a:t>
            </a:r>
            <a:endParaRPr kumimoji="0" lang="en-US" sz="1400" b="0" i="0" u="none" strike="noStrike" kern="1200" cap="none" spc="0" normalizeH="0" baseline="0" noProof="0">
              <a:ln>
                <a:noFill/>
              </a:ln>
              <a:solidFill>
                <a:srgbClr val="505050"/>
              </a:solidFill>
              <a:effectLst/>
              <a:highlight>
                <a:srgbClr val="FFFF00"/>
              </a:highlight>
              <a:uLnTx/>
              <a:uFillTx/>
              <a:latin typeface="Segoe UI"/>
              <a:ea typeface="Segoe UI" pitchFamily="34" charset="0"/>
              <a:cs typeface="Segoe UI" pitchFamily="34" charset="0"/>
            </a:endParaRPr>
          </a:p>
        </p:txBody>
      </p:sp>
      <p:sp>
        <p:nvSpPr>
          <p:cNvPr id="64" name="Rectangle 63"/>
          <p:cNvSpPr/>
          <p:nvPr/>
        </p:nvSpPr>
        <p:spPr>
          <a:xfrm>
            <a:off x="4191094" y="5480947"/>
            <a:ext cx="3835688" cy="1134043"/>
          </a:xfrm>
          <a:prstGeom prst="rect">
            <a:avLst/>
          </a:prstGeom>
          <a:solidFill>
            <a:schemeClr val="bg1"/>
          </a:solidFill>
          <a:ln w="3175">
            <a:solidFill>
              <a:schemeClr val="bg1">
                <a:lumMod val="75000"/>
              </a:schemeClr>
            </a:solidFill>
          </a:ln>
        </p:spPr>
        <p:txBody>
          <a:bodyPr wrap="square" lIns="91440" tIns="45720" rIns="91440" bIns="45720">
            <a:noAutofit/>
          </a:bodyPr>
          <a:lstStyle/>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Digital signatures </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Management of skills and compliance </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Orchestration of Supply chain</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Guided processes via HoloLens</a:t>
            </a:r>
            <a:endParaRPr kumimoji="0" lang="en-US"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65" name="Rectangle 64"/>
          <p:cNvSpPr/>
          <p:nvPr/>
        </p:nvSpPr>
        <p:spPr>
          <a:xfrm>
            <a:off x="8065974" y="5480947"/>
            <a:ext cx="3835688" cy="1134043"/>
          </a:xfrm>
          <a:prstGeom prst="rect">
            <a:avLst/>
          </a:prstGeom>
          <a:solidFill>
            <a:schemeClr val="bg1"/>
          </a:solidFill>
          <a:ln w="3175">
            <a:solidFill>
              <a:schemeClr val="bg1">
                <a:lumMod val="75000"/>
              </a:schemeClr>
            </a:solidFill>
          </a:ln>
        </p:spPr>
        <p:txBody>
          <a:bodyPr wrap="square" lIns="91440" tIns="45720" rIns="91440" bIns="45720">
            <a:noAutofit/>
          </a:bodyPr>
          <a:lstStyle/>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Visibility on ETA, Duration &amp; time to complete </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Real time monitoring</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Digital feedback loop for lessons learned</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505050"/>
              </a:solidFill>
              <a:effectLst/>
              <a:highlight>
                <a:srgbClr val="FFFF00"/>
              </a:highlight>
              <a:uLnTx/>
              <a:uFillTx/>
              <a:latin typeface="Segoe UI"/>
              <a:ea typeface="Segoe UI" pitchFamily="34" charset="0"/>
              <a:cs typeface="Segoe UI" pitchFamily="34" charset="0"/>
            </a:endParaRPr>
          </a:p>
        </p:txBody>
      </p:sp>
      <p:sp>
        <p:nvSpPr>
          <p:cNvPr id="104" name="Rectangle 103"/>
          <p:cNvSpPr/>
          <p:nvPr/>
        </p:nvSpPr>
        <p:spPr>
          <a:xfrm>
            <a:off x="317211" y="1006941"/>
            <a:ext cx="11582397" cy="397342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white"/>
              </a:solidFill>
              <a:effectLst/>
              <a:uLnTx/>
              <a:uFillTx/>
              <a:latin typeface="Segoe UI"/>
              <a:ea typeface="+mn-ea"/>
              <a:cs typeface="+mn-cs"/>
            </a:endParaRPr>
          </a:p>
        </p:txBody>
      </p:sp>
      <p:sp>
        <p:nvSpPr>
          <p:cNvPr id="13" name="Freeform 12"/>
          <p:cNvSpPr/>
          <p:nvPr/>
        </p:nvSpPr>
        <p:spPr bwMode="auto">
          <a:xfrm>
            <a:off x="316214" y="1262947"/>
            <a:ext cx="11570354" cy="3559234"/>
          </a:xfrm>
          <a:custGeom>
            <a:avLst/>
            <a:gdLst>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1108674 h 3873799"/>
              <a:gd name="connsiteX1" fmla="*/ 1383632 w 12119714"/>
              <a:gd name="connsiteY1" fmla="*/ 206306 h 3873799"/>
              <a:gd name="connsiteX2" fmla="*/ 2442411 w 12119714"/>
              <a:gd name="connsiteY2" fmla="*/ 1601969 h 3873799"/>
              <a:gd name="connsiteX3" fmla="*/ 1130969 w 12119714"/>
              <a:gd name="connsiteY3" fmla="*/ 2624653 h 3873799"/>
              <a:gd name="connsiteX4" fmla="*/ 1143000 w 12119714"/>
              <a:gd name="connsiteY4" fmla="*/ 3611242 h 3873799"/>
              <a:gd name="connsiteX5" fmla="*/ 3164306 w 12119714"/>
              <a:gd name="connsiteY5" fmla="*/ 3418737 h 3873799"/>
              <a:gd name="connsiteX6" fmla="*/ 4030579 w 12119714"/>
              <a:gd name="connsiteY6" fmla="*/ 1301179 h 3873799"/>
              <a:gd name="connsiteX7" fmla="*/ 4896853 w 12119714"/>
              <a:gd name="connsiteY7" fmla="*/ 158179 h 3873799"/>
              <a:gd name="connsiteX8" fmla="*/ 7279106 w 12119714"/>
              <a:gd name="connsiteY8" fmla="*/ 1192895 h 3873799"/>
              <a:gd name="connsiteX9" fmla="*/ 10323095 w 12119714"/>
              <a:gd name="connsiteY9" fmla="*/ 49894 h 3873799"/>
              <a:gd name="connsiteX10" fmla="*/ 11694695 w 12119714"/>
              <a:gd name="connsiteY10" fmla="*/ 2191516 h 3873799"/>
              <a:gd name="connsiteX11" fmla="*/ 9745579 w 12119714"/>
              <a:gd name="connsiteY11" fmla="*/ 1914790 h 3873799"/>
              <a:gd name="connsiteX12" fmla="*/ 6605337 w 12119714"/>
              <a:gd name="connsiteY12" fmla="*/ 1866663 h 3873799"/>
              <a:gd name="connsiteX13" fmla="*/ 4632158 w 12119714"/>
              <a:gd name="connsiteY13" fmla="*/ 2155421 h 3873799"/>
              <a:gd name="connsiteX14" fmla="*/ 4307306 w 12119714"/>
              <a:gd name="connsiteY14" fmla="*/ 3659369 h 3873799"/>
              <a:gd name="connsiteX15" fmla="*/ 5305927 w 12119714"/>
              <a:gd name="connsiteY15" fmla="*/ 3731558 h 3873799"/>
              <a:gd name="connsiteX16" fmla="*/ 6424863 w 12119714"/>
              <a:gd name="connsiteY16" fmla="*/ 2408084 h 3873799"/>
              <a:gd name="connsiteX17" fmla="*/ 8698832 w 12119714"/>
              <a:gd name="connsiteY17" fmla="*/ 3418737 h 3873799"/>
              <a:gd name="connsiteX18" fmla="*/ 11670632 w 12119714"/>
              <a:gd name="connsiteY18" fmla="*/ 3262327 h 3873799"/>
              <a:gd name="connsiteX19" fmla="*/ 12055642 w 12119714"/>
              <a:gd name="connsiteY19" fmla="*/ 3262327 h 3873799"/>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745579 w 12119714"/>
              <a:gd name="connsiteY11" fmla="*/ 1930401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023684 w 12119714"/>
              <a:gd name="connsiteY11" fmla="*/ 1413043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030579 w 12119714"/>
              <a:gd name="connsiteY6" fmla="*/ 1279425 h 3852045"/>
              <a:gd name="connsiteX7" fmla="*/ 4896853 w 12119714"/>
              <a:gd name="connsiteY7" fmla="*/ 136425 h 3852045"/>
              <a:gd name="connsiteX8" fmla="*/ 7279106 w 12119714"/>
              <a:gd name="connsiteY8" fmla="*/ 894415 h 3852045"/>
              <a:gd name="connsiteX9" fmla="*/ 10323095 w 12119714"/>
              <a:gd name="connsiteY9" fmla="*/ 28140 h 3852045"/>
              <a:gd name="connsiteX10" fmla="*/ 11694695 w 12119714"/>
              <a:gd name="connsiteY10" fmla="*/ 2169762 h 3852045"/>
              <a:gd name="connsiteX11" fmla="*/ 9023684 w 12119714"/>
              <a:gd name="connsiteY11" fmla="*/ 1375678 h 3852045"/>
              <a:gd name="connsiteX12" fmla="*/ 6605337 w 12119714"/>
              <a:gd name="connsiteY12" fmla="*/ 1844909 h 3852045"/>
              <a:gd name="connsiteX13" fmla="*/ 4632158 w 12119714"/>
              <a:gd name="connsiteY13" fmla="*/ 2133667 h 3852045"/>
              <a:gd name="connsiteX14" fmla="*/ 4307306 w 12119714"/>
              <a:gd name="connsiteY14" fmla="*/ 3637615 h 3852045"/>
              <a:gd name="connsiteX15" fmla="*/ 5305927 w 12119714"/>
              <a:gd name="connsiteY15" fmla="*/ 3709804 h 3852045"/>
              <a:gd name="connsiteX16" fmla="*/ 6424863 w 12119714"/>
              <a:gd name="connsiteY16" fmla="*/ 2386330 h 3852045"/>
              <a:gd name="connsiteX17" fmla="*/ 8698832 w 12119714"/>
              <a:gd name="connsiteY17" fmla="*/ 3396983 h 3852045"/>
              <a:gd name="connsiteX18" fmla="*/ 11670632 w 12119714"/>
              <a:gd name="connsiteY18" fmla="*/ 3240573 h 3852045"/>
              <a:gd name="connsiteX19" fmla="*/ 12055642 w 12119714"/>
              <a:gd name="connsiteY19"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896853 w 12119714"/>
              <a:gd name="connsiteY6" fmla="*/ 136425 h 3852045"/>
              <a:gd name="connsiteX7" fmla="*/ 7279106 w 12119714"/>
              <a:gd name="connsiteY7" fmla="*/ 894415 h 3852045"/>
              <a:gd name="connsiteX8" fmla="*/ 10323095 w 12119714"/>
              <a:gd name="connsiteY8" fmla="*/ 28140 h 3852045"/>
              <a:gd name="connsiteX9" fmla="*/ 11694695 w 12119714"/>
              <a:gd name="connsiteY9" fmla="*/ 2169762 h 3852045"/>
              <a:gd name="connsiteX10" fmla="*/ 9023684 w 12119714"/>
              <a:gd name="connsiteY10" fmla="*/ 1375678 h 3852045"/>
              <a:gd name="connsiteX11" fmla="*/ 6605337 w 12119714"/>
              <a:gd name="connsiteY11" fmla="*/ 1844909 h 3852045"/>
              <a:gd name="connsiteX12" fmla="*/ 4632158 w 12119714"/>
              <a:gd name="connsiteY12" fmla="*/ 2133667 h 3852045"/>
              <a:gd name="connsiteX13" fmla="*/ 4307306 w 12119714"/>
              <a:gd name="connsiteY13" fmla="*/ 3637615 h 3852045"/>
              <a:gd name="connsiteX14" fmla="*/ 5305927 w 12119714"/>
              <a:gd name="connsiteY14" fmla="*/ 3709804 h 3852045"/>
              <a:gd name="connsiteX15" fmla="*/ 6424863 w 12119714"/>
              <a:gd name="connsiteY15" fmla="*/ 2386330 h 3852045"/>
              <a:gd name="connsiteX16" fmla="*/ 8698832 w 12119714"/>
              <a:gd name="connsiteY16" fmla="*/ 3396983 h 3852045"/>
              <a:gd name="connsiteX17" fmla="*/ 11670632 w 12119714"/>
              <a:gd name="connsiteY17" fmla="*/ 3240573 h 3852045"/>
              <a:gd name="connsiteX18" fmla="*/ 12055642 w 12119714"/>
              <a:gd name="connsiteY18"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43000 w 12119714"/>
              <a:gd name="connsiteY3" fmla="*/ 358948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4157199"/>
              <a:gd name="connsiteX1" fmla="*/ 1383632 w 12119714"/>
              <a:gd name="connsiteY1" fmla="*/ 184552 h 4157199"/>
              <a:gd name="connsiteX2" fmla="*/ 2442411 w 12119714"/>
              <a:gd name="connsiteY2" fmla="*/ 1580215 h 4157199"/>
              <a:gd name="connsiteX3" fmla="*/ 1143000 w 12119714"/>
              <a:gd name="connsiteY3" fmla="*/ 3589488 h 4157199"/>
              <a:gd name="connsiteX4" fmla="*/ 3164306 w 12119714"/>
              <a:gd name="connsiteY4" fmla="*/ 3396983 h 4157199"/>
              <a:gd name="connsiteX5" fmla="*/ 4896853 w 12119714"/>
              <a:gd name="connsiteY5" fmla="*/ 136425 h 4157199"/>
              <a:gd name="connsiteX6" fmla="*/ 7279106 w 12119714"/>
              <a:gd name="connsiteY6" fmla="*/ 894415 h 4157199"/>
              <a:gd name="connsiteX7" fmla="*/ 10323095 w 12119714"/>
              <a:gd name="connsiteY7" fmla="*/ 28140 h 4157199"/>
              <a:gd name="connsiteX8" fmla="*/ 11694695 w 12119714"/>
              <a:gd name="connsiteY8" fmla="*/ 2169762 h 4157199"/>
              <a:gd name="connsiteX9" fmla="*/ 9023684 w 12119714"/>
              <a:gd name="connsiteY9" fmla="*/ 1375678 h 4157199"/>
              <a:gd name="connsiteX10" fmla="*/ 6605337 w 12119714"/>
              <a:gd name="connsiteY10" fmla="*/ 1844909 h 4157199"/>
              <a:gd name="connsiteX11" fmla="*/ 4632158 w 12119714"/>
              <a:gd name="connsiteY11" fmla="*/ 2133667 h 4157199"/>
              <a:gd name="connsiteX12" fmla="*/ 4307306 w 12119714"/>
              <a:gd name="connsiteY12" fmla="*/ 3637615 h 4157199"/>
              <a:gd name="connsiteX13" fmla="*/ 5305927 w 12119714"/>
              <a:gd name="connsiteY13" fmla="*/ 3709804 h 4157199"/>
              <a:gd name="connsiteX14" fmla="*/ 6424863 w 12119714"/>
              <a:gd name="connsiteY14" fmla="*/ 2386330 h 4157199"/>
              <a:gd name="connsiteX15" fmla="*/ 8698832 w 12119714"/>
              <a:gd name="connsiteY15" fmla="*/ 3396983 h 4157199"/>
              <a:gd name="connsiteX16" fmla="*/ 11670632 w 12119714"/>
              <a:gd name="connsiteY16" fmla="*/ 3240573 h 4157199"/>
              <a:gd name="connsiteX17" fmla="*/ 12055642 w 12119714"/>
              <a:gd name="connsiteY17" fmla="*/ 3240573 h 4157199"/>
              <a:gd name="connsiteX0" fmla="*/ 0 w 12119714"/>
              <a:gd name="connsiteY0" fmla="*/ 1086920 h 3852045"/>
              <a:gd name="connsiteX1" fmla="*/ 1383632 w 12119714"/>
              <a:gd name="connsiteY1" fmla="*/ 184552 h 3852045"/>
              <a:gd name="connsiteX2" fmla="*/ 2442411 w 12119714"/>
              <a:gd name="connsiteY2" fmla="*/ 15802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605337 w 12119714"/>
              <a:gd name="connsiteY10" fmla="*/ 1844864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545179 w 12119714"/>
              <a:gd name="connsiteY10" fmla="*/ 1808769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76767"/>
              <a:gd name="connsiteX1" fmla="*/ 1479885 w 12119714"/>
              <a:gd name="connsiteY1" fmla="*/ 148412 h 3876767"/>
              <a:gd name="connsiteX2" fmla="*/ 2538664 w 12119714"/>
              <a:gd name="connsiteY2" fmla="*/ 1351570 h 3876767"/>
              <a:gd name="connsiteX3" fmla="*/ 589548 w 12119714"/>
              <a:gd name="connsiteY3" fmla="*/ 2975833 h 3876767"/>
              <a:gd name="connsiteX4" fmla="*/ 3164306 w 12119714"/>
              <a:gd name="connsiteY4" fmla="*/ 3396938 h 3876767"/>
              <a:gd name="connsiteX5" fmla="*/ 4547937 w 12119714"/>
              <a:gd name="connsiteY5" fmla="*/ 124348 h 3876767"/>
              <a:gd name="connsiteX6" fmla="*/ 7279106 w 12119714"/>
              <a:gd name="connsiteY6" fmla="*/ 894370 h 3876767"/>
              <a:gd name="connsiteX7" fmla="*/ 10323095 w 12119714"/>
              <a:gd name="connsiteY7" fmla="*/ 28095 h 3876767"/>
              <a:gd name="connsiteX8" fmla="*/ 11694695 w 12119714"/>
              <a:gd name="connsiteY8" fmla="*/ 2169717 h 3876767"/>
              <a:gd name="connsiteX9" fmla="*/ 9023684 w 12119714"/>
              <a:gd name="connsiteY9" fmla="*/ 1375633 h 3876767"/>
              <a:gd name="connsiteX10" fmla="*/ 6545179 w 12119714"/>
              <a:gd name="connsiteY10" fmla="*/ 1808769 h 3876767"/>
              <a:gd name="connsiteX11" fmla="*/ 4511843 w 12119714"/>
              <a:gd name="connsiteY11" fmla="*/ 1712517 h 3876767"/>
              <a:gd name="connsiteX12" fmla="*/ 4307306 w 12119714"/>
              <a:gd name="connsiteY12" fmla="*/ 3637570 h 3876767"/>
              <a:gd name="connsiteX13" fmla="*/ 5305927 w 12119714"/>
              <a:gd name="connsiteY13" fmla="*/ 3709759 h 3876767"/>
              <a:gd name="connsiteX14" fmla="*/ 6424863 w 12119714"/>
              <a:gd name="connsiteY14" fmla="*/ 2386285 h 3876767"/>
              <a:gd name="connsiteX15" fmla="*/ 8698832 w 12119714"/>
              <a:gd name="connsiteY15" fmla="*/ 3396938 h 3876767"/>
              <a:gd name="connsiteX16" fmla="*/ 11670632 w 12119714"/>
              <a:gd name="connsiteY16" fmla="*/ 3240528 h 3876767"/>
              <a:gd name="connsiteX17" fmla="*/ 12055642 w 12119714"/>
              <a:gd name="connsiteY17" fmla="*/ 3240528 h 3876767"/>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8915400 w 12119714"/>
              <a:gd name="connsiteY13" fmla="*/ 2518633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073168"/>
              <a:gd name="connsiteY0" fmla="*/ 1086875 h 3763216"/>
              <a:gd name="connsiteX1" fmla="*/ 1479885 w 12073168"/>
              <a:gd name="connsiteY1" fmla="*/ 148412 h 3763216"/>
              <a:gd name="connsiteX2" fmla="*/ 2538664 w 12073168"/>
              <a:gd name="connsiteY2" fmla="*/ 1351570 h 3763216"/>
              <a:gd name="connsiteX3" fmla="*/ 589548 w 12073168"/>
              <a:gd name="connsiteY3" fmla="*/ 2975833 h 3763216"/>
              <a:gd name="connsiteX4" fmla="*/ 3164306 w 12073168"/>
              <a:gd name="connsiteY4" fmla="*/ 3396938 h 3763216"/>
              <a:gd name="connsiteX5" fmla="*/ 4547937 w 12073168"/>
              <a:gd name="connsiteY5" fmla="*/ 124348 h 3763216"/>
              <a:gd name="connsiteX6" fmla="*/ 7279106 w 12073168"/>
              <a:gd name="connsiteY6" fmla="*/ 894370 h 3763216"/>
              <a:gd name="connsiteX7" fmla="*/ 10323095 w 12073168"/>
              <a:gd name="connsiteY7" fmla="*/ 28095 h 3763216"/>
              <a:gd name="connsiteX8" fmla="*/ 11694695 w 12073168"/>
              <a:gd name="connsiteY8" fmla="*/ 2169717 h 3763216"/>
              <a:gd name="connsiteX9" fmla="*/ 9023684 w 12073168"/>
              <a:gd name="connsiteY9" fmla="*/ 1375633 h 3763216"/>
              <a:gd name="connsiteX10" fmla="*/ 6918158 w 12073168"/>
              <a:gd name="connsiteY10" fmla="*/ 1652358 h 3763216"/>
              <a:gd name="connsiteX11" fmla="*/ 6304548 w 12073168"/>
              <a:gd name="connsiteY11" fmla="*/ 1868928 h 3763216"/>
              <a:gd name="connsiteX12" fmla="*/ 6641433 w 12073168"/>
              <a:gd name="connsiteY12" fmla="*/ 3264592 h 3763216"/>
              <a:gd name="connsiteX13" fmla="*/ 8915400 w 12073168"/>
              <a:gd name="connsiteY13" fmla="*/ 2518633 h 3763216"/>
              <a:gd name="connsiteX14" fmla="*/ 10756232 w 12073168"/>
              <a:gd name="connsiteY14" fmla="*/ 3745854 h 3763216"/>
              <a:gd name="connsiteX15" fmla="*/ 11670632 w 12073168"/>
              <a:gd name="connsiteY15" fmla="*/ 3240528 h 3763216"/>
              <a:gd name="connsiteX16" fmla="*/ 12055642 w 12073168"/>
              <a:gd name="connsiteY16" fmla="*/ 3240528 h 3763216"/>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918158 w 12073168"/>
              <a:gd name="connsiteY10" fmla="*/ 1652358 h 3750732"/>
              <a:gd name="connsiteX11" fmla="*/ 6304548 w 12073168"/>
              <a:gd name="connsiteY11" fmla="*/ 1868928 h 3750732"/>
              <a:gd name="connsiteX12" fmla="*/ 6641433 w 12073168"/>
              <a:gd name="connsiteY12" fmla="*/ 3264592 h 3750732"/>
              <a:gd name="connsiteX13" fmla="*/ 9059779 w 12073168"/>
              <a:gd name="connsiteY13" fmla="*/ 2891612 h 3750732"/>
              <a:gd name="connsiteX14" fmla="*/ 10756232 w 12073168"/>
              <a:gd name="connsiteY14" fmla="*/ 3745854 h 3750732"/>
              <a:gd name="connsiteX15" fmla="*/ 11670632 w 12073168"/>
              <a:gd name="connsiteY15" fmla="*/ 3240528 h 3750732"/>
              <a:gd name="connsiteX16" fmla="*/ 12055642 w 12073168"/>
              <a:gd name="connsiteY16"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04548 w 12073168"/>
              <a:gd name="connsiteY10" fmla="*/ 1868928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40643 w 12073168"/>
              <a:gd name="connsiteY10" fmla="*/ 2133622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482242"/>
              <a:gd name="connsiteY0" fmla="*/ 1447823 h 3750732"/>
              <a:gd name="connsiteX1" fmla="*/ 1888959 w 12482242"/>
              <a:gd name="connsiteY1" fmla="*/ 148412 h 3750732"/>
              <a:gd name="connsiteX2" fmla="*/ 2947738 w 12482242"/>
              <a:gd name="connsiteY2" fmla="*/ 1351570 h 3750732"/>
              <a:gd name="connsiteX3" fmla="*/ 998622 w 12482242"/>
              <a:gd name="connsiteY3" fmla="*/ 2975833 h 3750732"/>
              <a:gd name="connsiteX4" fmla="*/ 3573380 w 12482242"/>
              <a:gd name="connsiteY4" fmla="*/ 3396938 h 3750732"/>
              <a:gd name="connsiteX5" fmla="*/ 4957011 w 12482242"/>
              <a:gd name="connsiteY5" fmla="*/ 124348 h 3750732"/>
              <a:gd name="connsiteX6" fmla="*/ 7688180 w 12482242"/>
              <a:gd name="connsiteY6" fmla="*/ 894370 h 3750732"/>
              <a:gd name="connsiteX7" fmla="*/ 10732169 w 12482242"/>
              <a:gd name="connsiteY7" fmla="*/ 28095 h 3750732"/>
              <a:gd name="connsiteX8" fmla="*/ 12103769 w 12482242"/>
              <a:gd name="connsiteY8" fmla="*/ 2169717 h 3750732"/>
              <a:gd name="connsiteX9" fmla="*/ 9432758 w 12482242"/>
              <a:gd name="connsiteY9" fmla="*/ 1375633 h 3750732"/>
              <a:gd name="connsiteX10" fmla="*/ 6749717 w 12482242"/>
              <a:gd name="connsiteY10" fmla="*/ 2133622 h 3750732"/>
              <a:gd name="connsiteX11" fmla="*/ 7050507 w 12482242"/>
              <a:gd name="connsiteY11" fmla="*/ 3264592 h 3750732"/>
              <a:gd name="connsiteX12" fmla="*/ 9468853 w 12482242"/>
              <a:gd name="connsiteY12" fmla="*/ 2891612 h 3750732"/>
              <a:gd name="connsiteX13" fmla="*/ 11165306 w 12482242"/>
              <a:gd name="connsiteY13" fmla="*/ 3745854 h 3750732"/>
              <a:gd name="connsiteX14" fmla="*/ 12079706 w 12482242"/>
              <a:gd name="connsiteY14" fmla="*/ 3240528 h 3750732"/>
              <a:gd name="connsiteX15" fmla="*/ 12464716 w 12482242"/>
              <a:gd name="connsiteY15" fmla="*/ 3240528 h 3750732"/>
              <a:gd name="connsiteX0" fmla="*/ 0 w 12482242"/>
              <a:gd name="connsiteY0" fmla="*/ 1426339 h 3729248"/>
              <a:gd name="connsiteX1" fmla="*/ 1888959 w 12482242"/>
              <a:gd name="connsiteY1" fmla="*/ 126928 h 3729248"/>
              <a:gd name="connsiteX2" fmla="*/ 2947738 w 12482242"/>
              <a:gd name="connsiteY2" fmla="*/ 1330086 h 3729248"/>
              <a:gd name="connsiteX3" fmla="*/ 998622 w 12482242"/>
              <a:gd name="connsiteY3" fmla="*/ 2954349 h 3729248"/>
              <a:gd name="connsiteX4" fmla="*/ 3573380 w 12482242"/>
              <a:gd name="connsiteY4" fmla="*/ 3375454 h 3729248"/>
              <a:gd name="connsiteX5" fmla="*/ 4957011 w 12482242"/>
              <a:gd name="connsiteY5" fmla="*/ 102864 h 3729248"/>
              <a:gd name="connsiteX6" fmla="*/ 7688180 w 12482242"/>
              <a:gd name="connsiteY6" fmla="*/ 872886 h 3729248"/>
              <a:gd name="connsiteX7" fmla="*/ 10732169 w 12482242"/>
              <a:gd name="connsiteY7" fmla="*/ 6611 h 3729248"/>
              <a:gd name="connsiteX8" fmla="*/ 11542181 w 12482242"/>
              <a:gd name="connsiteY8" fmla="*/ 1438370 h 3729248"/>
              <a:gd name="connsiteX9" fmla="*/ 9432758 w 12482242"/>
              <a:gd name="connsiteY9" fmla="*/ 1354149 h 3729248"/>
              <a:gd name="connsiteX10" fmla="*/ 6749717 w 12482242"/>
              <a:gd name="connsiteY10" fmla="*/ 2112138 h 3729248"/>
              <a:gd name="connsiteX11" fmla="*/ 7050507 w 12482242"/>
              <a:gd name="connsiteY11" fmla="*/ 3243108 h 3729248"/>
              <a:gd name="connsiteX12" fmla="*/ 9468853 w 12482242"/>
              <a:gd name="connsiteY12" fmla="*/ 2870128 h 3729248"/>
              <a:gd name="connsiteX13" fmla="*/ 11165306 w 12482242"/>
              <a:gd name="connsiteY13" fmla="*/ 3724370 h 3729248"/>
              <a:gd name="connsiteX14" fmla="*/ 12079706 w 12482242"/>
              <a:gd name="connsiteY14" fmla="*/ 3219044 h 3729248"/>
              <a:gd name="connsiteX15" fmla="*/ 12464716 w 12482242"/>
              <a:gd name="connsiteY15" fmla="*/ 3219044 h 3729248"/>
              <a:gd name="connsiteX0" fmla="*/ 0 w 13485251"/>
              <a:gd name="connsiteY0" fmla="*/ 1426339 h 3729400"/>
              <a:gd name="connsiteX1" fmla="*/ 1888959 w 13485251"/>
              <a:gd name="connsiteY1" fmla="*/ 126928 h 3729400"/>
              <a:gd name="connsiteX2" fmla="*/ 2947738 w 13485251"/>
              <a:gd name="connsiteY2" fmla="*/ 1330086 h 3729400"/>
              <a:gd name="connsiteX3" fmla="*/ 998622 w 13485251"/>
              <a:gd name="connsiteY3" fmla="*/ 2954349 h 3729400"/>
              <a:gd name="connsiteX4" fmla="*/ 3573380 w 13485251"/>
              <a:gd name="connsiteY4" fmla="*/ 3375454 h 3729400"/>
              <a:gd name="connsiteX5" fmla="*/ 4957011 w 13485251"/>
              <a:gd name="connsiteY5" fmla="*/ 102864 h 3729400"/>
              <a:gd name="connsiteX6" fmla="*/ 7688180 w 13485251"/>
              <a:gd name="connsiteY6" fmla="*/ 872886 h 3729400"/>
              <a:gd name="connsiteX7" fmla="*/ 10732169 w 13485251"/>
              <a:gd name="connsiteY7" fmla="*/ 6611 h 3729400"/>
              <a:gd name="connsiteX8" fmla="*/ 11542181 w 13485251"/>
              <a:gd name="connsiteY8" fmla="*/ 1438370 h 3729400"/>
              <a:gd name="connsiteX9" fmla="*/ 9432758 w 13485251"/>
              <a:gd name="connsiteY9" fmla="*/ 1354149 h 3729400"/>
              <a:gd name="connsiteX10" fmla="*/ 6749717 w 13485251"/>
              <a:gd name="connsiteY10" fmla="*/ 2112138 h 3729400"/>
              <a:gd name="connsiteX11" fmla="*/ 7050507 w 13485251"/>
              <a:gd name="connsiteY11" fmla="*/ 3243108 h 3729400"/>
              <a:gd name="connsiteX12" fmla="*/ 9468853 w 13485251"/>
              <a:gd name="connsiteY12" fmla="*/ 2870128 h 3729400"/>
              <a:gd name="connsiteX13" fmla="*/ 11165306 w 13485251"/>
              <a:gd name="connsiteY13" fmla="*/ 3724370 h 3729400"/>
              <a:gd name="connsiteX14" fmla="*/ 12079706 w 13485251"/>
              <a:gd name="connsiteY14" fmla="*/ 3219044 h 3729400"/>
              <a:gd name="connsiteX15" fmla="*/ 13480355 w 13485251"/>
              <a:gd name="connsiteY15" fmla="*/ 3122791 h 3729400"/>
              <a:gd name="connsiteX0" fmla="*/ 0 w 13486837"/>
              <a:gd name="connsiteY0" fmla="*/ 1426339 h 3724673"/>
              <a:gd name="connsiteX1" fmla="*/ 1888959 w 13486837"/>
              <a:gd name="connsiteY1" fmla="*/ 126928 h 3724673"/>
              <a:gd name="connsiteX2" fmla="*/ 2947738 w 13486837"/>
              <a:gd name="connsiteY2" fmla="*/ 1330086 h 3724673"/>
              <a:gd name="connsiteX3" fmla="*/ 998622 w 13486837"/>
              <a:gd name="connsiteY3" fmla="*/ 2954349 h 3724673"/>
              <a:gd name="connsiteX4" fmla="*/ 3573380 w 13486837"/>
              <a:gd name="connsiteY4" fmla="*/ 3375454 h 3724673"/>
              <a:gd name="connsiteX5" fmla="*/ 4957011 w 13486837"/>
              <a:gd name="connsiteY5" fmla="*/ 102864 h 3724673"/>
              <a:gd name="connsiteX6" fmla="*/ 7688180 w 13486837"/>
              <a:gd name="connsiteY6" fmla="*/ 872886 h 3724673"/>
              <a:gd name="connsiteX7" fmla="*/ 10732169 w 13486837"/>
              <a:gd name="connsiteY7" fmla="*/ 6611 h 3724673"/>
              <a:gd name="connsiteX8" fmla="*/ 11542181 w 13486837"/>
              <a:gd name="connsiteY8" fmla="*/ 1438370 h 3724673"/>
              <a:gd name="connsiteX9" fmla="*/ 9432758 w 13486837"/>
              <a:gd name="connsiteY9" fmla="*/ 1354149 h 3724673"/>
              <a:gd name="connsiteX10" fmla="*/ 6749717 w 13486837"/>
              <a:gd name="connsiteY10" fmla="*/ 2112138 h 3724673"/>
              <a:gd name="connsiteX11" fmla="*/ 7050507 w 13486837"/>
              <a:gd name="connsiteY11" fmla="*/ 3243108 h 3724673"/>
              <a:gd name="connsiteX12" fmla="*/ 9468853 w 13486837"/>
              <a:gd name="connsiteY12" fmla="*/ 2870128 h 3724673"/>
              <a:gd name="connsiteX13" fmla="*/ 11165306 w 13486837"/>
              <a:gd name="connsiteY13" fmla="*/ 3724370 h 3724673"/>
              <a:gd name="connsiteX14" fmla="*/ 12366474 w 13486837"/>
              <a:gd name="connsiteY14" fmla="*/ 2761844 h 3724673"/>
              <a:gd name="connsiteX15" fmla="*/ 13480355 w 13486837"/>
              <a:gd name="connsiteY15" fmla="*/ 3122791 h 3724673"/>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6749717 w 13485059"/>
              <a:gd name="connsiteY10" fmla="*/ 2112138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8506177 w 13485059"/>
              <a:gd name="connsiteY10" fmla="*/ 2256517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7050507 w 13485059"/>
              <a:gd name="connsiteY10" fmla="*/ 3243108 h 3724555"/>
              <a:gd name="connsiteX11" fmla="*/ 9468853 w 13485059"/>
              <a:gd name="connsiteY11" fmla="*/ 2870128 h 3724555"/>
              <a:gd name="connsiteX12" fmla="*/ 11165306 w 13485059"/>
              <a:gd name="connsiteY12" fmla="*/ 3724370 h 3724555"/>
              <a:gd name="connsiteX13" fmla="*/ 12031911 w 13485059"/>
              <a:gd name="connsiteY13" fmla="*/ 2785907 h 3724555"/>
              <a:gd name="connsiteX14" fmla="*/ 13480355 w 13485059"/>
              <a:gd name="connsiteY14" fmla="*/ 3122791 h 3724555"/>
              <a:gd name="connsiteX0" fmla="*/ 0 w 13485059"/>
              <a:gd name="connsiteY0" fmla="*/ 1426339 h 3724587"/>
              <a:gd name="connsiteX1" fmla="*/ 1888959 w 13485059"/>
              <a:gd name="connsiteY1" fmla="*/ 126928 h 3724587"/>
              <a:gd name="connsiteX2" fmla="*/ 2947738 w 13485059"/>
              <a:gd name="connsiteY2" fmla="*/ 1330086 h 3724587"/>
              <a:gd name="connsiteX3" fmla="*/ 998622 w 13485059"/>
              <a:gd name="connsiteY3" fmla="*/ 2954349 h 3724587"/>
              <a:gd name="connsiteX4" fmla="*/ 3573380 w 13485059"/>
              <a:gd name="connsiteY4" fmla="*/ 3375454 h 3724587"/>
              <a:gd name="connsiteX5" fmla="*/ 4957011 w 13485059"/>
              <a:gd name="connsiteY5" fmla="*/ 102864 h 3724587"/>
              <a:gd name="connsiteX6" fmla="*/ 7688180 w 13485059"/>
              <a:gd name="connsiteY6" fmla="*/ 872886 h 3724587"/>
              <a:gd name="connsiteX7" fmla="*/ 10732169 w 13485059"/>
              <a:gd name="connsiteY7" fmla="*/ 6611 h 3724587"/>
              <a:gd name="connsiteX8" fmla="*/ 11542181 w 13485059"/>
              <a:gd name="connsiteY8" fmla="*/ 1438370 h 3724587"/>
              <a:gd name="connsiteX9" fmla="*/ 9432758 w 13485059"/>
              <a:gd name="connsiteY9" fmla="*/ 1354149 h 3724587"/>
              <a:gd name="connsiteX10" fmla="*/ 8579941 w 13485059"/>
              <a:gd name="connsiteY10" fmla="*/ 2533245 h 3724587"/>
              <a:gd name="connsiteX11" fmla="*/ 9468853 w 13485059"/>
              <a:gd name="connsiteY11" fmla="*/ 2870128 h 3724587"/>
              <a:gd name="connsiteX12" fmla="*/ 11165306 w 13485059"/>
              <a:gd name="connsiteY12" fmla="*/ 3724370 h 3724587"/>
              <a:gd name="connsiteX13" fmla="*/ 12031911 w 13485059"/>
              <a:gd name="connsiteY13" fmla="*/ 2785907 h 3724587"/>
              <a:gd name="connsiteX14" fmla="*/ 13480355 w 13485059"/>
              <a:gd name="connsiteY14" fmla="*/ 3122791 h 3724587"/>
              <a:gd name="connsiteX0" fmla="*/ 0 w 13485059"/>
              <a:gd name="connsiteY0" fmla="*/ 1426339 h 3735599"/>
              <a:gd name="connsiteX1" fmla="*/ 1888959 w 13485059"/>
              <a:gd name="connsiteY1" fmla="*/ 126928 h 3735599"/>
              <a:gd name="connsiteX2" fmla="*/ 2947738 w 13485059"/>
              <a:gd name="connsiteY2" fmla="*/ 1330086 h 3735599"/>
              <a:gd name="connsiteX3" fmla="*/ 998622 w 13485059"/>
              <a:gd name="connsiteY3" fmla="*/ 2954349 h 3735599"/>
              <a:gd name="connsiteX4" fmla="*/ 3573380 w 13485059"/>
              <a:gd name="connsiteY4" fmla="*/ 3375454 h 3735599"/>
              <a:gd name="connsiteX5" fmla="*/ 4957011 w 13485059"/>
              <a:gd name="connsiteY5" fmla="*/ 102864 h 3735599"/>
              <a:gd name="connsiteX6" fmla="*/ 7688180 w 13485059"/>
              <a:gd name="connsiteY6" fmla="*/ 872886 h 3735599"/>
              <a:gd name="connsiteX7" fmla="*/ 10732169 w 13485059"/>
              <a:gd name="connsiteY7" fmla="*/ 6611 h 3735599"/>
              <a:gd name="connsiteX8" fmla="*/ 11542181 w 13485059"/>
              <a:gd name="connsiteY8" fmla="*/ 1438370 h 3735599"/>
              <a:gd name="connsiteX9" fmla="*/ 9432758 w 13485059"/>
              <a:gd name="connsiteY9" fmla="*/ 1354149 h 3735599"/>
              <a:gd name="connsiteX10" fmla="*/ 8579941 w 13485059"/>
              <a:gd name="connsiteY10" fmla="*/ 2533245 h 3735599"/>
              <a:gd name="connsiteX11" fmla="*/ 9755622 w 13485059"/>
              <a:gd name="connsiteY11" fmla="*/ 3255138 h 3735599"/>
              <a:gd name="connsiteX12" fmla="*/ 11165306 w 13485059"/>
              <a:gd name="connsiteY12" fmla="*/ 3724370 h 3735599"/>
              <a:gd name="connsiteX13" fmla="*/ 12031911 w 13485059"/>
              <a:gd name="connsiteY13" fmla="*/ 2785907 h 3735599"/>
              <a:gd name="connsiteX14" fmla="*/ 13480355 w 13485059"/>
              <a:gd name="connsiteY14" fmla="*/ 3122791 h 3735599"/>
              <a:gd name="connsiteX0" fmla="*/ 0 w 13485059"/>
              <a:gd name="connsiteY0" fmla="*/ 1426339 h 3724370"/>
              <a:gd name="connsiteX1" fmla="*/ 1888959 w 13485059"/>
              <a:gd name="connsiteY1" fmla="*/ 126928 h 3724370"/>
              <a:gd name="connsiteX2" fmla="*/ 2947738 w 13485059"/>
              <a:gd name="connsiteY2" fmla="*/ 1330086 h 3724370"/>
              <a:gd name="connsiteX3" fmla="*/ 998622 w 13485059"/>
              <a:gd name="connsiteY3" fmla="*/ 2954349 h 3724370"/>
              <a:gd name="connsiteX4" fmla="*/ 3573380 w 13485059"/>
              <a:gd name="connsiteY4" fmla="*/ 3375454 h 3724370"/>
              <a:gd name="connsiteX5" fmla="*/ 4957011 w 13485059"/>
              <a:gd name="connsiteY5" fmla="*/ 102864 h 3724370"/>
              <a:gd name="connsiteX6" fmla="*/ 7688180 w 13485059"/>
              <a:gd name="connsiteY6" fmla="*/ 872886 h 3724370"/>
              <a:gd name="connsiteX7" fmla="*/ 10732169 w 13485059"/>
              <a:gd name="connsiteY7" fmla="*/ 6611 h 3724370"/>
              <a:gd name="connsiteX8" fmla="*/ 11542181 w 13485059"/>
              <a:gd name="connsiteY8" fmla="*/ 1438370 h 3724370"/>
              <a:gd name="connsiteX9" fmla="*/ 9432758 w 13485059"/>
              <a:gd name="connsiteY9" fmla="*/ 1354149 h 3724370"/>
              <a:gd name="connsiteX10" fmla="*/ 8579941 w 13485059"/>
              <a:gd name="connsiteY10" fmla="*/ 2533245 h 3724370"/>
              <a:gd name="connsiteX11" fmla="*/ 11165306 w 13485059"/>
              <a:gd name="connsiteY11" fmla="*/ 3724370 h 3724370"/>
              <a:gd name="connsiteX12" fmla="*/ 12031911 w 13485059"/>
              <a:gd name="connsiteY12" fmla="*/ 2785907 h 3724370"/>
              <a:gd name="connsiteX13" fmla="*/ 13480355 w 13485059"/>
              <a:gd name="connsiteY13" fmla="*/ 3122791 h 372437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579941 w 13485152"/>
              <a:gd name="connsiteY10" fmla="*/ 2533245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305122 w 13485152"/>
              <a:gd name="connsiteY10" fmla="*/ 2834034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19976 h 3692057"/>
              <a:gd name="connsiteX1" fmla="*/ 1888959 w 13485152"/>
              <a:gd name="connsiteY1" fmla="*/ 120565 h 3692057"/>
              <a:gd name="connsiteX2" fmla="*/ 2947738 w 13485152"/>
              <a:gd name="connsiteY2" fmla="*/ 1323723 h 3692057"/>
              <a:gd name="connsiteX3" fmla="*/ 998622 w 13485152"/>
              <a:gd name="connsiteY3" fmla="*/ 2947986 h 3692057"/>
              <a:gd name="connsiteX4" fmla="*/ 3573380 w 13485152"/>
              <a:gd name="connsiteY4" fmla="*/ 3369091 h 3692057"/>
              <a:gd name="connsiteX5" fmla="*/ 4957011 w 13485152"/>
              <a:gd name="connsiteY5" fmla="*/ 96501 h 3692057"/>
              <a:gd name="connsiteX6" fmla="*/ 7544797 w 13485152"/>
              <a:gd name="connsiteY6" fmla="*/ 1540292 h 3692057"/>
              <a:gd name="connsiteX7" fmla="*/ 10732169 w 13485152"/>
              <a:gd name="connsiteY7" fmla="*/ 248 h 3692057"/>
              <a:gd name="connsiteX8" fmla="*/ 11542181 w 13485152"/>
              <a:gd name="connsiteY8" fmla="*/ 1432007 h 3692057"/>
              <a:gd name="connsiteX9" fmla="*/ 9432758 w 13485152"/>
              <a:gd name="connsiteY9" fmla="*/ 1347786 h 3692057"/>
              <a:gd name="connsiteX10" fmla="*/ 8305122 w 13485152"/>
              <a:gd name="connsiteY10" fmla="*/ 2827671 h 3692057"/>
              <a:gd name="connsiteX11" fmla="*/ 11021921 w 13485152"/>
              <a:gd name="connsiteY11" fmla="*/ 2851734 h 3692057"/>
              <a:gd name="connsiteX12" fmla="*/ 12031911 w 13485152"/>
              <a:gd name="connsiteY12" fmla="*/ 2779544 h 3692057"/>
              <a:gd name="connsiteX13" fmla="*/ 13480355 w 13485152"/>
              <a:gd name="connsiteY13" fmla="*/ 3116428 h 3692057"/>
              <a:gd name="connsiteX0" fmla="*/ 0 w 13485152"/>
              <a:gd name="connsiteY0" fmla="*/ 1419976 h 3604285"/>
              <a:gd name="connsiteX1" fmla="*/ 1888959 w 13485152"/>
              <a:gd name="connsiteY1" fmla="*/ 120565 h 3604285"/>
              <a:gd name="connsiteX2" fmla="*/ 2947738 w 13485152"/>
              <a:gd name="connsiteY2" fmla="*/ 1323723 h 3604285"/>
              <a:gd name="connsiteX3" fmla="*/ 998622 w 13485152"/>
              <a:gd name="connsiteY3" fmla="*/ 2947986 h 3604285"/>
              <a:gd name="connsiteX4" fmla="*/ 3573380 w 13485152"/>
              <a:gd name="connsiteY4" fmla="*/ 3369091 h 3604285"/>
              <a:gd name="connsiteX5" fmla="*/ 5255729 w 13485152"/>
              <a:gd name="connsiteY5" fmla="*/ 1371849 h 3604285"/>
              <a:gd name="connsiteX6" fmla="*/ 7544797 w 13485152"/>
              <a:gd name="connsiteY6" fmla="*/ 1540292 h 3604285"/>
              <a:gd name="connsiteX7" fmla="*/ 10732169 w 13485152"/>
              <a:gd name="connsiteY7" fmla="*/ 248 h 3604285"/>
              <a:gd name="connsiteX8" fmla="*/ 11542181 w 13485152"/>
              <a:gd name="connsiteY8" fmla="*/ 1432007 h 3604285"/>
              <a:gd name="connsiteX9" fmla="*/ 9432758 w 13485152"/>
              <a:gd name="connsiteY9" fmla="*/ 1347786 h 3604285"/>
              <a:gd name="connsiteX10" fmla="*/ 8305122 w 13485152"/>
              <a:gd name="connsiteY10" fmla="*/ 2827671 h 3604285"/>
              <a:gd name="connsiteX11" fmla="*/ 11021921 w 13485152"/>
              <a:gd name="connsiteY11" fmla="*/ 2851734 h 3604285"/>
              <a:gd name="connsiteX12" fmla="*/ 12031911 w 13485152"/>
              <a:gd name="connsiteY12" fmla="*/ 2779544 h 3604285"/>
              <a:gd name="connsiteX13" fmla="*/ 13480355 w 13485152"/>
              <a:gd name="connsiteY13" fmla="*/ 3116428 h 3604285"/>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9432758 w 13485152"/>
              <a:gd name="connsiteY9" fmla="*/ 1227609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9153481 w 13485152"/>
              <a:gd name="connsiteY10" fmla="*/ 3309073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567994 w 13485152"/>
              <a:gd name="connsiteY10" fmla="*/ 31646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68"/>
              <a:gd name="connsiteY0" fmla="*/ 1299799 h 3484108"/>
              <a:gd name="connsiteX1" fmla="*/ 1888959 w 13485168"/>
              <a:gd name="connsiteY1" fmla="*/ 388 h 3484108"/>
              <a:gd name="connsiteX2" fmla="*/ 2947738 w 13485168"/>
              <a:gd name="connsiteY2" fmla="*/ 1203546 h 3484108"/>
              <a:gd name="connsiteX3" fmla="*/ 998622 w 13485168"/>
              <a:gd name="connsiteY3" fmla="*/ 2827809 h 3484108"/>
              <a:gd name="connsiteX4" fmla="*/ 3573380 w 13485168"/>
              <a:gd name="connsiteY4" fmla="*/ 3248914 h 3484108"/>
              <a:gd name="connsiteX5" fmla="*/ 5255729 w 13485168"/>
              <a:gd name="connsiteY5" fmla="*/ 1251672 h 3484108"/>
              <a:gd name="connsiteX6" fmla="*/ 7544797 w 13485168"/>
              <a:gd name="connsiteY6" fmla="*/ 1420115 h 3484108"/>
              <a:gd name="connsiteX7" fmla="*/ 10325913 w 13485168"/>
              <a:gd name="connsiteY7" fmla="*/ 806503 h 3484108"/>
              <a:gd name="connsiteX8" fmla="*/ 11542181 w 13485168"/>
              <a:gd name="connsiteY8" fmla="*/ 1311830 h 3484108"/>
              <a:gd name="connsiteX9" fmla="*/ 8918964 w 13485168"/>
              <a:gd name="connsiteY9" fmla="*/ 2009662 h 3484108"/>
              <a:gd name="connsiteX10" fmla="*/ 8567994 w 13485168"/>
              <a:gd name="connsiteY10" fmla="*/ 3164694 h 3484108"/>
              <a:gd name="connsiteX11" fmla="*/ 10998024 w 13485168"/>
              <a:gd name="connsiteY11" fmla="*/ 2960157 h 3484108"/>
              <a:gd name="connsiteX12" fmla="*/ 12031911 w 13485168"/>
              <a:gd name="connsiteY12" fmla="*/ 2659367 h 3484108"/>
              <a:gd name="connsiteX13" fmla="*/ 13480355 w 13485168"/>
              <a:gd name="connsiteY13" fmla="*/ 2996251 h 3484108"/>
              <a:gd name="connsiteX0" fmla="*/ 0 w 13480355"/>
              <a:gd name="connsiteY0" fmla="*/ 1299799 h 3484108"/>
              <a:gd name="connsiteX1" fmla="*/ 1888959 w 13480355"/>
              <a:gd name="connsiteY1" fmla="*/ 388 h 3484108"/>
              <a:gd name="connsiteX2" fmla="*/ 2947738 w 13480355"/>
              <a:gd name="connsiteY2" fmla="*/ 1203546 h 3484108"/>
              <a:gd name="connsiteX3" fmla="*/ 998622 w 13480355"/>
              <a:gd name="connsiteY3" fmla="*/ 2827809 h 3484108"/>
              <a:gd name="connsiteX4" fmla="*/ 3573380 w 13480355"/>
              <a:gd name="connsiteY4" fmla="*/ 3248914 h 3484108"/>
              <a:gd name="connsiteX5" fmla="*/ 5255729 w 13480355"/>
              <a:gd name="connsiteY5" fmla="*/ 1251672 h 3484108"/>
              <a:gd name="connsiteX6" fmla="*/ 7544797 w 13480355"/>
              <a:gd name="connsiteY6" fmla="*/ 1420115 h 3484108"/>
              <a:gd name="connsiteX7" fmla="*/ 10325913 w 13480355"/>
              <a:gd name="connsiteY7" fmla="*/ 806503 h 3484108"/>
              <a:gd name="connsiteX8" fmla="*/ 11542181 w 13480355"/>
              <a:gd name="connsiteY8" fmla="*/ 1311830 h 3484108"/>
              <a:gd name="connsiteX9" fmla="*/ 8918964 w 13480355"/>
              <a:gd name="connsiteY9" fmla="*/ 2009662 h 3484108"/>
              <a:gd name="connsiteX10" fmla="*/ 8567994 w 13480355"/>
              <a:gd name="connsiteY10" fmla="*/ 3164694 h 3484108"/>
              <a:gd name="connsiteX11" fmla="*/ 10998024 w 13480355"/>
              <a:gd name="connsiteY11" fmla="*/ 2960157 h 3484108"/>
              <a:gd name="connsiteX12" fmla="*/ 13480355 w 13480355"/>
              <a:gd name="connsiteY12" fmla="*/ 2996251 h 3484108"/>
              <a:gd name="connsiteX0" fmla="*/ 0 w 11584575"/>
              <a:gd name="connsiteY0" fmla="*/ 1299799 h 3484108"/>
              <a:gd name="connsiteX1" fmla="*/ 1888959 w 11584575"/>
              <a:gd name="connsiteY1" fmla="*/ 388 h 3484108"/>
              <a:gd name="connsiteX2" fmla="*/ 2947738 w 11584575"/>
              <a:gd name="connsiteY2" fmla="*/ 1203546 h 3484108"/>
              <a:gd name="connsiteX3" fmla="*/ 998622 w 11584575"/>
              <a:gd name="connsiteY3" fmla="*/ 2827809 h 3484108"/>
              <a:gd name="connsiteX4" fmla="*/ 3573380 w 11584575"/>
              <a:gd name="connsiteY4" fmla="*/ 3248914 h 3484108"/>
              <a:gd name="connsiteX5" fmla="*/ 5255729 w 11584575"/>
              <a:gd name="connsiteY5" fmla="*/ 1251672 h 3484108"/>
              <a:gd name="connsiteX6" fmla="*/ 7544797 w 11584575"/>
              <a:gd name="connsiteY6" fmla="*/ 1420115 h 3484108"/>
              <a:gd name="connsiteX7" fmla="*/ 10325913 w 11584575"/>
              <a:gd name="connsiteY7" fmla="*/ 806503 h 3484108"/>
              <a:gd name="connsiteX8" fmla="*/ 11542181 w 11584575"/>
              <a:gd name="connsiteY8" fmla="*/ 1311830 h 3484108"/>
              <a:gd name="connsiteX9" fmla="*/ 8918964 w 11584575"/>
              <a:gd name="connsiteY9" fmla="*/ 2009662 h 3484108"/>
              <a:gd name="connsiteX10" fmla="*/ 8567994 w 11584575"/>
              <a:gd name="connsiteY10" fmla="*/ 3164694 h 3484108"/>
              <a:gd name="connsiteX11" fmla="*/ 10998024 w 11584575"/>
              <a:gd name="connsiteY11" fmla="*/ 2960157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10325913 w 13053199"/>
              <a:gd name="connsiteY7" fmla="*/ 806503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7867478 w 13053199"/>
              <a:gd name="connsiteY9" fmla="*/ 2767651 h 3484108"/>
              <a:gd name="connsiteX10" fmla="*/ 8567994 w 13053199"/>
              <a:gd name="connsiteY10" fmla="*/ 3164694 h 3484108"/>
              <a:gd name="connsiteX11" fmla="*/ 13053199 w 13053199"/>
              <a:gd name="connsiteY11" fmla="*/ 2129978 h 3484108"/>
              <a:gd name="connsiteX0" fmla="*/ 0 w 13053199"/>
              <a:gd name="connsiteY0" fmla="*/ 1299799 h 3522829"/>
              <a:gd name="connsiteX1" fmla="*/ 1888959 w 13053199"/>
              <a:gd name="connsiteY1" fmla="*/ 388 h 3522829"/>
              <a:gd name="connsiteX2" fmla="*/ 2947738 w 13053199"/>
              <a:gd name="connsiteY2" fmla="*/ 1203546 h 3522829"/>
              <a:gd name="connsiteX3" fmla="*/ 998622 w 13053199"/>
              <a:gd name="connsiteY3" fmla="*/ 2827809 h 3522829"/>
              <a:gd name="connsiteX4" fmla="*/ 3573380 w 13053199"/>
              <a:gd name="connsiteY4" fmla="*/ 3248914 h 3522829"/>
              <a:gd name="connsiteX5" fmla="*/ 5255729 w 13053199"/>
              <a:gd name="connsiteY5" fmla="*/ 1251672 h 3522829"/>
              <a:gd name="connsiteX6" fmla="*/ 7544797 w 13053199"/>
              <a:gd name="connsiteY6" fmla="*/ 1420115 h 3522829"/>
              <a:gd name="connsiteX7" fmla="*/ 9298324 w 13053199"/>
              <a:gd name="connsiteY7" fmla="*/ 589935 h 3522829"/>
              <a:gd name="connsiteX8" fmla="*/ 9905210 w 13053199"/>
              <a:gd name="connsiteY8" fmla="*/ 1648714 h 3522829"/>
              <a:gd name="connsiteX9" fmla="*/ 7867478 w 13053199"/>
              <a:gd name="connsiteY9" fmla="*/ 2767651 h 3522829"/>
              <a:gd name="connsiteX10" fmla="*/ 8567994 w 13053199"/>
              <a:gd name="connsiteY10" fmla="*/ 3164694 h 3522829"/>
              <a:gd name="connsiteX11" fmla="*/ 9523113 w 13053199"/>
              <a:gd name="connsiteY11" fmla="*/ 3477513 h 3522829"/>
              <a:gd name="connsiteX12" fmla="*/ 13053199 w 13053199"/>
              <a:gd name="connsiteY12" fmla="*/ 2129978 h 3522829"/>
              <a:gd name="connsiteX0" fmla="*/ 0 w 13053199"/>
              <a:gd name="connsiteY0" fmla="*/ 1299799 h 3491805"/>
              <a:gd name="connsiteX1" fmla="*/ 1888959 w 13053199"/>
              <a:gd name="connsiteY1" fmla="*/ 388 h 3491805"/>
              <a:gd name="connsiteX2" fmla="*/ 2947738 w 13053199"/>
              <a:gd name="connsiteY2" fmla="*/ 1203546 h 3491805"/>
              <a:gd name="connsiteX3" fmla="*/ 998622 w 13053199"/>
              <a:gd name="connsiteY3" fmla="*/ 2827809 h 3491805"/>
              <a:gd name="connsiteX4" fmla="*/ 3573380 w 13053199"/>
              <a:gd name="connsiteY4" fmla="*/ 3248914 h 3491805"/>
              <a:gd name="connsiteX5" fmla="*/ 5255729 w 13053199"/>
              <a:gd name="connsiteY5" fmla="*/ 1251672 h 3491805"/>
              <a:gd name="connsiteX6" fmla="*/ 7544797 w 13053199"/>
              <a:gd name="connsiteY6" fmla="*/ 1420115 h 3491805"/>
              <a:gd name="connsiteX7" fmla="*/ 9298324 w 13053199"/>
              <a:gd name="connsiteY7" fmla="*/ 589935 h 3491805"/>
              <a:gd name="connsiteX8" fmla="*/ 9905210 w 13053199"/>
              <a:gd name="connsiteY8" fmla="*/ 1648714 h 3491805"/>
              <a:gd name="connsiteX9" fmla="*/ 7867478 w 13053199"/>
              <a:gd name="connsiteY9" fmla="*/ 2767651 h 3491805"/>
              <a:gd name="connsiteX10" fmla="*/ 9523113 w 13053199"/>
              <a:gd name="connsiteY10" fmla="*/ 3477513 h 3491805"/>
              <a:gd name="connsiteX11" fmla="*/ 13053199 w 13053199"/>
              <a:gd name="connsiteY11" fmla="*/ 2129978 h 3491805"/>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9298324 w 13053199"/>
              <a:gd name="connsiteY7" fmla="*/ 589935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975709 w 13053199"/>
              <a:gd name="connsiteY7" fmla="*/ 601966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4063276 w 13053199"/>
              <a:gd name="connsiteY4" fmla="*/ 3188756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676 h 3507048"/>
              <a:gd name="connsiteX1" fmla="*/ 1888959 w 13053199"/>
              <a:gd name="connsiteY1" fmla="*/ 265 h 3507048"/>
              <a:gd name="connsiteX2" fmla="*/ 2947738 w 13053199"/>
              <a:gd name="connsiteY2" fmla="*/ 1203423 h 3507048"/>
              <a:gd name="connsiteX3" fmla="*/ 1679698 w 13053199"/>
              <a:gd name="connsiteY3" fmla="*/ 3020191 h 3507048"/>
              <a:gd name="connsiteX4" fmla="*/ 4063276 w 13053199"/>
              <a:gd name="connsiteY4" fmla="*/ 3188633 h 3507048"/>
              <a:gd name="connsiteX5" fmla="*/ 5255729 w 13053199"/>
              <a:gd name="connsiteY5" fmla="*/ 1251549 h 3507048"/>
              <a:gd name="connsiteX6" fmla="*/ 7269978 w 13053199"/>
              <a:gd name="connsiteY6" fmla="*/ 1456087 h 3507048"/>
              <a:gd name="connsiteX7" fmla="*/ 9095196 w 13053199"/>
              <a:gd name="connsiteY7" fmla="*/ 734191 h 3507048"/>
              <a:gd name="connsiteX8" fmla="*/ 9510902 w 13053199"/>
              <a:gd name="connsiteY8" fmla="*/ 1744843 h 3507048"/>
              <a:gd name="connsiteX9" fmla="*/ 7867478 w 13053199"/>
              <a:gd name="connsiteY9" fmla="*/ 2767528 h 3507048"/>
              <a:gd name="connsiteX10" fmla="*/ 9523113 w 13053199"/>
              <a:gd name="connsiteY10" fmla="*/ 3477390 h 3507048"/>
              <a:gd name="connsiteX11" fmla="*/ 13053199 w 13053199"/>
              <a:gd name="connsiteY11" fmla="*/ 2129855 h 3507048"/>
              <a:gd name="connsiteX0" fmla="*/ 0 w 13053199"/>
              <a:gd name="connsiteY0" fmla="*/ 1299676 h 3556370"/>
              <a:gd name="connsiteX1" fmla="*/ 1888959 w 13053199"/>
              <a:gd name="connsiteY1" fmla="*/ 265 h 3556370"/>
              <a:gd name="connsiteX2" fmla="*/ 2947738 w 13053199"/>
              <a:gd name="connsiteY2" fmla="*/ 1203423 h 3556370"/>
              <a:gd name="connsiteX3" fmla="*/ 1679698 w 13053199"/>
              <a:gd name="connsiteY3" fmla="*/ 3020191 h 3556370"/>
              <a:gd name="connsiteX4" fmla="*/ 4063276 w 13053199"/>
              <a:gd name="connsiteY4" fmla="*/ 3188633 h 3556370"/>
              <a:gd name="connsiteX5" fmla="*/ 5255729 w 13053199"/>
              <a:gd name="connsiteY5" fmla="*/ 1251549 h 3556370"/>
              <a:gd name="connsiteX6" fmla="*/ 7269978 w 13053199"/>
              <a:gd name="connsiteY6" fmla="*/ 1456087 h 3556370"/>
              <a:gd name="connsiteX7" fmla="*/ 9095196 w 13053199"/>
              <a:gd name="connsiteY7" fmla="*/ 734191 h 3556370"/>
              <a:gd name="connsiteX8" fmla="*/ 9510902 w 13053199"/>
              <a:gd name="connsiteY8" fmla="*/ 1744843 h 3556370"/>
              <a:gd name="connsiteX9" fmla="*/ 7867478 w 13053199"/>
              <a:gd name="connsiteY9" fmla="*/ 2767528 h 3556370"/>
              <a:gd name="connsiteX10" fmla="*/ 9523113 w 13053199"/>
              <a:gd name="connsiteY10" fmla="*/ 3477390 h 3556370"/>
              <a:gd name="connsiteX11" fmla="*/ 13053199 w 13053199"/>
              <a:gd name="connsiteY11" fmla="*/ 2129855 h 3556370"/>
              <a:gd name="connsiteX0" fmla="*/ 0 w 13782069"/>
              <a:gd name="connsiteY0" fmla="*/ 1653292 h 3561070"/>
              <a:gd name="connsiteX1" fmla="*/ 2617829 w 13782069"/>
              <a:gd name="connsiteY1" fmla="*/ 4965 h 3561070"/>
              <a:gd name="connsiteX2" fmla="*/ 3676608 w 13782069"/>
              <a:gd name="connsiteY2" fmla="*/ 1208123 h 3561070"/>
              <a:gd name="connsiteX3" fmla="*/ 2408568 w 13782069"/>
              <a:gd name="connsiteY3" fmla="*/ 3024891 h 3561070"/>
              <a:gd name="connsiteX4" fmla="*/ 4792146 w 13782069"/>
              <a:gd name="connsiteY4" fmla="*/ 3193333 h 3561070"/>
              <a:gd name="connsiteX5" fmla="*/ 5984599 w 13782069"/>
              <a:gd name="connsiteY5" fmla="*/ 1256249 h 3561070"/>
              <a:gd name="connsiteX6" fmla="*/ 7998848 w 13782069"/>
              <a:gd name="connsiteY6" fmla="*/ 1460787 h 3561070"/>
              <a:gd name="connsiteX7" fmla="*/ 9824066 w 13782069"/>
              <a:gd name="connsiteY7" fmla="*/ 738891 h 3561070"/>
              <a:gd name="connsiteX8" fmla="*/ 10239772 w 13782069"/>
              <a:gd name="connsiteY8" fmla="*/ 1749543 h 3561070"/>
              <a:gd name="connsiteX9" fmla="*/ 8596348 w 13782069"/>
              <a:gd name="connsiteY9" fmla="*/ 2772228 h 3561070"/>
              <a:gd name="connsiteX10" fmla="*/ 10251983 w 13782069"/>
              <a:gd name="connsiteY10" fmla="*/ 3482090 h 3561070"/>
              <a:gd name="connsiteX11" fmla="*/ 13782069 w 13782069"/>
              <a:gd name="connsiteY11" fmla="*/ 2134555 h 3561070"/>
              <a:gd name="connsiteX0" fmla="*/ 0 w 13782069"/>
              <a:gd name="connsiteY0" fmla="*/ 1651904 h 3559682"/>
              <a:gd name="connsiteX1" fmla="*/ 2617829 w 13782069"/>
              <a:gd name="connsiteY1" fmla="*/ 3577 h 3559682"/>
              <a:gd name="connsiteX2" fmla="*/ 3676608 w 13782069"/>
              <a:gd name="connsiteY2" fmla="*/ 1206735 h 3559682"/>
              <a:gd name="connsiteX3" fmla="*/ 2408568 w 13782069"/>
              <a:gd name="connsiteY3" fmla="*/ 3023503 h 3559682"/>
              <a:gd name="connsiteX4" fmla="*/ 4792146 w 13782069"/>
              <a:gd name="connsiteY4" fmla="*/ 3191945 h 3559682"/>
              <a:gd name="connsiteX5" fmla="*/ 5984599 w 13782069"/>
              <a:gd name="connsiteY5" fmla="*/ 1254861 h 3559682"/>
              <a:gd name="connsiteX6" fmla="*/ 7998848 w 13782069"/>
              <a:gd name="connsiteY6" fmla="*/ 1459399 h 3559682"/>
              <a:gd name="connsiteX7" fmla="*/ 9824066 w 13782069"/>
              <a:gd name="connsiteY7" fmla="*/ 737503 h 3559682"/>
              <a:gd name="connsiteX8" fmla="*/ 10239772 w 13782069"/>
              <a:gd name="connsiteY8" fmla="*/ 1748155 h 3559682"/>
              <a:gd name="connsiteX9" fmla="*/ 8596348 w 13782069"/>
              <a:gd name="connsiteY9" fmla="*/ 2770840 h 3559682"/>
              <a:gd name="connsiteX10" fmla="*/ 10251983 w 13782069"/>
              <a:gd name="connsiteY10" fmla="*/ 3480702 h 3559682"/>
              <a:gd name="connsiteX11" fmla="*/ 13782069 w 13782069"/>
              <a:gd name="connsiteY11" fmla="*/ 2133167 h 3559682"/>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98848 w 13782069"/>
              <a:gd name="connsiteY6" fmla="*/ 1460004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27156 w 13782069"/>
              <a:gd name="connsiteY6" fmla="*/ 978741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719857 w 13782069"/>
              <a:gd name="connsiteY7" fmla="*/ 903000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239772 w 13782069"/>
              <a:gd name="connsiteY7" fmla="*/ 1748760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549600"/>
              <a:gd name="connsiteX1" fmla="*/ 2617829 w 13782069"/>
              <a:gd name="connsiteY1" fmla="*/ 4182 h 3549600"/>
              <a:gd name="connsiteX2" fmla="*/ 3676608 w 13782069"/>
              <a:gd name="connsiteY2" fmla="*/ 1207340 h 3549600"/>
              <a:gd name="connsiteX3" fmla="*/ 2408568 w 13782069"/>
              <a:gd name="connsiteY3" fmla="*/ 3024108 h 3549600"/>
              <a:gd name="connsiteX4" fmla="*/ 4792146 w 13782069"/>
              <a:gd name="connsiteY4" fmla="*/ 3192550 h 3549600"/>
              <a:gd name="connsiteX5" fmla="*/ 5865504 w 13782069"/>
              <a:gd name="connsiteY5" fmla="*/ 1450338 h 3549600"/>
              <a:gd name="connsiteX6" fmla="*/ 8449091 w 13782069"/>
              <a:gd name="connsiteY6" fmla="*/ 670244 h 3549600"/>
              <a:gd name="connsiteX7" fmla="*/ 9822938 w 13782069"/>
              <a:gd name="connsiteY7" fmla="*/ 1508918 h 3549600"/>
              <a:gd name="connsiteX8" fmla="*/ 8596348 w 13782069"/>
              <a:gd name="connsiteY8" fmla="*/ 2771445 h 3549600"/>
              <a:gd name="connsiteX9" fmla="*/ 10251983 w 13782069"/>
              <a:gd name="connsiteY9" fmla="*/ 3481307 h 3549600"/>
              <a:gd name="connsiteX10" fmla="*/ 13782069 w 13782069"/>
              <a:gd name="connsiteY10" fmla="*/ 2133772 h 3549600"/>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70183"/>
              <a:gd name="connsiteX1" fmla="*/ 2617829 w 13782069"/>
              <a:gd name="connsiteY1" fmla="*/ 4182 h 3770183"/>
              <a:gd name="connsiteX2" fmla="*/ 3676608 w 13782069"/>
              <a:gd name="connsiteY2" fmla="*/ 1207340 h 3770183"/>
              <a:gd name="connsiteX3" fmla="*/ 2408568 w 13782069"/>
              <a:gd name="connsiteY3" fmla="*/ 3024108 h 3770183"/>
              <a:gd name="connsiteX4" fmla="*/ 3898932 w 13782069"/>
              <a:gd name="connsiteY4" fmla="*/ 3687226 h 3770183"/>
              <a:gd name="connsiteX5" fmla="*/ 5865504 w 13782069"/>
              <a:gd name="connsiteY5" fmla="*/ 1450338 h 3770183"/>
              <a:gd name="connsiteX6" fmla="*/ 8449091 w 13782069"/>
              <a:gd name="connsiteY6" fmla="*/ 670244 h 3770183"/>
              <a:gd name="connsiteX7" fmla="*/ 9822938 w 13782069"/>
              <a:gd name="connsiteY7" fmla="*/ 1508918 h 3770183"/>
              <a:gd name="connsiteX8" fmla="*/ 8596348 w 13782069"/>
              <a:gd name="connsiteY8" fmla="*/ 2771445 h 3770183"/>
              <a:gd name="connsiteX9" fmla="*/ 10251983 w 13782069"/>
              <a:gd name="connsiteY9" fmla="*/ 3481307 h 3770183"/>
              <a:gd name="connsiteX10" fmla="*/ 13782069 w 13782069"/>
              <a:gd name="connsiteY10" fmla="*/ 2133772 h 3770183"/>
              <a:gd name="connsiteX0" fmla="*/ 0 w 13782069"/>
              <a:gd name="connsiteY0" fmla="*/ 1652509 h 3794117"/>
              <a:gd name="connsiteX1" fmla="*/ 2617829 w 13782069"/>
              <a:gd name="connsiteY1" fmla="*/ 4182 h 3794117"/>
              <a:gd name="connsiteX2" fmla="*/ 3676608 w 13782069"/>
              <a:gd name="connsiteY2" fmla="*/ 1207340 h 3794117"/>
              <a:gd name="connsiteX3" fmla="*/ 2408568 w 13782069"/>
              <a:gd name="connsiteY3" fmla="*/ 3024108 h 3794117"/>
              <a:gd name="connsiteX4" fmla="*/ 3898932 w 13782069"/>
              <a:gd name="connsiteY4" fmla="*/ 3687226 h 3794117"/>
              <a:gd name="connsiteX5" fmla="*/ 3770942 w 13782069"/>
              <a:gd name="connsiteY5" fmla="*/ 3554894 h 3794117"/>
              <a:gd name="connsiteX6" fmla="*/ 5865504 w 13782069"/>
              <a:gd name="connsiteY6" fmla="*/ 1450338 h 3794117"/>
              <a:gd name="connsiteX7" fmla="*/ 8449091 w 13782069"/>
              <a:gd name="connsiteY7" fmla="*/ 670244 h 3794117"/>
              <a:gd name="connsiteX8" fmla="*/ 9822938 w 13782069"/>
              <a:gd name="connsiteY8" fmla="*/ 1508918 h 3794117"/>
              <a:gd name="connsiteX9" fmla="*/ 8596348 w 13782069"/>
              <a:gd name="connsiteY9" fmla="*/ 2771445 h 3794117"/>
              <a:gd name="connsiteX10" fmla="*/ 10251983 w 13782069"/>
              <a:gd name="connsiteY10" fmla="*/ 3481307 h 3794117"/>
              <a:gd name="connsiteX11" fmla="*/ 13782069 w 13782069"/>
              <a:gd name="connsiteY11" fmla="*/ 2133772 h 3794117"/>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17648"/>
              <a:gd name="connsiteX1" fmla="*/ 2617829 w 13782069"/>
              <a:gd name="connsiteY1" fmla="*/ 4182 h 3717648"/>
              <a:gd name="connsiteX2" fmla="*/ 3676608 w 13782069"/>
              <a:gd name="connsiteY2" fmla="*/ 1207340 h 3717648"/>
              <a:gd name="connsiteX3" fmla="*/ 2408568 w 13782069"/>
              <a:gd name="connsiteY3" fmla="*/ 3024108 h 3717648"/>
              <a:gd name="connsiteX4" fmla="*/ 3794724 w 13782069"/>
              <a:gd name="connsiteY4" fmla="*/ 3642256 h 3717648"/>
              <a:gd name="connsiteX5" fmla="*/ 5865504 w 13782069"/>
              <a:gd name="connsiteY5" fmla="*/ 1450338 h 3717648"/>
              <a:gd name="connsiteX6" fmla="*/ 8449091 w 13782069"/>
              <a:gd name="connsiteY6" fmla="*/ 670244 h 3717648"/>
              <a:gd name="connsiteX7" fmla="*/ 9822938 w 13782069"/>
              <a:gd name="connsiteY7" fmla="*/ 1508918 h 3717648"/>
              <a:gd name="connsiteX8" fmla="*/ 8596348 w 13782069"/>
              <a:gd name="connsiteY8" fmla="*/ 2771445 h 3717648"/>
              <a:gd name="connsiteX9" fmla="*/ 10251983 w 13782069"/>
              <a:gd name="connsiteY9" fmla="*/ 3481307 h 3717648"/>
              <a:gd name="connsiteX10" fmla="*/ 13782069 w 13782069"/>
              <a:gd name="connsiteY10" fmla="*/ 2133772 h 3717648"/>
              <a:gd name="connsiteX0" fmla="*/ 0 w 13782069"/>
              <a:gd name="connsiteY0" fmla="*/ 1652509 h 3674295"/>
              <a:gd name="connsiteX1" fmla="*/ 2617829 w 13782069"/>
              <a:gd name="connsiteY1" fmla="*/ 4182 h 3674295"/>
              <a:gd name="connsiteX2" fmla="*/ 3676608 w 13782069"/>
              <a:gd name="connsiteY2" fmla="*/ 1207340 h 3674295"/>
              <a:gd name="connsiteX3" fmla="*/ 2408568 w 13782069"/>
              <a:gd name="connsiteY3" fmla="*/ 3024108 h 3674295"/>
              <a:gd name="connsiteX4" fmla="*/ 3794724 w 13782069"/>
              <a:gd name="connsiteY4" fmla="*/ 3642256 h 3674295"/>
              <a:gd name="connsiteX5" fmla="*/ 5865504 w 13782069"/>
              <a:gd name="connsiteY5" fmla="*/ 1450338 h 3674295"/>
              <a:gd name="connsiteX6" fmla="*/ 8449091 w 13782069"/>
              <a:gd name="connsiteY6" fmla="*/ 670244 h 3674295"/>
              <a:gd name="connsiteX7" fmla="*/ 9822938 w 13782069"/>
              <a:gd name="connsiteY7" fmla="*/ 1508918 h 3674295"/>
              <a:gd name="connsiteX8" fmla="*/ 8596348 w 13782069"/>
              <a:gd name="connsiteY8" fmla="*/ 2771445 h 3674295"/>
              <a:gd name="connsiteX9" fmla="*/ 10251983 w 13782069"/>
              <a:gd name="connsiteY9" fmla="*/ 3481307 h 3674295"/>
              <a:gd name="connsiteX10" fmla="*/ 13782069 w 13782069"/>
              <a:gd name="connsiteY10" fmla="*/ 2133772 h 3674295"/>
              <a:gd name="connsiteX0" fmla="*/ 0 w 13782069"/>
              <a:gd name="connsiteY0" fmla="*/ 1649325 h 3668858"/>
              <a:gd name="connsiteX1" fmla="*/ 2617829 w 13782069"/>
              <a:gd name="connsiteY1" fmla="*/ 998 h 3668858"/>
              <a:gd name="connsiteX2" fmla="*/ 3512852 w 13782069"/>
              <a:gd name="connsiteY2" fmla="*/ 1443998 h 3668858"/>
              <a:gd name="connsiteX3" fmla="*/ 2408568 w 13782069"/>
              <a:gd name="connsiteY3" fmla="*/ 3020924 h 3668858"/>
              <a:gd name="connsiteX4" fmla="*/ 3794724 w 13782069"/>
              <a:gd name="connsiteY4" fmla="*/ 3639072 h 3668858"/>
              <a:gd name="connsiteX5" fmla="*/ 5865504 w 13782069"/>
              <a:gd name="connsiteY5" fmla="*/ 1447154 h 3668858"/>
              <a:gd name="connsiteX6" fmla="*/ 8449091 w 13782069"/>
              <a:gd name="connsiteY6" fmla="*/ 667060 h 3668858"/>
              <a:gd name="connsiteX7" fmla="*/ 9822938 w 13782069"/>
              <a:gd name="connsiteY7" fmla="*/ 1505734 h 3668858"/>
              <a:gd name="connsiteX8" fmla="*/ 8596348 w 13782069"/>
              <a:gd name="connsiteY8" fmla="*/ 2768261 h 3668858"/>
              <a:gd name="connsiteX9" fmla="*/ 10251983 w 13782069"/>
              <a:gd name="connsiteY9" fmla="*/ 3478123 h 3668858"/>
              <a:gd name="connsiteX10" fmla="*/ 13782069 w 13782069"/>
              <a:gd name="connsiteY10" fmla="*/ 2130588 h 3668858"/>
              <a:gd name="connsiteX0" fmla="*/ 0 w 13782069"/>
              <a:gd name="connsiteY0" fmla="*/ 1649754 h 3669287"/>
              <a:gd name="connsiteX1" fmla="*/ 2617829 w 13782069"/>
              <a:gd name="connsiteY1" fmla="*/ 1427 h 3669287"/>
              <a:gd name="connsiteX2" fmla="*/ 3512852 w 13782069"/>
              <a:gd name="connsiteY2" fmla="*/ 1444427 h 3669287"/>
              <a:gd name="connsiteX3" fmla="*/ 2408568 w 13782069"/>
              <a:gd name="connsiteY3" fmla="*/ 3021353 h 3669287"/>
              <a:gd name="connsiteX4" fmla="*/ 3794724 w 13782069"/>
              <a:gd name="connsiteY4" fmla="*/ 3639501 h 3669287"/>
              <a:gd name="connsiteX5" fmla="*/ 5865504 w 13782069"/>
              <a:gd name="connsiteY5" fmla="*/ 1447583 h 3669287"/>
              <a:gd name="connsiteX6" fmla="*/ 8449091 w 13782069"/>
              <a:gd name="connsiteY6" fmla="*/ 667489 h 3669287"/>
              <a:gd name="connsiteX7" fmla="*/ 9822938 w 13782069"/>
              <a:gd name="connsiteY7" fmla="*/ 1506163 h 3669287"/>
              <a:gd name="connsiteX8" fmla="*/ 8596348 w 13782069"/>
              <a:gd name="connsiteY8" fmla="*/ 2768690 h 3669287"/>
              <a:gd name="connsiteX9" fmla="*/ 10251983 w 13782069"/>
              <a:gd name="connsiteY9" fmla="*/ 3478552 h 3669287"/>
              <a:gd name="connsiteX10" fmla="*/ 13782069 w 13782069"/>
              <a:gd name="connsiteY10" fmla="*/ 2131017 h 3669287"/>
              <a:gd name="connsiteX0" fmla="*/ 0 w 13782069"/>
              <a:gd name="connsiteY0" fmla="*/ 1652002 h 3672485"/>
              <a:gd name="connsiteX1" fmla="*/ 2617829 w 13782069"/>
              <a:gd name="connsiteY1" fmla="*/ 3675 h 3672485"/>
              <a:gd name="connsiteX2" fmla="*/ 3483079 w 13782069"/>
              <a:gd name="connsiteY2" fmla="*/ 1341744 h 3672485"/>
              <a:gd name="connsiteX3" fmla="*/ 2408568 w 13782069"/>
              <a:gd name="connsiteY3" fmla="*/ 3023601 h 3672485"/>
              <a:gd name="connsiteX4" fmla="*/ 3794724 w 13782069"/>
              <a:gd name="connsiteY4" fmla="*/ 3641749 h 3672485"/>
              <a:gd name="connsiteX5" fmla="*/ 5865504 w 13782069"/>
              <a:gd name="connsiteY5" fmla="*/ 1449831 h 3672485"/>
              <a:gd name="connsiteX6" fmla="*/ 8449091 w 13782069"/>
              <a:gd name="connsiteY6" fmla="*/ 669737 h 3672485"/>
              <a:gd name="connsiteX7" fmla="*/ 9822938 w 13782069"/>
              <a:gd name="connsiteY7" fmla="*/ 1508411 h 3672485"/>
              <a:gd name="connsiteX8" fmla="*/ 8596348 w 13782069"/>
              <a:gd name="connsiteY8" fmla="*/ 2770938 h 3672485"/>
              <a:gd name="connsiteX9" fmla="*/ 10251983 w 13782069"/>
              <a:gd name="connsiteY9" fmla="*/ 3480800 h 3672485"/>
              <a:gd name="connsiteX10" fmla="*/ 13782069 w 13782069"/>
              <a:gd name="connsiteY10" fmla="*/ 2133265 h 3672485"/>
              <a:gd name="connsiteX0" fmla="*/ 0 w 13782069"/>
              <a:gd name="connsiteY0" fmla="*/ 1654795 h 3675278"/>
              <a:gd name="connsiteX1" fmla="*/ 2617829 w 13782069"/>
              <a:gd name="connsiteY1" fmla="*/ 6468 h 3675278"/>
              <a:gd name="connsiteX2" fmla="*/ 3483079 w 13782069"/>
              <a:gd name="connsiteY2" fmla="*/ 1344537 h 3675278"/>
              <a:gd name="connsiteX3" fmla="*/ 2408568 w 13782069"/>
              <a:gd name="connsiteY3" fmla="*/ 3026394 h 3675278"/>
              <a:gd name="connsiteX4" fmla="*/ 3794724 w 13782069"/>
              <a:gd name="connsiteY4" fmla="*/ 3644542 h 3675278"/>
              <a:gd name="connsiteX5" fmla="*/ 5865504 w 13782069"/>
              <a:gd name="connsiteY5" fmla="*/ 1452624 h 3675278"/>
              <a:gd name="connsiteX6" fmla="*/ 8449091 w 13782069"/>
              <a:gd name="connsiteY6" fmla="*/ 672530 h 3675278"/>
              <a:gd name="connsiteX7" fmla="*/ 9822938 w 13782069"/>
              <a:gd name="connsiteY7" fmla="*/ 1511204 h 3675278"/>
              <a:gd name="connsiteX8" fmla="*/ 8596348 w 13782069"/>
              <a:gd name="connsiteY8" fmla="*/ 2773731 h 3675278"/>
              <a:gd name="connsiteX9" fmla="*/ 10251983 w 13782069"/>
              <a:gd name="connsiteY9" fmla="*/ 3483593 h 3675278"/>
              <a:gd name="connsiteX10" fmla="*/ 13782069 w 13782069"/>
              <a:gd name="connsiteY10" fmla="*/ 2136058 h 3675278"/>
              <a:gd name="connsiteX0" fmla="*/ 0 w 13782069"/>
              <a:gd name="connsiteY0" fmla="*/ 1650571 h 3752861"/>
              <a:gd name="connsiteX1" fmla="*/ 2617829 w 13782069"/>
              <a:gd name="connsiteY1" fmla="*/ 2244 h 3752861"/>
              <a:gd name="connsiteX2" fmla="*/ 3483079 w 13782069"/>
              <a:gd name="connsiteY2" fmla="*/ 1340313 h 3752861"/>
              <a:gd name="connsiteX3" fmla="*/ 2244812 w 13782069"/>
              <a:gd name="connsiteY3" fmla="*/ 3217043 h 3752861"/>
              <a:gd name="connsiteX4" fmla="*/ 3794724 w 13782069"/>
              <a:gd name="connsiteY4" fmla="*/ 3640318 h 3752861"/>
              <a:gd name="connsiteX5" fmla="*/ 5865504 w 13782069"/>
              <a:gd name="connsiteY5" fmla="*/ 1448400 h 3752861"/>
              <a:gd name="connsiteX6" fmla="*/ 8449091 w 13782069"/>
              <a:gd name="connsiteY6" fmla="*/ 668306 h 3752861"/>
              <a:gd name="connsiteX7" fmla="*/ 9822938 w 13782069"/>
              <a:gd name="connsiteY7" fmla="*/ 1506980 h 3752861"/>
              <a:gd name="connsiteX8" fmla="*/ 8596348 w 13782069"/>
              <a:gd name="connsiteY8" fmla="*/ 2769507 h 3752861"/>
              <a:gd name="connsiteX9" fmla="*/ 10251983 w 13782069"/>
              <a:gd name="connsiteY9" fmla="*/ 3479369 h 3752861"/>
              <a:gd name="connsiteX10" fmla="*/ 13782069 w 13782069"/>
              <a:gd name="connsiteY10" fmla="*/ 2131834 h 3752861"/>
              <a:gd name="connsiteX0" fmla="*/ 0 w 13782069"/>
              <a:gd name="connsiteY0" fmla="*/ 1650571 h 3855092"/>
              <a:gd name="connsiteX1" fmla="*/ 2617829 w 13782069"/>
              <a:gd name="connsiteY1" fmla="*/ 2244 h 3855092"/>
              <a:gd name="connsiteX2" fmla="*/ 3483079 w 13782069"/>
              <a:gd name="connsiteY2" fmla="*/ 1340313 h 3855092"/>
              <a:gd name="connsiteX3" fmla="*/ 2244812 w 13782069"/>
              <a:gd name="connsiteY3" fmla="*/ 3217043 h 3855092"/>
              <a:gd name="connsiteX4" fmla="*/ 3794724 w 13782069"/>
              <a:gd name="connsiteY4" fmla="*/ 3640318 h 3855092"/>
              <a:gd name="connsiteX5" fmla="*/ 5865504 w 13782069"/>
              <a:gd name="connsiteY5" fmla="*/ 1448400 h 3855092"/>
              <a:gd name="connsiteX6" fmla="*/ 8449091 w 13782069"/>
              <a:gd name="connsiteY6" fmla="*/ 668306 h 3855092"/>
              <a:gd name="connsiteX7" fmla="*/ 9822938 w 13782069"/>
              <a:gd name="connsiteY7" fmla="*/ 1506980 h 3855092"/>
              <a:gd name="connsiteX8" fmla="*/ 8596348 w 13782069"/>
              <a:gd name="connsiteY8" fmla="*/ 2769507 h 3855092"/>
              <a:gd name="connsiteX9" fmla="*/ 10251983 w 13782069"/>
              <a:gd name="connsiteY9" fmla="*/ 3479369 h 3855092"/>
              <a:gd name="connsiteX10" fmla="*/ 13782069 w 13782069"/>
              <a:gd name="connsiteY10" fmla="*/ 2131834 h 3855092"/>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748503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7316075 w 13782069"/>
              <a:gd name="connsiteY8" fmla="*/ 3520460 h 3856536"/>
              <a:gd name="connsiteX9" fmla="*/ 11055876 w 13782069"/>
              <a:gd name="connsiteY9" fmla="*/ 3315922 h 3856536"/>
              <a:gd name="connsiteX10" fmla="*/ 13782069 w 13782069"/>
              <a:gd name="connsiteY10" fmla="*/ 2133278 h 3856536"/>
              <a:gd name="connsiteX0" fmla="*/ 0 w 13782069"/>
              <a:gd name="connsiteY0" fmla="*/ 1652015 h 3983361"/>
              <a:gd name="connsiteX1" fmla="*/ 2617829 w 13782069"/>
              <a:gd name="connsiteY1" fmla="*/ 3688 h 3983361"/>
              <a:gd name="connsiteX2" fmla="*/ 3483079 w 13782069"/>
              <a:gd name="connsiteY2" fmla="*/ 1341757 h 3983361"/>
              <a:gd name="connsiteX3" fmla="*/ 2244812 w 13782069"/>
              <a:gd name="connsiteY3" fmla="*/ 3218487 h 3983361"/>
              <a:gd name="connsiteX4" fmla="*/ 3794724 w 13782069"/>
              <a:gd name="connsiteY4" fmla="*/ 3641762 h 3983361"/>
              <a:gd name="connsiteX5" fmla="*/ 5865504 w 13782069"/>
              <a:gd name="connsiteY5" fmla="*/ 1449844 h 3983361"/>
              <a:gd name="connsiteX6" fmla="*/ 8449091 w 13782069"/>
              <a:gd name="connsiteY6" fmla="*/ 669750 h 3983361"/>
              <a:gd name="connsiteX7" fmla="*/ 8840402 w 13782069"/>
              <a:gd name="connsiteY7" fmla="*/ 2257932 h 3983361"/>
              <a:gd name="connsiteX8" fmla="*/ 7316075 w 13782069"/>
              <a:gd name="connsiteY8" fmla="*/ 3520460 h 3983361"/>
              <a:gd name="connsiteX9" fmla="*/ 11055876 w 13782069"/>
              <a:gd name="connsiteY9" fmla="*/ 3315922 h 3983361"/>
              <a:gd name="connsiteX10" fmla="*/ 13782069 w 13782069"/>
              <a:gd name="connsiteY10" fmla="*/ 2133278 h 3983361"/>
              <a:gd name="connsiteX0" fmla="*/ 0 w 13782069"/>
              <a:gd name="connsiteY0" fmla="*/ 1652015 h 3948460"/>
              <a:gd name="connsiteX1" fmla="*/ 2617829 w 13782069"/>
              <a:gd name="connsiteY1" fmla="*/ 3688 h 3948460"/>
              <a:gd name="connsiteX2" fmla="*/ 3483079 w 13782069"/>
              <a:gd name="connsiteY2" fmla="*/ 1341757 h 3948460"/>
              <a:gd name="connsiteX3" fmla="*/ 2244812 w 13782069"/>
              <a:gd name="connsiteY3" fmla="*/ 3218487 h 3948460"/>
              <a:gd name="connsiteX4" fmla="*/ 3794724 w 13782069"/>
              <a:gd name="connsiteY4" fmla="*/ 3641762 h 3948460"/>
              <a:gd name="connsiteX5" fmla="*/ 5865504 w 13782069"/>
              <a:gd name="connsiteY5" fmla="*/ 1449844 h 3948460"/>
              <a:gd name="connsiteX6" fmla="*/ 8449091 w 13782069"/>
              <a:gd name="connsiteY6" fmla="*/ 669750 h 3948460"/>
              <a:gd name="connsiteX7" fmla="*/ 8840402 w 13782069"/>
              <a:gd name="connsiteY7" fmla="*/ 2257932 h 3948460"/>
              <a:gd name="connsiteX8" fmla="*/ 7524492 w 13782069"/>
              <a:gd name="connsiteY8" fmla="*/ 3460499 h 3948460"/>
              <a:gd name="connsiteX9" fmla="*/ 11055876 w 13782069"/>
              <a:gd name="connsiteY9" fmla="*/ 3315922 h 3948460"/>
              <a:gd name="connsiteX10" fmla="*/ 13782069 w 13782069"/>
              <a:gd name="connsiteY10" fmla="*/ 2133278 h 3948460"/>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995536"/>
              <a:gd name="connsiteX1" fmla="*/ 2617829 w 13782069"/>
              <a:gd name="connsiteY1" fmla="*/ 3688 h 3995536"/>
              <a:gd name="connsiteX2" fmla="*/ 3483079 w 13782069"/>
              <a:gd name="connsiteY2" fmla="*/ 1341757 h 3995536"/>
              <a:gd name="connsiteX3" fmla="*/ 2244812 w 13782069"/>
              <a:gd name="connsiteY3" fmla="*/ 3218487 h 3995536"/>
              <a:gd name="connsiteX4" fmla="*/ 3794724 w 13782069"/>
              <a:gd name="connsiteY4" fmla="*/ 3641762 h 3995536"/>
              <a:gd name="connsiteX5" fmla="*/ 5865504 w 13782069"/>
              <a:gd name="connsiteY5" fmla="*/ 1449844 h 3995536"/>
              <a:gd name="connsiteX6" fmla="*/ 8225787 w 13782069"/>
              <a:gd name="connsiteY6" fmla="*/ 699730 h 3995536"/>
              <a:gd name="connsiteX7" fmla="*/ 8974385 w 13782069"/>
              <a:gd name="connsiteY7" fmla="*/ 1928149 h 3995536"/>
              <a:gd name="connsiteX8" fmla="*/ 7524492 w 13782069"/>
              <a:gd name="connsiteY8" fmla="*/ 3460499 h 3995536"/>
              <a:gd name="connsiteX9" fmla="*/ 11055876 w 13782069"/>
              <a:gd name="connsiteY9" fmla="*/ 3315922 h 3995536"/>
              <a:gd name="connsiteX10" fmla="*/ 13782069 w 13782069"/>
              <a:gd name="connsiteY10" fmla="*/ 2133278 h 3995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9123254 w 13782069"/>
              <a:gd name="connsiteY7" fmla="*/ 1673316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75946"/>
              <a:gd name="connsiteX1" fmla="*/ 2617829 w 13782069"/>
              <a:gd name="connsiteY1" fmla="*/ 3688 h 3875946"/>
              <a:gd name="connsiteX2" fmla="*/ 3483079 w 13782069"/>
              <a:gd name="connsiteY2" fmla="*/ 1341757 h 3875946"/>
              <a:gd name="connsiteX3" fmla="*/ 2244812 w 13782069"/>
              <a:gd name="connsiteY3" fmla="*/ 3218487 h 3875946"/>
              <a:gd name="connsiteX4" fmla="*/ 3794724 w 13782069"/>
              <a:gd name="connsiteY4" fmla="*/ 3641762 h 3875946"/>
              <a:gd name="connsiteX5" fmla="*/ 5865504 w 13782069"/>
              <a:gd name="connsiteY5" fmla="*/ 1449844 h 3875946"/>
              <a:gd name="connsiteX6" fmla="*/ 8821264 w 13782069"/>
              <a:gd name="connsiteY6" fmla="*/ 864621 h 3875946"/>
              <a:gd name="connsiteX7" fmla="*/ 7643587 w 13782069"/>
              <a:gd name="connsiteY7" fmla="*/ 3010794 h 3875946"/>
              <a:gd name="connsiteX8" fmla="*/ 11055876 w 13782069"/>
              <a:gd name="connsiteY8" fmla="*/ 3315922 h 3875946"/>
              <a:gd name="connsiteX9" fmla="*/ 13782069 w 13782069"/>
              <a:gd name="connsiteY9" fmla="*/ 2133278 h 387594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11734"/>
              <a:gd name="connsiteX1" fmla="*/ 2617829 w 13782069"/>
              <a:gd name="connsiteY1" fmla="*/ 3688 h 3811734"/>
              <a:gd name="connsiteX2" fmla="*/ 3483079 w 13782069"/>
              <a:gd name="connsiteY2" fmla="*/ 1341757 h 3811734"/>
              <a:gd name="connsiteX3" fmla="*/ 2244812 w 13782069"/>
              <a:gd name="connsiteY3" fmla="*/ 3218487 h 3811734"/>
              <a:gd name="connsiteX4" fmla="*/ 3794724 w 13782069"/>
              <a:gd name="connsiteY4" fmla="*/ 3641762 h 3811734"/>
              <a:gd name="connsiteX5" fmla="*/ 5344464 w 13782069"/>
              <a:gd name="connsiteY5" fmla="*/ 2093455 h 3811734"/>
              <a:gd name="connsiteX6" fmla="*/ 7347461 w 13782069"/>
              <a:gd name="connsiteY6" fmla="*/ 1036251 h 3811734"/>
              <a:gd name="connsiteX7" fmla="*/ 7643587 w 13782069"/>
              <a:gd name="connsiteY7" fmla="*/ 3010794 h 3811734"/>
              <a:gd name="connsiteX8" fmla="*/ 11055876 w 13782069"/>
              <a:gd name="connsiteY8" fmla="*/ 3315922 h 3811734"/>
              <a:gd name="connsiteX9" fmla="*/ 13782069 w 13782069"/>
              <a:gd name="connsiteY9" fmla="*/ 2133278 h 3811734"/>
              <a:gd name="connsiteX0" fmla="*/ 0 w 13782069"/>
              <a:gd name="connsiteY0" fmla="*/ 1652015 h 3885798"/>
              <a:gd name="connsiteX1" fmla="*/ 2617829 w 13782069"/>
              <a:gd name="connsiteY1" fmla="*/ 3688 h 3885798"/>
              <a:gd name="connsiteX2" fmla="*/ 3483079 w 13782069"/>
              <a:gd name="connsiteY2" fmla="*/ 1341757 h 3885798"/>
              <a:gd name="connsiteX3" fmla="*/ 2244812 w 13782069"/>
              <a:gd name="connsiteY3" fmla="*/ 3218487 h 3885798"/>
              <a:gd name="connsiteX4" fmla="*/ 3794724 w 13782069"/>
              <a:gd name="connsiteY4" fmla="*/ 3641762 h 3885798"/>
              <a:gd name="connsiteX5" fmla="*/ 7347461 w 13782069"/>
              <a:gd name="connsiteY5" fmla="*/ 1036251 h 3885798"/>
              <a:gd name="connsiteX6" fmla="*/ 7643587 w 13782069"/>
              <a:gd name="connsiteY6" fmla="*/ 3010794 h 3885798"/>
              <a:gd name="connsiteX7" fmla="*/ 11055876 w 13782069"/>
              <a:gd name="connsiteY7" fmla="*/ 3315922 h 3885798"/>
              <a:gd name="connsiteX8" fmla="*/ 13782069 w 13782069"/>
              <a:gd name="connsiteY8" fmla="*/ 2133278 h 388579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562031 w 13782069"/>
              <a:gd name="connsiteY7" fmla="*/ 1971493 h 3903128"/>
              <a:gd name="connsiteX8" fmla="*/ 13782069 w 13782069"/>
              <a:gd name="connsiteY8" fmla="*/ 2133278 h 3903128"/>
              <a:gd name="connsiteX0" fmla="*/ 0 w 11562031"/>
              <a:gd name="connsiteY0" fmla="*/ 1652015 h 3903128"/>
              <a:gd name="connsiteX1" fmla="*/ 2617829 w 11562031"/>
              <a:gd name="connsiteY1" fmla="*/ 3688 h 3903128"/>
              <a:gd name="connsiteX2" fmla="*/ 3483079 w 11562031"/>
              <a:gd name="connsiteY2" fmla="*/ 1341757 h 3903128"/>
              <a:gd name="connsiteX3" fmla="*/ 2244812 w 11562031"/>
              <a:gd name="connsiteY3" fmla="*/ 3218487 h 3903128"/>
              <a:gd name="connsiteX4" fmla="*/ 3794724 w 11562031"/>
              <a:gd name="connsiteY4" fmla="*/ 3641762 h 3903128"/>
              <a:gd name="connsiteX5" fmla="*/ 6409587 w 11562031"/>
              <a:gd name="connsiteY5" fmla="*/ 793109 h 3903128"/>
              <a:gd name="connsiteX6" fmla="*/ 8134855 w 11562031"/>
              <a:gd name="connsiteY6" fmla="*/ 3168121 h 3903128"/>
              <a:gd name="connsiteX7" fmla="*/ 11562031 w 11562031"/>
              <a:gd name="connsiteY7" fmla="*/ 1971493 h 3903128"/>
              <a:gd name="connsiteX0" fmla="*/ 0 w 12678548"/>
              <a:gd name="connsiteY0" fmla="*/ 1652015 h 3903128"/>
              <a:gd name="connsiteX1" fmla="*/ 2617829 w 12678548"/>
              <a:gd name="connsiteY1" fmla="*/ 3688 h 3903128"/>
              <a:gd name="connsiteX2" fmla="*/ 3483079 w 12678548"/>
              <a:gd name="connsiteY2" fmla="*/ 1341757 h 3903128"/>
              <a:gd name="connsiteX3" fmla="*/ 2244812 w 12678548"/>
              <a:gd name="connsiteY3" fmla="*/ 3218487 h 3903128"/>
              <a:gd name="connsiteX4" fmla="*/ 3794724 w 12678548"/>
              <a:gd name="connsiteY4" fmla="*/ 3641762 h 3903128"/>
              <a:gd name="connsiteX5" fmla="*/ 6409587 w 12678548"/>
              <a:gd name="connsiteY5" fmla="*/ 793109 h 3903128"/>
              <a:gd name="connsiteX6" fmla="*/ 8134855 w 12678548"/>
              <a:gd name="connsiteY6" fmla="*/ 3168121 h 3903128"/>
              <a:gd name="connsiteX7" fmla="*/ 12678548 w 12678548"/>
              <a:gd name="connsiteY7" fmla="*/ 1385093 h 3903128"/>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8134855 w 12678548"/>
              <a:gd name="connsiteY6" fmla="*/ 3168121 h 3873618"/>
              <a:gd name="connsiteX7" fmla="*/ 12678548 w 12678548"/>
              <a:gd name="connsiteY7" fmla="*/ 1385093 h 3873618"/>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9296034 w 12678548"/>
              <a:gd name="connsiteY6" fmla="*/ 2939282 h 3873618"/>
              <a:gd name="connsiteX7" fmla="*/ 12678548 w 12678548"/>
              <a:gd name="connsiteY7" fmla="*/ 1385093 h 3873618"/>
              <a:gd name="connsiteX0" fmla="*/ 0 w 12678548"/>
              <a:gd name="connsiteY0" fmla="*/ 1166123 h 3387726"/>
              <a:gd name="connsiteX1" fmla="*/ 2111674 w 12678548"/>
              <a:gd name="connsiteY1" fmla="*/ 4079 h 3387726"/>
              <a:gd name="connsiteX2" fmla="*/ 3483079 w 12678548"/>
              <a:gd name="connsiteY2" fmla="*/ 855865 h 3387726"/>
              <a:gd name="connsiteX3" fmla="*/ 2244812 w 12678548"/>
              <a:gd name="connsiteY3" fmla="*/ 2732595 h 3387726"/>
              <a:gd name="connsiteX4" fmla="*/ 3794724 w 12678548"/>
              <a:gd name="connsiteY4" fmla="*/ 3155870 h 3387726"/>
              <a:gd name="connsiteX5" fmla="*/ 6811533 w 12678548"/>
              <a:gd name="connsiteY5" fmla="*/ 721988 h 3387726"/>
              <a:gd name="connsiteX6" fmla="*/ 9296034 w 12678548"/>
              <a:gd name="connsiteY6" fmla="*/ 2453390 h 3387726"/>
              <a:gd name="connsiteX7" fmla="*/ 12678548 w 12678548"/>
              <a:gd name="connsiteY7" fmla="*/ 899201 h 3387726"/>
              <a:gd name="connsiteX0" fmla="*/ 0 w 13497328"/>
              <a:gd name="connsiteY0" fmla="*/ 1431291 h 3395450"/>
              <a:gd name="connsiteX1" fmla="*/ 2930454 w 13497328"/>
              <a:gd name="connsiteY1" fmla="*/ 11803 h 3395450"/>
              <a:gd name="connsiteX2" fmla="*/ 4301859 w 13497328"/>
              <a:gd name="connsiteY2" fmla="*/ 863589 h 3395450"/>
              <a:gd name="connsiteX3" fmla="*/ 3063592 w 13497328"/>
              <a:gd name="connsiteY3" fmla="*/ 2740319 h 3395450"/>
              <a:gd name="connsiteX4" fmla="*/ 4613504 w 13497328"/>
              <a:gd name="connsiteY4" fmla="*/ 3163594 h 3395450"/>
              <a:gd name="connsiteX5" fmla="*/ 7630313 w 13497328"/>
              <a:gd name="connsiteY5" fmla="*/ 729712 h 3395450"/>
              <a:gd name="connsiteX6" fmla="*/ 10114814 w 13497328"/>
              <a:gd name="connsiteY6" fmla="*/ 2461114 h 3395450"/>
              <a:gd name="connsiteX7" fmla="*/ 13497328 w 13497328"/>
              <a:gd name="connsiteY7" fmla="*/ 906925 h 3395450"/>
              <a:gd name="connsiteX0" fmla="*/ 0 w 13497328"/>
              <a:gd name="connsiteY0" fmla="*/ 1403191 h 3367350"/>
              <a:gd name="connsiteX1" fmla="*/ 2707150 w 13497328"/>
              <a:gd name="connsiteY1" fmla="*/ 12308 h 3367350"/>
              <a:gd name="connsiteX2" fmla="*/ 4301859 w 13497328"/>
              <a:gd name="connsiteY2" fmla="*/ 835489 h 3367350"/>
              <a:gd name="connsiteX3" fmla="*/ 3063592 w 13497328"/>
              <a:gd name="connsiteY3" fmla="*/ 2712219 h 3367350"/>
              <a:gd name="connsiteX4" fmla="*/ 4613504 w 13497328"/>
              <a:gd name="connsiteY4" fmla="*/ 3135494 h 3367350"/>
              <a:gd name="connsiteX5" fmla="*/ 7630313 w 13497328"/>
              <a:gd name="connsiteY5" fmla="*/ 701612 h 3367350"/>
              <a:gd name="connsiteX6" fmla="*/ 10114814 w 13497328"/>
              <a:gd name="connsiteY6" fmla="*/ 2433014 h 3367350"/>
              <a:gd name="connsiteX7" fmla="*/ 13497328 w 13497328"/>
              <a:gd name="connsiteY7" fmla="*/ 878825 h 3367350"/>
              <a:gd name="connsiteX0" fmla="*/ 0 w 13497328"/>
              <a:gd name="connsiteY0" fmla="*/ 1434721 h 3398880"/>
              <a:gd name="connsiteX1" fmla="*/ 2707150 w 13497328"/>
              <a:gd name="connsiteY1" fmla="*/ 43838 h 3398880"/>
              <a:gd name="connsiteX2" fmla="*/ 4301859 w 13497328"/>
              <a:gd name="connsiteY2" fmla="*/ 867019 h 3398880"/>
              <a:gd name="connsiteX3" fmla="*/ 3063592 w 13497328"/>
              <a:gd name="connsiteY3" fmla="*/ 2743749 h 3398880"/>
              <a:gd name="connsiteX4" fmla="*/ 4613504 w 13497328"/>
              <a:gd name="connsiteY4" fmla="*/ 3167024 h 3398880"/>
              <a:gd name="connsiteX5" fmla="*/ 7630313 w 13497328"/>
              <a:gd name="connsiteY5" fmla="*/ 733142 h 3398880"/>
              <a:gd name="connsiteX6" fmla="*/ 10114814 w 13497328"/>
              <a:gd name="connsiteY6" fmla="*/ 2464544 h 3398880"/>
              <a:gd name="connsiteX7" fmla="*/ 13497328 w 13497328"/>
              <a:gd name="connsiteY7" fmla="*/ 910355 h 3398880"/>
              <a:gd name="connsiteX0" fmla="*/ 0 w 13497328"/>
              <a:gd name="connsiteY0" fmla="*/ 1442689 h 3406848"/>
              <a:gd name="connsiteX1" fmla="*/ 2707150 w 13497328"/>
              <a:gd name="connsiteY1" fmla="*/ 51806 h 3406848"/>
              <a:gd name="connsiteX2" fmla="*/ 4301859 w 13497328"/>
              <a:gd name="connsiteY2" fmla="*/ 874987 h 3406848"/>
              <a:gd name="connsiteX3" fmla="*/ 3063592 w 13497328"/>
              <a:gd name="connsiteY3" fmla="*/ 2751717 h 3406848"/>
              <a:gd name="connsiteX4" fmla="*/ 4613504 w 13497328"/>
              <a:gd name="connsiteY4" fmla="*/ 3174992 h 3406848"/>
              <a:gd name="connsiteX5" fmla="*/ 7630313 w 13497328"/>
              <a:gd name="connsiteY5" fmla="*/ 741110 h 3406848"/>
              <a:gd name="connsiteX6" fmla="*/ 10114814 w 13497328"/>
              <a:gd name="connsiteY6" fmla="*/ 2472512 h 3406848"/>
              <a:gd name="connsiteX7" fmla="*/ 13497328 w 13497328"/>
              <a:gd name="connsiteY7" fmla="*/ 918323 h 3406848"/>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10311"/>
              <a:gd name="connsiteX1" fmla="*/ 2707150 w 13646197"/>
              <a:gd name="connsiteY1" fmla="*/ 420703 h 3710311"/>
              <a:gd name="connsiteX2" fmla="*/ 4301859 w 13646197"/>
              <a:gd name="connsiteY2" fmla="*/ 1243884 h 3710311"/>
              <a:gd name="connsiteX3" fmla="*/ 3063592 w 13646197"/>
              <a:gd name="connsiteY3" fmla="*/ 3120614 h 3710311"/>
              <a:gd name="connsiteX4" fmla="*/ 4613504 w 13646197"/>
              <a:gd name="connsiteY4" fmla="*/ 3543889 h 3710311"/>
              <a:gd name="connsiteX5" fmla="*/ 7680866 w 13646197"/>
              <a:gd name="connsiteY5" fmla="*/ 1114992 h 3710311"/>
              <a:gd name="connsiteX6" fmla="*/ 10114814 w 13646197"/>
              <a:gd name="connsiteY6" fmla="*/ 2841409 h 3710311"/>
              <a:gd name="connsiteX7" fmla="*/ 13646197 w 13646197"/>
              <a:gd name="connsiteY7" fmla="*/ 0 h 3710311"/>
              <a:gd name="connsiteX0" fmla="*/ 0 w 13646197"/>
              <a:gd name="connsiteY0" fmla="*/ 1811586 h 3725951"/>
              <a:gd name="connsiteX1" fmla="*/ 2707150 w 13646197"/>
              <a:gd name="connsiteY1" fmla="*/ 420703 h 3725951"/>
              <a:gd name="connsiteX2" fmla="*/ 4301859 w 13646197"/>
              <a:gd name="connsiteY2" fmla="*/ 1243884 h 3725951"/>
              <a:gd name="connsiteX3" fmla="*/ 3063592 w 13646197"/>
              <a:gd name="connsiteY3" fmla="*/ 3120614 h 3725951"/>
              <a:gd name="connsiteX4" fmla="*/ 4613504 w 13646197"/>
              <a:gd name="connsiteY4" fmla="*/ 3543889 h 3725951"/>
              <a:gd name="connsiteX5" fmla="*/ 7680866 w 13646197"/>
              <a:gd name="connsiteY5" fmla="*/ 1114992 h 3725951"/>
              <a:gd name="connsiteX6" fmla="*/ 10114814 w 13646197"/>
              <a:gd name="connsiteY6" fmla="*/ 2841409 h 3725951"/>
              <a:gd name="connsiteX7" fmla="*/ 13646197 w 13646197"/>
              <a:gd name="connsiteY7" fmla="*/ 0 h 372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46197" h="3725951">
                <a:moveTo>
                  <a:pt x="0" y="1811586"/>
                </a:moveTo>
                <a:cubicBezTo>
                  <a:pt x="488282" y="1319294"/>
                  <a:pt x="1439359" y="629740"/>
                  <a:pt x="2707150" y="420703"/>
                </a:cubicBezTo>
                <a:cubicBezTo>
                  <a:pt x="3974941" y="211666"/>
                  <a:pt x="4406208" y="665177"/>
                  <a:pt x="4301859" y="1243884"/>
                </a:cubicBezTo>
                <a:cubicBezTo>
                  <a:pt x="4197510" y="1822591"/>
                  <a:pt x="2974023" y="2256032"/>
                  <a:pt x="3063592" y="3120614"/>
                </a:cubicBezTo>
                <a:cubicBezTo>
                  <a:pt x="3153161" y="3985196"/>
                  <a:pt x="4309229" y="3722775"/>
                  <a:pt x="4613504" y="3543889"/>
                </a:cubicBezTo>
                <a:cubicBezTo>
                  <a:pt x="5193010" y="3198817"/>
                  <a:pt x="6938107" y="1107433"/>
                  <a:pt x="7680866" y="1114992"/>
                </a:cubicBezTo>
                <a:cubicBezTo>
                  <a:pt x="8423625" y="1122551"/>
                  <a:pt x="9112167" y="3026410"/>
                  <a:pt x="10114814" y="2841409"/>
                </a:cubicBezTo>
                <a:cubicBezTo>
                  <a:pt x="11117461" y="2656408"/>
                  <a:pt x="11233672" y="750856"/>
                  <a:pt x="13646197" y="0"/>
                </a:cubicBezTo>
              </a:path>
            </a:pathLst>
          </a:custGeom>
          <a:noFill/>
          <a:ln w="19050" cap="flat" cmpd="sng" algn="ctr">
            <a:solidFill>
              <a:schemeClr val="bg1">
                <a:lumMod val="65000"/>
              </a:schemeClr>
            </a:solidFill>
            <a:prstDash val="solid"/>
            <a:headEnd type="none" w="med" len="med"/>
            <a:tailEnd type="none" w="med" len="med"/>
          </a:ln>
          <a:effectLst/>
        </p:spPr>
        <p:txBody>
          <a:bodyPr rtlCol="0" anchor="ctr">
            <a:noAutofit/>
          </a:bodyPr>
          <a:lstStyle/>
          <a:p>
            <a:pPr marL="0" marR="0" lvl="0" indent="0" algn="ctr"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29"/>
          <p:cNvSpPr/>
          <p:nvPr/>
        </p:nvSpPr>
        <p:spPr>
          <a:xfrm>
            <a:off x="5221009" y="3602340"/>
            <a:ext cx="1926752"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Procurement  </a:t>
            </a:r>
          </a:p>
        </p:txBody>
      </p:sp>
      <p:sp>
        <p:nvSpPr>
          <p:cNvPr id="77" name="Rectangle 76"/>
          <p:cNvSpPr/>
          <p:nvPr/>
        </p:nvSpPr>
        <p:spPr>
          <a:xfrm>
            <a:off x="946375" y="4083387"/>
            <a:ext cx="1518878"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Work Order </a:t>
            </a:r>
          </a:p>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Calendar Created</a:t>
            </a:r>
          </a:p>
        </p:txBody>
      </p:sp>
      <p:sp>
        <p:nvSpPr>
          <p:cNvPr id="80" name="Rectangle 79"/>
          <p:cNvSpPr/>
          <p:nvPr/>
        </p:nvSpPr>
        <p:spPr>
          <a:xfrm>
            <a:off x="9753946" y="2887995"/>
            <a:ext cx="1538313"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Update Asset</a:t>
            </a:r>
          </a:p>
        </p:txBody>
      </p:sp>
      <p:sp>
        <p:nvSpPr>
          <p:cNvPr id="87" name="Rectangle 86"/>
          <p:cNvSpPr/>
          <p:nvPr/>
        </p:nvSpPr>
        <p:spPr>
          <a:xfrm>
            <a:off x="9136516" y="4008557"/>
            <a:ext cx="1351284"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Capture Time and Materials</a:t>
            </a:r>
          </a:p>
        </p:txBody>
      </p:sp>
      <p:sp>
        <p:nvSpPr>
          <p:cNvPr id="96" name="Rectangle 95"/>
          <p:cNvSpPr/>
          <p:nvPr/>
        </p:nvSpPr>
        <p:spPr>
          <a:xfrm>
            <a:off x="10887070" y="2094079"/>
            <a:ext cx="1038064"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Performance </a:t>
            </a:r>
          </a:p>
          <a:p>
            <a:pPr marL="0" marR="0" lvl="0" indent="0" algn="ctr" defTabSz="913916"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Semibold" panose="020B0702040204020203" pitchFamily="34" charset="0"/>
                <a:ea typeface="Segoe UI" pitchFamily="34" charset="0"/>
                <a:cs typeface="Segoe UI Semibold" panose="020B0702040204020203" pitchFamily="34" charset="0"/>
              </a:rPr>
              <a:t>M</a:t>
            </a:r>
            <a:r>
              <a:rPr kumimoji="0" lang="en-US" sz="1200" b="0" i="0" u="none" strike="noStrike" kern="1200" cap="none" spc="0" normalizeH="0" baseline="0" noProof="0" err="1">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onitoring</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7" name="Oval 7"/>
          <p:cNvSpPr/>
          <p:nvPr/>
        </p:nvSpPr>
        <p:spPr bwMode="auto">
          <a:xfrm>
            <a:off x="5762630" y="3139174"/>
            <a:ext cx="289782" cy="36537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bg1">
              <a:lumMod val="50000"/>
            </a:schemeClr>
          </a:solidFill>
          <a:ln>
            <a:noFill/>
          </a:ln>
        </p:spPr>
        <p:txBody>
          <a:bodyPr rot="0" spcFirstLastPara="0" vertOverflow="overflow" horzOverflow="overflow" vert="horz" wrap="square" lIns="91403" tIns="45701" rIns="91403" bIns="45701" numCol="1" spcCol="0" rtlCol="0" fromWordArt="0" anchor="t" anchorCtr="0" forceAA="0" compatLnSpc="1">
            <a:prstTxWarp prst="textNoShape">
              <a:avLst/>
            </a:prstTxWarp>
            <a:noAutofit/>
          </a:bodyPr>
          <a:lstStyle/>
          <a:p>
            <a:pPr marL="0" marR="0" lvl="0" indent="0" algn="ctr" defTabSz="914038" rtl="0" eaLnBrk="1" fontAlgn="auto" latinLnBrk="0" hangingPunct="1">
              <a:lnSpc>
                <a:spcPct val="12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66" name="Trapezoid 3"/>
          <p:cNvSpPr>
            <a:spLocks noChangeAspect="1"/>
          </p:cNvSpPr>
          <p:nvPr/>
        </p:nvSpPr>
        <p:spPr>
          <a:xfrm>
            <a:off x="8077016" y="3279690"/>
            <a:ext cx="393472" cy="278874"/>
          </a:xfrm>
          <a:custGeom>
            <a:avLst/>
            <a:gdLst/>
            <a:ahLst/>
            <a:cxnLst/>
            <a:rect l="l" t="t" r="r" b="b"/>
            <a:pathLst>
              <a:path w="4936448" h="3498714">
                <a:moveTo>
                  <a:pt x="2052754" y="2902312"/>
                </a:moveTo>
                <a:lnTo>
                  <a:pt x="4707054" y="2902312"/>
                </a:lnTo>
                <a:cubicBezTo>
                  <a:pt x="4768427" y="2902312"/>
                  <a:pt x="4818179" y="2952064"/>
                  <a:pt x="4818179" y="3013437"/>
                </a:cubicBezTo>
                <a:cubicBezTo>
                  <a:pt x="4818179" y="3074810"/>
                  <a:pt x="4768427" y="3124562"/>
                  <a:pt x="4707054" y="3124562"/>
                </a:cubicBezTo>
                <a:lnTo>
                  <a:pt x="4545125" y="3124562"/>
                </a:lnTo>
                <a:lnTo>
                  <a:pt x="4545125" y="3361625"/>
                </a:lnTo>
                <a:cubicBezTo>
                  <a:pt x="4545125" y="3421831"/>
                  <a:pt x="4496319" y="3470637"/>
                  <a:pt x="4436113" y="3470637"/>
                </a:cubicBezTo>
                <a:lnTo>
                  <a:pt x="4235039" y="3470637"/>
                </a:lnTo>
                <a:cubicBezTo>
                  <a:pt x="4174833" y="3470637"/>
                  <a:pt x="4126027" y="3421831"/>
                  <a:pt x="4126027" y="3361625"/>
                </a:cubicBezTo>
                <a:lnTo>
                  <a:pt x="4126027" y="3124562"/>
                </a:lnTo>
                <a:lnTo>
                  <a:pt x="2589325" y="3124562"/>
                </a:lnTo>
                <a:lnTo>
                  <a:pt x="2589325" y="3361625"/>
                </a:lnTo>
                <a:cubicBezTo>
                  <a:pt x="2589325" y="3421831"/>
                  <a:pt x="2540519" y="3470637"/>
                  <a:pt x="2480313" y="3470637"/>
                </a:cubicBezTo>
                <a:lnTo>
                  <a:pt x="2279239" y="3470637"/>
                </a:lnTo>
                <a:cubicBezTo>
                  <a:pt x="2219033" y="3470637"/>
                  <a:pt x="2170227" y="3421831"/>
                  <a:pt x="2170227" y="3361625"/>
                </a:cubicBezTo>
                <a:lnTo>
                  <a:pt x="2170227" y="3124562"/>
                </a:lnTo>
                <a:lnTo>
                  <a:pt x="2052754" y="3124562"/>
                </a:lnTo>
                <a:cubicBezTo>
                  <a:pt x="1991381" y="3124562"/>
                  <a:pt x="1941629" y="3074810"/>
                  <a:pt x="1941629" y="3013437"/>
                </a:cubicBezTo>
                <a:cubicBezTo>
                  <a:pt x="1941629" y="2952064"/>
                  <a:pt x="1991381" y="2902312"/>
                  <a:pt x="2052754" y="2902312"/>
                </a:cubicBezTo>
                <a:close/>
                <a:moveTo>
                  <a:pt x="4492583" y="2089512"/>
                </a:moveTo>
                <a:cubicBezTo>
                  <a:pt x="4392633" y="2089512"/>
                  <a:pt x="4311608" y="2170537"/>
                  <a:pt x="4311608" y="2270487"/>
                </a:cubicBezTo>
                <a:cubicBezTo>
                  <a:pt x="4311608" y="2370437"/>
                  <a:pt x="4392633" y="2451462"/>
                  <a:pt x="4492583" y="2451462"/>
                </a:cubicBezTo>
                <a:cubicBezTo>
                  <a:pt x="4592533" y="2451462"/>
                  <a:pt x="4673558" y="2370437"/>
                  <a:pt x="4673558" y="2270487"/>
                </a:cubicBezTo>
                <a:cubicBezTo>
                  <a:pt x="4673558" y="2170537"/>
                  <a:pt x="4592533" y="2089512"/>
                  <a:pt x="4492583" y="2089512"/>
                </a:cubicBezTo>
                <a:close/>
                <a:moveTo>
                  <a:pt x="2979061" y="2089512"/>
                </a:moveTo>
                <a:cubicBezTo>
                  <a:pt x="2808971" y="2089512"/>
                  <a:pt x="2671086" y="2227397"/>
                  <a:pt x="2671086" y="2397487"/>
                </a:cubicBezTo>
                <a:lnTo>
                  <a:pt x="2671086" y="2584811"/>
                </a:lnTo>
                <a:lnTo>
                  <a:pt x="4083961" y="2584811"/>
                </a:lnTo>
                <a:lnTo>
                  <a:pt x="4083961" y="2397487"/>
                </a:lnTo>
                <a:cubicBezTo>
                  <a:pt x="4083961" y="2227397"/>
                  <a:pt x="3946076" y="2089512"/>
                  <a:pt x="3775986" y="2089512"/>
                </a:cubicBezTo>
                <a:close/>
                <a:moveTo>
                  <a:pt x="2251033" y="2089512"/>
                </a:moveTo>
                <a:cubicBezTo>
                  <a:pt x="2151083" y="2089512"/>
                  <a:pt x="2070058" y="2170537"/>
                  <a:pt x="2070058" y="2270487"/>
                </a:cubicBezTo>
                <a:cubicBezTo>
                  <a:pt x="2070058" y="2370437"/>
                  <a:pt x="2151083" y="2451462"/>
                  <a:pt x="2251033" y="2451462"/>
                </a:cubicBezTo>
                <a:cubicBezTo>
                  <a:pt x="2350983" y="2451462"/>
                  <a:pt x="2432008" y="2370437"/>
                  <a:pt x="2432008" y="2270487"/>
                </a:cubicBezTo>
                <a:cubicBezTo>
                  <a:pt x="2432008" y="2170537"/>
                  <a:pt x="2350983" y="2089512"/>
                  <a:pt x="2251033" y="2089512"/>
                </a:cubicBezTo>
                <a:close/>
                <a:moveTo>
                  <a:pt x="2651061" y="1167548"/>
                </a:moveTo>
                <a:lnTo>
                  <a:pt x="2392797" y="1878907"/>
                </a:lnTo>
                <a:cubicBezTo>
                  <a:pt x="2423495" y="1888931"/>
                  <a:pt x="2452199" y="1903353"/>
                  <a:pt x="2478781" y="1920808"/>
                </a:cubicBezTo>
                <a:cubicBezTo>
                  <a:pt x="2564818" y="1815418"/>
                  <a:pt x="2696070" y="1749356"/>
                  <a:pt x="2842751" y="1749356"/>
                </a:cubicBezTo>
                <a:lnTo>
                  <a:pt x="3912296" y="1749356"/>
                </a:lnTo>
                <a:cubicBezTo>
                  <a:pt x="4059812" y="1749356"/>
                  <a:pt x="4191724" y="1816172"/>
                  <a:pt x="4277738" y="1922593"/>
                </a:cubicBezTo>
                <a:cubicBezTo>
                  <a:pt x="4306317" y="1903622"/>
                  <a:pt x="4337356" y="1888113"/>
                  <a:pt x="4370569" y="1877441"/>
                </a:cubicBezTo>
                <a:lnTo>
                  <a:pt x="4112835" y="1167548"/>
                </a:lnTo>
                <a:close/>
                <a:moveTo>
                  <a:pt x="2534724" y="982297"/>
                </a:moveTo>
                <a:lnTo>
                  <a:pt x="4229172" y="982297"/>
                </a:lnTo>
                <a:lnTo>
                  <a:pt x="4546612" y="1856643"/>
                </a:lnTo>
                <a:cubicBezTo>
                  <a:pt x="4765072" y="1873078"/>
                  <a:pt x="4936448" y="2056134"/>
                  <a:pt x="4936448" y="2279217"/>
                </a:cubicBezTo>
                <a:cubicBezTo>
                  <a:pt x="4936448" y="2401342"/>
                  <a:pt x="4885088" y="2511471"/>
                  <a:pt x="4802103" y="2588456"/>
                </a:cubicBezTo>
                <a:cubicBezTo>
                  <a:pt x="4860348" y="2595065"/>
                  <a:pt x="4904699" y="2645084"/>
                  <a:pt x="4904699" y="2705462"/>
                </a:cubicBezTo>
                <a:lnTo>
                  <a:pt x="4904698" y="2705462"/>
                </a:lnTo>
                <a:cubicBezTo>
                  <a:pt x="4904698" y="2772096"/>
                  <a:pt x="4850681" y="2826113"/>
                  <a:pt x="4784047" y="2826113"/>
                </a:cubicBezTo>
                <a:lnTo>
                  <a:pt x="1970999" y="2826112"/>
                </a:lnTo>
                <a:cubicBezTo>
                  <a:pt x="1904365" y="2826112"/>
                  <a:pt x="1850349" y="2772096"/>
                  <a:pt x="1850348" y="2705462"/>
                </a:cubicBezTo>
                <a:cubicBezTo>
                  <a:pt x="1850348" y="2643725"/>
                  <a:pt x="1896717" y="2592819"/>
                  <a:pt x="1956769" y="2587684"/>
                </a:cubicBezTo>
                <a:cubicBezTo>
                  <a:pt x="1874354" y="2510684"/>
                  <a:pt x="1823360" y="2400906"/>
                  <a:pt x="1823360" y="2279217"/>
                </a:cubicBezTo>
                <a:cubicBezTo>
                  <a:pt x="1823360" y="2054681"/>
                  <a:pt x="1996975" y="1870696"/>
                  <a:pt x="2217440" y="1856216"/>
                </a:cubicBezTo>
                <a:close/>
                <a:moveTo>
                  <a:pt x="358791" y="644545"/>
                </a:moveTo>
                <a:lnTo>
                  <a:pt x="1006774" y="644545"/>
                </a:lnTo>
                <a:cubicBezTo>
                  <a:pt x="1218838" y="701686"/>
                  <a:pt x="1428136" y="1033850"/>
                  <a:pt x="1542636" y="1193969"/>
                </a:cubicBezTo>
                <a:lnTo>
                  <a:pt x="1929878" y="1193970"/>
                </a:lnTo>
                <a:cubicBezTo>
                  <a:pt x="2007298" y="1193970"/>
                  <a:pt x="2070059" y="1256732"/>
                  <a:pt x="2070059" y="1334152"/>
                </a:cubicBezTo>
                <a:cubicBezTo>
                  <a:pt x="2070059" y="1411572"/>
                  <a:pt x="2021397" y="1451628"/>
                  <a:pt x="1929878" y="1474333"/>
                </a:cubicBezTo>
                <a:lnTo>
                  <a:pt x="1520943" y="1470388"/>
                </a:lnTo>
                <a:cubicBezTo>
                  <a:pt x="1397118" y="1474356"/>
                  <a:pt x="1368544" y="1410856"/>
                  <a:pt x="1332825" y="1367201"/>
                </a:cubicBezTo>
                <a:lnTo>
                  <a:pt x="1106501" y="1098289"/>
                </a:lnTo>
                <a:cubicBezTo>
                  <a:pt x="1106501" y="1095278"/>
                  <a:pt x="1104059" y="1092836"/>
                  <a:pt x="1101049" y="1092836"/>
                </a:cubicBezTo>
                <a:lnTo>
                  <a:pt x="1046523" y="1092836"/>
                </a:lnTo>
                <a:cubicBezTo>
                  <a:pt x="1043511" y="1092836"/>
                  <a:pt x="1041071" y="1095278"/>
                  <a:pt x="1041071" y="1098289"/>
                </a:cubicBezTo>
                <a:lnTo>
                  <a:pt x="1042136" y="1419754"/>
                </a:lnTo>
                <a:lnTo>
                  <a:pt x="1042136" y="3337652"/>
                </a:lnTo>
                <a:cubicBezTo>
                  <a:pt x="1042136" y="3426604"/>
                  <a:pt x="970027" y="3498714"/>
                  <a:pt x="881075" y="3498714"/>
                </a:cubicBezTo>
                <a:cubicBezTo>
                  <a:pt x="792123" y="3498714"/>
                  <a:pt x="720012" y="3426604"/>
                  <a:pt x="720012" y="3337652"/>
                </a:cubicBezTo>
                <a:lnTo>
                  <a:pt x="720012" y="2125717"/>
                </a:lnTo>
                <a:lnTo>
                  <a:pt x="718947" y="2033194"/>
                </a:lnTo>
                <a:cubicBezTo>
                  <a:pt x="718947" y="2030552"/>
                  <a:pt x="716805" y="2028410"/>
                  <a:pt x="714162" y="2028410"/>
                </a:cubicBezTo>
                <a:lnTo>
                  <a:pt x="654759" y="2028410"/>
                </a:lnTo>
                <a:cubicBezTo>
                  <a:pt x="652116" y="2028410"/>
                  <a:pt x="649974" y="2030552"/>
                  <a:pt x="649974" y="2033194"/>
                </a:cubicBezTo>
                <a:lnTo>
                  <a:pt x="649974" y="2125717"/>
                </a:lnTo>
                <a:lnTo>
                  <a:pt x="649574" y="3337652"/>
                </a:lnTo>
                <a:cubicBezTo>
                  <a:pt x="649574" y="3426604"/>
                  <a:pt x="577464" y="3498714"/>
                  <a:pt x="488511" y="3498714"/>
                </a:cubicBezTo>
                <a:cubicBezTo>
                  <a:pt x="399560" y="3498714"/>
                  <a:pt x="327450" y="3426604"/>
                  <a:pt x="327450" y="3337652"/>
                </a:cubicBezTo>
                <a:lnTo>
                  <a:pt x="327450" y="1458216"/>
                </a:lnTo>
                <a:cubicBezTo>
                  <a:pt x="325775" y="1338213"/>
                  <a:pt x="324101" y="1218209"/>
                  <a:pt x="322427" y="1098205"/>
                </a:cubicBezTo>
                <a:cubicBezTo>
                  <a:pt x="322427" y="1095240"/>
                  <a:pt x="320022" y="1092836"/>
                  <a:pt x="317058" y="1092836"/>
                </a:cubicBezTo>
                <a:lnTo>
                  <a:pt x="263371" y="1092836"/>
                </a:lnTo>
                <a:cubicBezTo>
                  <a:pt x="260405" y="1092836"/>
                  <a:pt x="258001" y="1095240"/>
                  <a:pt x="258001" y="1098205"/>
                </a:cubicBezTo>
                <a:lnTo>
                  <a:pt x="258001" y="1444446"/>
                </a:lnTo>
                <a:cubicBezTo>
                  <a:pt x="257895" y="1444438"/>
                  <a:pt x="257798" y="1444405"/>
                  <a:pt x="257700" y="1444370"/>
                </a:cubicBezTo>
                <a:lnTo>
                  <a:pt x="257700" y="1912573"/>
                </a:lnTo>
                <a:cubicBezTo>
                  <a:pt x="257700" y="1983734"/>
                  <a:pt x="200011" y="2041423"/>
                  <a:pt x="128850" y="2041423"/>
                </a:cubicBezTo>
                <a:cubicBezTo>
                  <a:pt x="57687" y="2041423"/>
                  <a:pt x="0" y="1983734"/>
                  <a:pt x="0" y="1912573"/>
                </a:cubicBezTo>
                <a:lnTo>
                  <a:pt x="0" y="1101802"/>
                </a:lnTo>
                <a:lnTo>
                  <a:pt x="0" y="1003338"/>
                </a:lnTo>
                <a:lnTo>
                  <a:pt x="0" y="982486"/>
                </a:lnTo>
                <a:cubicBezTo>
                  <a:pt x="0" y="952006"/>
                  <a:pt x="3965" y="922453"/>
                  <a:pt x="12733" y="894663"/>
                </a:cubicBezTo>
                <a:cubicBezTo>
                  <a:pt x="15126" y="886107"/>
                  <a:pt x="14856" y="875418"/>
                  <a:pt x="20539" y="868773"/>
                </a:cubicBezTo>
                <a:cubicBezTo>
                  <a:pt x="72281" y="735385"/>
                  <a:pt x="207053" y="644545"/>
                  <a:pt x="358791" y="644545"/>
                </a:cubicBezTo>
                <a:close/>
                <a:moveTo>
                  <a:pt x="682782" y="0"/>
                </a:moveTo>
                <a:cubicBezTo>
                  <a:pt x="839708" y="0"/>
                  <a:pt x="966919" y="127213"/>
                  <a:pt x="966919" y="284138"/>
                </a:cubicBezTo>
                <a:cubicBezTo>
                  <a:pt x="966919" y="441063"/>
                  <a:pt x="839708" y="568275"/>
                  <a:pt x="682782" y="568275"/>
                </a:cubicBezTo>
                <a:cubicBezTo>
                  <a:pt x="525858" y="568275"/>
                  <a:pt x="398645" y="441063"/>
                  <a:pt x="398645" y="284138"/>
                </a:cubicBezTo>
                <a:cubicBezTo>
                  <a:pt x="398645" y="127213"/>
                  <a:pt x="525858" y="0"/>
                  <a:pt x="682782" y="0"/>
                </a:cubicBezTo>
                <a:close/>
              </a:path>
            </a:pathLst>
          </a:custGeom>
          <a:solidFill>
            <a:schemeClr val="bg1">
              <a:lumMod val="50000"/>
            </a:schemeClr>
          </a:solidFill>
          <a:ln w="19050">
            <a:no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err="1">
              <a:ln>
                <a:noFill/>
              </a:ln>
              <a:solidFill>
                <a:prstClr val="white"/>
              </a:solidFill>
              <a:effectLst/>
              <a:uLnTx/>
              <a:uFillTx/>
              <a:latin typeface="Segoe UI"/>
              <a:ea typeface="+mn-ea"/>
              <a:cs typeface="+mn-cs"/>
            </a:endParaRPr>
          </a:p>
        </p:txBody>
      </p:sp>
      <p:sp>
        <p:nvSpPr>
          <p:cNvPr id="83" name="Rectangle 82"/>
          <p:cNvSpPr/>
          <p:nvPr/>
        </p:nvSpPr>
        <p:spPr>
          <a:xfrm>
            <a:off x="4876922" y="4201820"/>
            <a:ext cx="1613469"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Work Orders scheduled</a:t>
            </a:r>
          </a:p>
        </p:txBody>
      </p:sp>
      <p:sp>
        <p:nvSpPr>
          <p:cNvPr id="91" name="Rectangle 90"/>
          <p:cNvSpPr/>
          <p:nvPr/>
        </p:nvSpPr>
        <p:spPr>
          <a:xfrm>
            <a:off x="7222569" y="4145680"/>
            <a:ext cx="1877024"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Perform Work</a:t>
            </a:r>
          </a:p>
        </p:txBody>
      </p:sp>
      <p:sp>
        <p:nvSpPr>
          <p:cNvPr id="118" name="Oval 117"/>
          <p:cNvSpPr/>
          <p:nvPr/>
        </p:nvSpPr>
        <p:spPr bwMode="auto">
          <a:xfrm>
            <a:off x="2821313" y="1573690"/>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p:cNvSpPr/>
          <p:nvPr/>
        </p:nvSpPr>
        <p:spPr bwMode="auto">
          <a:xfrm>
            <a:off x="3704839" y="2816170"/>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2824473" y="4148987"/>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4453547" y="4309525"/>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p:cNvSpPr/>
          <p:nvPr/>
        </p:nvSpPr>
        <p:spPr bwMode="auto">
          <a:xfrm>
            <a:off x="5470945" y="3221911"/>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p:cNvSpPr/>
          <p:nvPr/>
        </p:nvSpPr>
        <p:spPr bwMode="auto">
          <a:xfrm>
            <a:off x="6781779" y="2282926"/>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p:cNvSpPr/>
          <p:nvPr/>
        </p:nvSpPr>
        <p:spPr bwMode="auto">
          <a:xfrm>
            <a:off x="9410946" y="3495161"/>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p:cNvSpPr/>
          <p:nvPr/>
        </p:nvSpPr>
        <p:spPr bwMode="auto">
          <a:xfrm>
            <a:off x="10204177" y="2353183"/>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p:cNvSpPr/>
          <p:nvPr/>
        </p:nvSpPr>
        <p:spPr bwMode="auto">
          <a:xfrm>
            <a:off x="11367724" y="1408780"/>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7"/>
          <p:cNvSpPr>
            <a:spLocks noChangeAspect="1"/>
          </p:cNvSpPr>
          <p:nvPr/>
        </p:nvSpPr>
        <p:spPr bwMode="auto">
          <a:xfrm>
            <a:off x="9626031" y="3572898"/>
            <a:ext cx="411480" cy="392492"/>
          </a:xfrm>
          <a:custGeom>
            <a:avLst/>
            <a:gdLst/>
            <a:ahLst/>
            <a:cxnLst/>
            <a:rect l="l" t="t" r="r" b="b"/>
            <a:pathLst>
              <a:path w="2481387" h="2366881">
                <a:moveTo>
                  <a:pt x="972949" y="1918199"/>
                </a:moveTo>
                <a:lnTo>
                  <a:pt x="1513492" y="1918199"/>
                </a:lnTo>
                <a:cubicBezTo>
                  <a:pt x="1529972" y="1977860"/>
                  <a:pt x="1495851" y="2092520"/>
                  <a:pt x="1633555" y="2134041"/>
                </a:cubicBezTo>
                <a:cubicBezTo>
                  <a:pt x="1803798" y="2156961"/>
                  <a:pt x="1915117" y="2195364"/>
                  <a:pt x="1915117" y="2238823"/>
                </a:cubicBezTo>
                <a:cubicBezTo>
                  <a:pt x="1915117" y="2309547"/>
                  <a:pt x="1620305" y="2366881"/>
                  <a:pt x="1256635" y="2366881"/>
                </a:cubicBezTo>
                <a:cubicBezTo>
                  <a:pt x="892965" y="2366881"/>
                  <a:pt x="598153" y="2309547"/>
                  <a:pt x="598153" y="2238823"/>
                </a:cubicBezTo>
                <a:cubicBezTo>
                  <a:pt x="598153" y="2196113"/>
                  <a:pt x="705669" y="2158286"/>
                  <a:pt x="870997" y="2135440"/>
                </a:cubicBezTo>
                <a:cubicBezTo>
                  <a:pt x="947772" y="2099442"/>
                  <a:pt x="970656" y="2018750"/>
                  <a:pt x="972949" y="1918199"/>
                </a:cubicBezTo>
                <a:close/>
                <a:moveTo>
                  <a:pt x="1920968" y="946237"/>
                </a:moveTo>
                <a:lnTo>
                  <a:pt x="1922564" y="947876"/>
                </a:lnTo>
                <a:cubicBezTo>
                  <a:pt x="1924675" y="952036"/>
                  <a:pt x="1927035" y="964331"/>
                  <a:pt x="1929270" y="974702"/>
                </a:cubicBezTo>
                <a:cubicBezTo>
                  <a:pt x="1931505" y="985072"/>
                  <a:pt x="1934487" y="998547"/>
                  <a:pt x="1935976" y="1010098"/>
                </a:cubicBezTo>
                <a:cubicBezTo>
                  <a:pt x="1937467" y="1021647"/>
                  <a:pt x="1937963" y="1034812"/>
                  <a:pt x="1938212" y="1044002"/>
                </a:cubicBezTo>
                <a:cubicBezTo>
                  <a:pt x="1938461" y="1053193"/>
                  <a:pt x="1938646" y="1059154"/>
                  <a:pt x="1937467" y="1065240"/>
                </a:cubicBezTo>
                <a:cubicBezTo>
                  <a:pt x="1936287" y="1071326"/>
                  <a:pt x="1934113" y="1077597"/>
                  <a:pt x="1931133" y="1080516"/>
                </a:cubicBezTo>
                <a:cubicBezTo>
                  <a:pt x="1928152" y="1083434"/>
                  <a:pt x="1924551" y="1082628"/>
                  <a:pt x="1919582" y="1082751"/>
                </a:cubicBezTo>
                <a:cubicBezTo>
                  <a:pt x="1914615" y="1082875"/>
                  <a:pt x="1906667" y="1082317"/>
                  <a:pt x="1901326" y="1081261"/>
                </a:cubicBezTo>
                <a:lnTo>
                  <a:pt x="1887541" y="1076417"/>
                </a:lnTo>
                <a:cubicBezTo>
                  <a:pt x="1885553" y="1074741"/>
                  <a:pt x="1887852" y="1073747"/>
                  <a:pt x="1889403" y="1071201"/>
                </a:cubicBezTo>
                <a:cubicBezTo>
                  <a:pt x="1890956" y="1068655"/>
                  <a:pt x="1894434" y="1065674"/>
                  <a:pt x="1896855" y="1061141"/>
                </a:cubicBezTo>
                <a:lnTo>
                  <a:pt x="1903934" y="1044002"/>
                </a:lnTo>
                <a:cubicBezTo>
                  <a:pt x="1905363" y="1039905"/>
                  <a:pt x="1904431" y="1038600"/>
                  <a:pt x="1905425" y="1036551"/>
                </a:cubicBezTo>
                <a:cubicBezTo>
                  <a:pt x="1906418" y="1034502"/>
                  <a:pt x="1908095" y="1035682"/>
                  <a:pt x="1909896" y="1031707"/>
                </a:cubicBezTo>
                <a:cubicBezTo>
                  <a:pt x="1911696" y="1027733"/>
                  <a:pt x="1914429" y="1019226"/>
                  <a:pt x="1916229" y="1012706"/>
                </a:cubicBezTo>
                <a:lnTo>
                  <a:pt x="1920701" y="992586"/>
                </a:lnTo>
                <a:cubicBezTo>
                  <a:pt x="1921507" y="987743"/>
                  <a:pt x="1921694" y="986501"/>
                  <a:pt x="1921073" y="983644"/>
                </a:cubicBezTo>
                <a:cubicBezTo>
                  <a:pt x="1920452" y="980787"/>
                  <a:pt x="1918341" y="977434"/>
                  <a:pt x="1916974" y="975447"/>
                </a:cubicBezTo>
                <a:cubicBezTo>
                  <a:pt x="1915608" y="973460"/>
                  <a:pt x="1913683" y="973584"/>
                  <a:pt x="1912877" y="971721"/>
                </a:cubicBezTo>
                <a:cubicBezTo>
                  <a:pt x="1912069" y="969858"/>
                  <a:pt x="1912132" y="967002"/>
                  <a:pt x="1912132" y="964269"/>
                </a:cubicBezTo>
                <a:cubicBezTo>
                  <a:pt x="1912132" y="961538"/>
                  <a:pt x="1912132" y="957749"/>
                  <a:pt x="1912877" y="955328"/>
                </a:cubicBezTo>
                <a:cubicBezTo>
                  <a:pt x="1913621" y="952906"/>
                  <a:pt x="1914987" y="950981"/>
                  <a:pt x="1916602" y="949738"/>
                </a:cubicBezTo>
                <a:close/>
                <a:moveTo>
                  <a:pt x="1314311" y="930215"/>
                </a:moveTo>
                <a:lnTo>
                  <a:pt x="1314311" y="931232"/>
                </a:lnTo>
                <a:lnTo>
                  <a:pt x="1313635" y="931134"/>
                </a:lnTo>
                <a:cubicBezTo>
                  <a:pt x="1313884" y="930850"/>
                  <a:pt x="1314134" y="930566"/>
                  <a:pt x="1314311" y="930215"/>
                </a:cubicBezTo>
                <a:close/>
                <a:moveTo>
                  <a:pt x="1615793" y="817926"/>
                </a:moveTo>
                <a:cubicBezTo>
                  <a:pt x="1597673" y="817926"/>
                  <a:pt x="1582983" y="832615"/>
                  <a:pt x="1582983" y="850735"/>
                </a:cubicBezTo>
                <a:lnTo>
                  <a:pt x="1582983" y="1195489"/>
                </a:lnTo>
                <a:cubicBezTo>
                  <a:pt x="1582983" y="1213609"/>
                  <a:pt x="1597673" y="1228299"/>
                  <a:pt x="1615793" y="1228299"/>
                </a:cubicBezTo>
                <a:lnTo>
                  <a:pt x="1701598" y="1228299"/>
                </a:lnTo>
                <a:lnTo>
                  <a:pt x="1694170" y="1214646"/>
                </a:lnTo>
                <a:lnTo>
                  <a:pt x="1685973" y="1191546"/>
                </a:lnTo>
                <a:cubicBezTo>
                  <a:pt x="1684483" y="1184094"/>
                  <a:pt x="1682496" y="1179872"/>
                  <a:pt x="1681503" y="1169191"/>
                </a:cubicBezTo>
                <a:cubicBezTo>
                  <a:pt x="1681129" y="1164471"/>
                  <a:pt x="1681750" y="1160497"/>
                  <a:pt x="1683365" y="1157268"/>
                </a:cubicBezTo>
                <a:lnTo>
                  <a:pt x="1698641" y="1147953"/>
                </a:lnTo>
                <a:lnTo>
                  <a:pt x="1723231" y="1137521"/>
                </a:lnTo>
                <a:lnTo>
                  <a:pt x="1754529" y="1125226"/>
                </a:lnTo>
                <a:lnTo>
                  <a:pt x="1770177" y="1119265"/>
                </a:lnTo>
                <a:cubicBezTo>
                  <a:pt x="1778001" y="1109329"/>
                  <a:pt x="1778560" y="1107591"/>
                  <a:pt x="1781355" y="1098400"/>
                </a:cubicBezTo>
                <a:lnTo>
                  <a:pt x="1788806" y="1093556"/>
                </a:lnTo>
                <a:lnTo>
                  <a:pt x="1794395" y="1082751"/>
                </a:lnTo>
                <a:lnTo>
                  <a:pt x="1793278" y="1076045"/>
                </a:lnTo>
                <a:lnTo>
                  <a:pt x="1793557" y="1075304"/>
                </a:lnTo>
                <a:cubicBezTo>
                  <a:pt x="1789507" y="1069231"/>
                  <a:pt x="1773577" y="1051018"/>
                  <a:pt x="1773021" y="1028711"/>
                </a:cubicBezTo>
                <a:cubicBezTo>
                  <a:pt x="1765242" y="1028098"/>
                  <a:pt x="1760796" y="1005586"/>
                  <a:pt x="1757833" y="993717"/>
                </a:cubicBezTo>
                <a:cubicBezTo>
                  <a:pt x="1755425" y="983693"/>
                  <a:pt x="1763754" y="983894"/>
                  <a:pt x="1763760" y="983894"/>
                </a:cubicBezTo>
                <a:cubicBezTo>
                  <a:pt x="1763745" y="983861"/>
                  <a:pt x="1759073" y="974143"/>
                  <a:pt x="1761052" y="967519"/>
                </a:cubicBezTo>
                <a:cubicBezTo>
                  <a:pt x="1756688" y="969884"/>
                  <a:pt x="1756278" y="970814"/>
                  <a:pt x="1754528" y="972467"/>
                </a:cubicBezTo>
                <a:cubicBezTo>
                  <a:pt x="1752779" y="974119"/>
                  <a:pt x="1751797" y="975033"/>
                  <a:pt x="1750555" y="977434"/>
                </a:cubicBezTo>
                <a:cubicBezTo>
                  <a:pt x="1749312" y="979835"/>
                  <a:pt x="1747408" y="983727"/>
                  <a:pt x="1747077" y="986873"/>
                </a:cubicBezTo>
                <a:cubicBezTo>
                  <a:pt x="1746746" y="990019"/>
                  <a:pt x="1747905" y="992338"/>
                  <a:pt x="1748568" y="996312"/>
                </a:cubicBezTo>
                <a:cubicBezTo>
                  <a:pt x="1749229" y="1000286"/>
                  <a:pt x="1749643" y="1004426"/>
                  <a:pt x="1751051" y="1010719"/>
                </a:cubicBezTo>
                <a:cubicBezTo>
                  <a:pt x="1752458" y="1017011"/>
                  <a:pt x="1754943" y="1029265"/>
                  <a:pt x="1757013" y="1034067"/>
                </a:cubicBezTo>
                <a:cubicBezTo>
                  <a:pt x="1759082" y="1038869"/>
                  <a:pt x="1761732" y="1036882"/>
                  <a:pt x="1763471" y="1039532"/>
                </a:cubicBezTo>
                <a:cubicBezTo>
                  <a:pt x="1765209" y="1042181"/>
                  <a:pt x="1765209" y="1045162"/>
                  <a:pt x="1767445" y="1049964"/>
                </a:cubicBezTo>
                <a:lnTo>
                  <a:pt x="1776883" y="1068344"/>
                </a:lnTo>
                <a:lnTo>
                  <a:pt x="1780857" y="1079771"/>
                </a:lnTo>
                <a:cubicBezTo>
                  <a:pt x="1779698" y="1082172"/>
                  <a:pt x="1774399" y="1081923"/>
                  <a:pt x="1769928" y="1082751"/>
                </a:cubicBezTo>
                <a:cubicBezTo>
                  <a:pt x="1765458" y="1083579"/>
                  <a:pt x="1759082" y="1084987"/>
                  <a:pt x="1754031" y="1084738"/>
                </a:cubicBezTo>
                <a:cubicBezTo>
                  <a:pt x="1748982" y="1084490"/>
                  <a:pt x="1743103" y="1083662"/>
                  <a:pt x="1739625" y="1081261"/>
                </a:cubicBezTo>
                <a:cubicBezTo>
                  <a:pt x="1736147" y="1078860"/>
                  <a:pt x="1734740" y="1075383"/>
                  <a:pt x="1733167" y="1070332"/>
                </a:cubicBezTo>
                <a:cubicBezTo>
                  <a:pt x="1731594" y="1065282"/>
                  <a:pt x="1730517" y="1058409"/>
                  <a:pt x="1730187" y="1050958"/>
                </a:cubicBezTo>
                <a:cubicBezTo>
                  <a:pt x="1729855" y="1043506"/>
                  <a:pt x="1729689" y="1038869"/>
                  <a:pt x="1731180" y="1025622"/>
                </a:cubicBezTo>
                <a:cubicBezTo>
                  <a:pt x="1732670" y="1012374"/>
                  <a:pt x="1734740" y="989688"/>
                  <a:pt x="1739128" y="971472"/>
                </a:cubicBezTo>
                <a:cubicBezTo>
                  <a:pt x="1743517" y="953258"/>
                  <a:pt x="1751879" y="929744"/>
                  <a:pt x="1757509" y="916330"/>
                </a:cubicBezTo>
                <a:cubicBezTo>
                  <a:pt x="1763139" y="902918"/>
                  <a:pt x="1767859" y="897287"/>
                  <a:pt x="1772909" y="890995"/>
                </a:cubicBezTo>
                <a:cubicBezTo>
                  <a:pt x="1777960" y="884702"/>
                  <a:pt x="1783093" y="880977"/>
                  <a:pt x="1787813" y="878576"/>
                </a:cubicBezTo>
                <a:cubicBezTo>
                  <a:pt x="1792532" y="876174"/>
                  <a:pt x="1797086" y="878244"/>
                  <a:pt x="1801225" y="876589"/>
                </a:cubicBezTo>
                <a:cubicBezTo>
                  <a:pt x="1805366" y="874932"/>
                  <a:pt x="1807021" y="870130"/>
                  <a:pt x="1812651" y="868640"/>
                </a:cubicBezTo>
                <a:cubicBezTo>
                  <a:pt x="1815466" y="867895"/>
                  <a:pt x="1819378" y="867625"/>
                  <a:pt x="1823363" y="867553"/>
                </a:cubicBezTo>
                <a:lnTo>
                  <a:pt x="1834510" y="867646"/>
                </a:lnTo>
                <a:cubicBezTo>
                  <a:pt x="1840719" y="867728"/>
                  <a:pt x="1844362" y="867563"/>
                  <a:pt x="1849909" y="869136"/>
                </a:cubicBezTo>
                <a:cubicBezTo>
                  <a:pt x="1855457" y="870710"/>
                  <a:pt x="1861418" y="873028"/>
                  <a:pt x="1867794" y="877085"/>
                </a:cubicBezTo>
                <a:cubicBezTo>
                  <a:pt x="1874169" y="881142"/>
                  <a:pt x="1880793" y="886027"/>
                  <a:pt x="1888161" y="893479"/>
                </a:cubicBezTo>
                <a:cubicBezTo>
                  <a:pt x="1895530" y="900931"/>
                  <a:pt x="1906542" y="914592"/>
                  <a:pt x="1912007" y="921795"/>
                </a:cubicBezTo>
                <a:cubicBezTo>
                  <a:pt x="1917471" y="928998"/>
                  <a:pt x="1920121" y="932641"/>
                  <a:pt x="1920949" y="936698"/>
                </a:cubicBezTo>
                <a:cubicBezTo>
                  <a:pt x="1921777" y="940755"/>
                  <a:pt x="1919044" y="943819"/>
                  <a:pt x="1916974" y="946137"/>
                </a:cubicBezTo>
                <a:lnTo>
                  <a:pt x="1908529" y="950608"/>
                </a:lnTo>
                <a:cubicBezTo>
                  <a:pt x="1906128" y="950525"/>
                  <a:pt x="1905797" y="948787"/>
                  <a:pt x="1902568" y="945641"/>
                </a:cubicBezTo>
                <a:cubicBezTo>
                  <a:pt x="1899339" y="942494"/>
                  <a:pt x="1895365" y="935953"/>
                  <a:pt x="1889156" y="931731"/>
                </a:cubicBezTo>
                <a:cubicBezTo>
                  <a:pt x="1882945" y="927508"/>
                  <a:pt x="1873590" y="922209"/>
                  <a:pt x="1865310" y="920304"/>
                </a:cubicBezTo>
                <a:cubicBezTo>
                  <a:pt x="1857030" y="918400"/>
                  <a:pt x="1838176" y="919063"/>
                  <a:pt x="1839477" y="920304"/>
                </a:cubicBezTo>
                <a:cubicBezTo>
                  <a:pt x="1840778" y="921546"/>
                  <a:pt x="1863117" y="922109"/>
                  <a:pt x="1873116" y="927756"/>
                </a:cubicBezTo>
                <a:cubicBezTo>
                  <a:pt x="1883115" y="933403"/>
                  <a:pt x="1884184" y="933230"/>
                  <a:pt x="1889509" y="937578"/>
                </a:cubicBezTo>
                <a:lnTo>
                  <a:pt x="1905072" y="953850"/>
                </a:lnTo>
                <a:cubicBezTo>
                  <a:pt x="1903629" y="959397"/>
                  <a:pt x="1903790" y="957615"/>
                  <a:pt x="1902865" y="962406"/>
                </a:cubicBezTo>
                <a:cubicBezTo>
                  <a:pt x="1904903" y="967316"/>
                  <a:pt x="1902866" y="980613"/>
                  <a:pt x="1902865" y="980620"/>
                </a:cubicBezTo>
                <a:cubicBezTo>
                  <a:pt x="1902903" y="980623"/>
                  <a:pt x="1911385" y="981247"/>
                  <a:pt x="1911385" y="987373"/>
                </a:cubicBezTo>
                <a:cubicBezTo>
                  <a:pt x="1911385" y="993511"/>
                  <a:pt x="1902313" y="1027267"/>
                  <a:pt x="1902310" y="1027280"/>
                </a:cubicBezTo>
                <a:cubicBezTo>
                  <a:pt x="1902307" y="1027284"/>
                  <a:pt x="1899900" y="1031372"/>
                  <a:pt x="1897123" y="1030758"/>
                </a:cubicBezTo>
                <a:cubicBezTo>
                  <a:pt x="1894185" y="1055508"/>
                  <a:pt x="1884149" y="1071006"/>
                  <a:pt x="1875484" y="1078639"/>
                </a:cubicBezTo>
                <a:cubicBezTo>
                  <a:pt x="1876771" y="1081748"/>
                  <a:pt x="1877684" y="1085604"/>
                  <a:pt x="1879344" y="1087967"/>
                </a:cubicBezTo>
                <a:lnTo>
                  <a:pt x="1884187" y="1092439"/>
                </a:lnTo>
                <a:lnTo>
                  <a:pt x="1889403" y="1093184"/>
                </a:lnTo>
                <a:lnTo>
                  <a:pt x="1891266" y="1095419"/>
                </a:lnTo>
                <a:lnTo>
                  <a:pt x="1896483" y="1108459"/>
                </a:lnTo>
                <a:lnTo>
                  <a:pt x="1903934" y="1115911"/>
                </a:lnTo>
                <a:lnTo>
                  <a:pt x="1911386" y="1118519"/>
                </a:lnTo>
                <a:lnTo>
                  <a:pt x="1938212" y="1127089"/>
                </a:lnTo>
                <a:lnTo>
                  <a:pt x="1967646" y="1140874"/>
                </a:lnTo>
                <a:lnTo>
                  <a:pt x="1984039" y="1152425"/>
                </a:lnTo>
                <a:cubicBezTo>
                  <a:pt x="1984909" y="1155777"/>
                  <a:pt x="1987021" y="1157641"/>
                  <a:pt x="1986648" y="1162484"/>
                </a:cubicBezTo>
                <a:cubicBezTo>
                  <a:pt x="1987268" y="1167204"/>
                  <a:pt x="1986400" y="1175649"/>
                  <a:pt x="1984785" y="1182604"/>
                </a:cubicBezTo>
                <a:cubicBezTo>
                  <a:pt x="1983046" y="1189808"/>
                  <a:pt x="1980314" y="1193533"/>
                  <a:pt x="1978078" y="1198998"/>
                </a:cubicBezTo>
                <a:lnTo>
                  <a:pt x="1964666" y="1227314"/>
                </a:lnTo>
                <a:lnTo>
                  <a:pt x="1963768" y="1228299"/>
                </a:lnTo>
                <a:lnTo>
                  <a:pt x="2052453" y="1228299"/>
                </a:lnTo>
                <a:cubicBezTo>
                  <a:pt x="2070573" y="1228299"/>
                  <a:pt x="2085262" y="1213609"/>
                  <a:pt x="2085262" y="1195489"/>
                </a:cubicBezTo>
                <a:lnTo>
                  <a:pt x="2085262" y="850735"/>
                </a:lnTo>
                <a:cubicBezTo>
                  <a:pt x="2085262" y="832615"/>
                  <a:pt x="2070573" y="817926"/>
                  <a:pt x="2052453" y="817926"/>
                </a:cubicBezTo>
                <a:close/>
                <a:moveTo>
                  <a:pt x="1576083" y="776647"/>
                </a:moveTo>
                <a:lnTo>
                  <a:pt x="2092162" y="776647"/>
                </a:lnTo>
                <a:cubicBezTo>
                  <a:pt x="2113927" y="776647"/>
                  <a:pt x="2131571" y="794291"/>
                  <a:pt x="2131571" y="816056"/>
                </a:cubicBezTo>
                <a:lnTo>
                  <a:pt x="2131571" y="1230169"/>
                </a:lnTo>
                <a:cubicBezTo>
                  <a:pt x="2131571" y="1251934"/>
                  <a:pt x="2113927" y="1269578"/>
                  <a:pt x="2092162" y="1269578"/>
                </a:cubicBezTo>
                <a:lnTo>
                  <a:pt x="1576083" y="1269578"/>
                </a:lnTo>
                <a:lnTo>
                  <a:pt x="1559019" y="1262510"/>
                </a:lnTo>
                <a:cubicBezTo>
                  <a:pt x="1559985" y="1328977"/>
                  <a:pt x="1561914" y="1411277"/>
                  <a:pt x="1560917" y="1525225"/>
                </a:cubicBezTo>
                <a:lnTo>
                  <a:pt x="598153" y="1522352"/>
                </a:lnTo>
                <a:cubicBezTo>
                  <a:pt x="599112" y="1396378"/>
                  <a:pt x="600069" y="1270405"/>
                  <a:pt x="601028" y="1144431"/>
                </a:cubicBezTo>
                <a:cubicBezTo>
                  <a:pt x="606775" y="1048155"/>
                  <a:pt x="759093" y="988521"/>
                  <a:pt x="865428" y="973432"/>
                </a:cubicBezTo>
                <a:cubicBezTo>
                  <a:pt x="898479" y="1000016"/>
                  <a:pt x="953083" y="1033785"/>
                  <a:pt x="970326" y="1053902"/>
                </a:cubicBezTo>
                <a:lnTo>
                  <a:pt x="934402" y="1120003"/>
                </a:lnTo>
                <a:lnTo>
                  <a:pt x="974637" y="1157363"/>
                </a:lnTo>
                <a:lnTo>
                  <a:pt x="938713" y="1200472"/>
                </a:lnTo>
                <a:lnTo>
                  <a:pt x="1026368" y="1404521"/>
                </a:lnTo>
                <a:lnTo>
                  <a:pt x="1055107" y="1094137"/>
                </a:lnTo>
                <a:lnTo>
                  <a:pt x="1019182" y="1055339"/>
                </a:lnTo>
                <a:lnTo>
                  <a:pt x="1080972" y="999298"/>
                </a:lnTo>
                <a:lnTo>
                  <a:pt x="1141325" y="1063961"/>
                </a:lnTo>
                <a:lnTo>
                  <a:pt x="1101090" y="1094137"/>
                </a:lnTo>
                <a:lnTo>
                  <a:pt x="1135577" y="1393025"/>
                </a:lnTo>
                <a:lnTo>
                  <a:pt x="1228979" y="1197598"/>
                </a:lnTo>
                <a:lnTo>
                  <a:pt x="1187307" y="1155926"/>
                </a:lnTo>
                <a:lnTo>
                  <a:pt x="1227542" y="1117128"/>
                </a:lnTo>
                <a:lnTo>
                  <a:pt x="1191618" y="1051028"/>
                </a:lnTo>
                <a:cubicBezTo>
                  <a:pt x="1222752" y="1026121"/>
                  <a:pt x="1275201" y="987802"/>
                  <a:pt x="1299390" y="971996"/>
                </a:cubicBezTo>
                <a:cubicBezTo>
                  <a:pt x="1344568" y="979379"/>
                  <a:pt x="1440846" y="1001343"/>
                  <a:pt x="1504478" y="1051042"/>
                </a:cubicBezTo>
                <a:lnTo>
                  <a:pt x="1536674" y="1080622"/>
                </a:lnTo>
                <a:lnTo>
                  <a:pt x="1536674" y="816056"/>
                </a:lnTo>
                <a:cubicBezTo>
                  <a:pt x="1536674" y="794291"/>
                  <a:pt x="1554318" y="776647"/>
                  <a:pt x="1576083" y="776647"/>
                </a:cubicBezTo>
                <a:close/>
                <a:moveTo>
                  <a:pt x="1083847" y="310130"/>
                </a:moveTo>
                <a:cubicBezTo>
                  <a:pt x="1200957" y="310130"/>
                  <a:pt x="1299889" y="408197"/>
                  <a:pt x="1330507" y="543004"/>
                </a:cubicBezTo>
                <a:lnTo>
                  <a:pt x="1331374" y="543004"/>
                </a:lnTo>
                <a:lnTo>
                  <a:pt x="1335879" y="563696"/>
                </a:lnTo>
                <a:lnTo>
                  <a:pt x="1335605" y="563696"/>
                </a:lnTo>
                <a:lnTo>
                  <a:pt x="1342343" y="634386"/>
                </a:lnTo>
                <a:cubicBezTo>
                  <a:pt x="1341993" y="687379"/>
                  <a:pt x="1330842" y="734564"/>
                  <a:pt x="1313107" y="776870"/>
                </a:cubicBezTo>
                <a:lnTo>
                  <a:pt x="1294278" y="818384"/>
                </a:lnTo>
                <a:lnTo>
                  <a:pt x="1273467" y="858752"/>
                </a:lnTo>
                <a:lnTo>
                  <a:pt x="1272926" y="858752"/>
                </a:lnTo>
                <a:lnTo>
                  <a:pt x="1272926" y="857039"/>
                </a:lnTo>
                <a:cubicBezTo>
                  <a:pt x="1226345" y="921743"/>
                  <a:pt x="1158821" y="961937"/>
                  <a:pt x="1083847" y="961937"/>
                </a:cubicBezTo>
                <a:cubicBezTo>
                  <a:pt x="940997" y="961937"/>
                  <a:pt x="825194" y="816026"/>
                  <a:pt x="825194" y="636034"/>
                </a:cubicBezTo>
                <a:cubicBezTo>
                  <a:pt x="825194" y="456042"/>
                  <a:pt x="940997" y="310130"/>
                  <a:pt x="1083847" y="310130"/>
                </a:cubicBezTo>
                <a:close/>
                <a:moveTo>
                  <a:pt x="304612" y="197705"/>
                </a:moveTo>
                <a:cubicBezTo>
                  <a:pt x="247726" y="197705"/>
                  <a:pt x="201610" y="243821"/>
                  <a:pt x="201610" y="300707"/>
                </a:cubicBezTo>
                <a:lnTo>
                  <a:pt x="201610" y="1430479"/>
                </a:lnTo>
                <a:cubicBezTo>
                  <a:pt x="201610" y="1487365"/>
                  <a:pt x="247726" y="1533481"/>
                  <a:pt x="304612" y="1533481"/>
                </a:cubicBezTo>
                <a:lnTo>
                  <a:pt x="2176774" y="1533481"/>
                </a:lnTo>
                <a:cubicBezTo>
                  <a:pt x="2233660" y="1533481"/>
                  <a:pt x="2279776" y="1487365"/>
                  <a:pt x="2279776" y="1430479"/>
                </a:cubicBezTo>
                <a:lnTo>
                  <a:pt x="2279776" y="300707"/>
                </a:lnTo>
                <a:cubicBezTo>
                  <a:pt x="2279776" y="243821"/>
                  <a:pt x="2233660" y="197705"/>
                  <a:pt x="2176774" y="197705"/>
                </a:cubicBezTo>
                <a:close/>
                <a:moveTo>
                  <a:pt x="147155" y="0"/>
                </a:moveTo>
                <a:lnTo>
                  <a:pt x="2334232" y="0"/>
                </a:lnTo>
                <a:cubicBezTo>
                  <a:pt x="2415503" y="0"/>
                  <a:pt x="2481387" y="65884"/>
                  <a:pt x="2481387" y="147155"/>
                </a:cubicBezTo>
                <a:lnTo>
                  <a:pt x="2481387" y="1761223"/>
                </a:lnTo>
                <a:cubicBezTo>
                  <a:pt x="2481387" y="1842494"/>
                  <a:pt x="2415503" y="1908378"/>
                  <a:pt x="2334232" y="1908378"/>
                </a:cubicBezTo>
                <a:lnTo>
                  <a:pt x="147155" y="1908378"/>
                </a:lnTo>
                <a:cubicBezTo>
                  <a:pt x="65884" y="1908378"/>
                  <a:pt x="0" y="1842494"/>
                  <a:pt x="0" y="1761223"/>
                </a:cubicBezTo>
                <a:lnTo>
                  <a:pt x="0" y="147155"/>
                </a:lnTo>
                <a:cubicBezTo>
                  <a:pt x="0" y="65884"/>
                  <a:pt x="65884" y="0"/>
                  <a:pt x="147155" y="0"/>
                </a:cubicBezTo>
                <a:close/>
              </a:path>
            </a:pathLst>
          </a:custGeom>
          <a:solidFill>
            <a:schemeClr val="bg1">
              <a:lumMod val="5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Oval 105"/>
          <p:cNvSpPr/>
          <p:nvPr/>
        </p:nvSpPr>
        <p:spPr bwMode="auto">
          <a:xfrm>
            <a:off x="1023354" y="2277511"/>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37"/>
          <p:cNvSpPr/>
          <p:nvPr/>
        </p:nvSpPr>
        <p:spPr bwMode="auto">
          <a:xfrm>
            <a:off x="4872732" y="4225813"/>
            <a:ext cx="310112" cy="299535"/>
          </a:xfrm>
          <a:custGeom>
            <a:avLst/>
            <a:gdLst>
              <a:gd name="connsiteX0" fmla="*/ 318859 w 400943"/>
              <a:gd name="connsiteY0" fmla="*/ 295010 h 367619"/>
              <a:gd name="connsiteX1" fmla="*/ 318859 w 400943"/>
              <a:gd name="connsiteY1" fmla="*/ 344416 h 367619"/>
              <a:gd name="connsiteX2" fmla="*/ 376829 w 400943"/>
              <a:gd name="connsiteY2" fmla="*/ 344416 h 367619"/>
              <a:gd name="connsiteX3" fmla="*/ 376829 w 400943"/>
              <a:gd name="connsiteY3" fmla="*/ 295010 h 367619"/>
              <a:gd name="connsiteX4" fmla="*/ 243972 w 400943"/>
              <a:gd name="connsiteY4" fmla="*/ 295010 h 367619"/>
              <a:gd name="connsiteX5" fmla="*/ 243972 w 400943"/>
              <a:gd name="connsiteY5" fmla="*/ 344416 h 367619"/>
              <a:gd name="connsiteX6" fmla="*/ 305758 w 400943"/>
              <a:gd name="connsiteY6" fmla="*/ 344416 h 367619"/>
              <a:gd name="connsiteX7" fmla="*/ 305758 w 400943"/>
              <a:gd name="connsiteY7" fmla="*/ 295010 h 367619"/>
              <a:gd name="connsiteX8" fmla="*/ 169085 w 400943"/>
              <a:gd name="connsiteY8" fmla="*/ 295010 h 367619"/>
              <a:gd name="connsiteX9" fmla="*/ 169085 w 400943"/>
              <a:gd name="connsiteY9" fmla="*/ 344416 h 367619"/>
              <a:gd name="connsiteX10" fmla="*/ 230871 w 400943"/>
              <a:gd name="connsiteY10" fmla="*/ 344416 h 367619"/>
              <a:gd name="connsiteX11" fmla="*/ 230871 w 400943"/>
              <a:gd name="connsiteY11" fmla="*/ 295010 h 367619"/>
              <a:gd name="connsiteX12" fmla="*/ 94198 w 400943"/>
              <a:gd name="connsiteY12" fmla="*/ 295010 h 367619"/>
              <a:gd name="connsiteX13" fmla="*/ 94198 w 400943"/>
              <a:gd name="connsiteY13" fmla="*/ 344416 h 367619"/>
              <a:gd name="connsiteX14" fmla="*/ 155984 w 400943"/>
              <a:gd name="connsiteY14" fmla="*/ 344416 h 367619"/>
              <a:gd name="connsiteX15" fmla="*/ 155984 w 400943"/>
              <a:gd name="connsiteY15" fmla="*/ 295010 h 367619"/>
              <a:gd name="connsiteX16" fmla="*/ 24114 w 400943"/>
              <a:gd name="connsiteY16" fmla="*/ 295010 h 367619"/>
              <a:gd name="connsiteX17" fmla="*/ 24114 w 400943"/>
              <a:gd name="connsiteY17" fmla="*/ 344416 h 367619"/>
              <a:gd name="connsiteX18" fmla="*/ 81097 w 400943"/>
              <a:gd name="connsiteY18" fmla="*/ 344416 h 367619"/>
              <a:gd name="connsiteX19" fmla="*/ 81097 w 400943"/>
              <a:gd name="connsiteY19" fmla="*/ 295010 h 367619"/>
              <a:gd name="connsiteX20" fmla="*/ 318859 w 400943"/>
              <a:gd name="connsiteY20" fmla="*/ 228097 h 367619"/>
              <a:gd name="connsiteX21" fmla="*/ 318859 w 400943"/>
              <a:gd name="connsiteY21" fmla="*/ 281908 h 367619"/>
              <a:gd name="connsiteX22" fmla="*/ 376829 w 400943"/>
              <a:gd name="connsiteY22" fmla="*/ 281908 h 367619"/>
              <a:gd name="connsiteX23" fmla="*/ 376829 w 400943"/>
              <a:gd name="connsiteY23" fmla="*/ 228097 h 367619"/>
              <a:gd name="connsiteX24" fmla="*/ 243972 w 400943"/>
              <a:gd name="connsiteY24" fmla="*/ 228097 h 367619"/>
              <a:gd name="connsiteX25" fmla="*/ 243972 w 400943"/>
              <a:gd name="connsiteY25" fmla="*/ 281908 h 367619"/>
              <a:gd name="connsiteX26" fmla="*/ 305758 w 400943"/>
              <a:gd name="connsiteY26" fmla="*/ 281908 h 367619"/>
              <a:gd name="connsiteX27" fmla="*/ 305758 w 400943"/>
              <a:gd name="connsiteY27" fmla="*/ 228097 h 367619"/>
              <a:gd name="connsiteX28" fmla="*/ 169085 w 400943"/>
              <a:gd name="connsiteY28" fmla="*/ 228097 h 367619"/>
              <a:gd name="connsiteX29" fmla="*/ 169085 w 400943"/>
              <a:gd name="connsiteY29" fmla="*/ 281908 h 367619"/>
              <a:gd name="connsiteX30" fmla="*/ 230871 w 400943"/>
              <a:gd name="connsiteY30" fmla="*/ 281908 h 367619"/>
              <a:gd name="connsiteX31" fmla="*/ 230871 w 400943"/>
              <a:gd name="connsiteY31" fmla="*/ 228097 h 367619"/>
              <a:gd name="connsiteX32" fmla="*/ 94198 w 400943"/>
              <a:gd name="connsiteY32" fmla="*/ 228097 h 367619"/>
              <a:gd name="connsiteX33" fmla="*/ 94198 w 400943"/>
              <a:gd name="connsiteY33" fmla="*/ 281908 h 367619"/>
              <a:gd name="connsiteX34" fmla="*/ 155984 w 400943"/>
              <a:gd name="connsiteY34" fmla="*/ 281908 h 367619"/>
              <a:gd name="connsiteX35" fmla="*/ 155984 w 400943"/>
              <a:gd name="connsiteY35" fmla="*/ 228097 h 367619"/>
              <a:gd name="connsiteX36" fmla="*/ 24114 w 400943"/>
              <a:gd name="connsiteY36" fmla="*/ 228097 h 367619"/>
              <a:gd name="connsiteX37" fmla="*/ 24114 w 400943"/>
              <a:gd name="connsiteY37" fmla="*/ 281908 h 367619"/>
              <a:gd name="connsiteX38" fmla="*/ 81097 w 400943"/>
              <a:gd name="connsiteY38" fmla="*/ 281908 h 367619"/>
              <a:gd name="connsiteX39" fmla="*/ 81097 w 400943"/>
              <a:gd name="connsiteY39" fmla="*/ 228097 h 367619"/>
              <a:gd name="connsiteX40" fmla="*/ 318859 w 400943"/>
              <a:gd name="connsiteY40" fmla="*/ 161185 h 367619"/>
              <a:gd name="connsiteX41" fmla="*/ 318859 w 400943"/>
              <a:gd name="connsiteY41" fmla="*/ 214996 h 367619"/>
              <a:gd name="connsiteX42" fmla="*/ 376829 w 400943"/>
              <a:gd name="connsiteY42" fmla="*/ 214996 h 367619"/>
              <a:gd name="connsiteX43" fmla="*/ 376829 w 400943"/>
              <a:gd name="connsiteY43" fmla="*/ 161185 h 367619"/>
              <a:gd name="connsiteX44" fmla="*/ 243972 w 400943"/>
              <a:gd name="connsiteY44" fmla="*/ 161185 h 367619"/>
              <a:gd name="connsiteX45" fmla="*/ 243972 w 400943"/>
              <a:gd name="connsiteY45" fmla="*/ 214996 h 367619"/>
              <a:gd name="connsiteX46" fmla="*/ 305758 w 400943"/>
              <a:gd name="connsiteY46" fmla="*/ 214996 h 367619"/>
              <a:gd name="connsiteX47" fmla="*/ 305758 w 400943"/>
              <a:gd name="connsiteY47" fmla="*/ 161185 h 367619"/>
              <a:gd name="connsiteX48" fmla="*/ 169085 w 400943"/>
              <a:gd name="connsiteY48" fmla="*/ 161185 h 367619"/>
              <a:gd name="connsiteX49" fmla="*/ 169085 w 400943"/>
              <a:gd name="connsiteY49" fmla="*/ 214996 h 367619"/>
              <a:gd name="connsiteX50" fmla="*/ 230871 w 400943"/>
              <a:gd name="connsiteY50" fmla="*/ 214996 h 367619"/>
              <a:gd name="connsiteX51" fmla="*/ 230871 w 400943"/>
              <a:gd name="connsiteY51" fmla="*/ 161185 h 367619"/>
              <a:gd name="connsiteX52" fmla="*/ 94198 w 400943"/>
              <a:gd name="connsiteY52" fmla="*/ 161185 h 367619"/>
              <a:gd name="connsiteX53" fmla="*/ 94198 w 400943"/>
              <a:gd name="connsiteY53" fmla="*/ 214996 h 367619"/>
              <a:gd name="connsiteX54" fmla="*/ 155984 w 400943"/>
              <a:gd name="connsiteY54" fmla="*/ 214996 h 367619"/>
              <a:gd name="connsiteX55" fmla="*/ 155984 w 400943"/>
              <a:gd name="connsiteY55" fmla="*/ 161185 h 367619"/>
              <a:gd name="connsiteX56" fmla="*/ 24114 w 400943"/>
              <a:gd name="connsiteY56" fmla="*/ 161185 h 367619"/>
              <a:gd name="connsiteX57" fmla="*/ 24114 w 400943"/>
              <a:gd name="connsiteY57" fmla="*/ 214996 h 367619"/>
              <a:gd name="connsiteX58" fmla="*/ 81097 w 400943"/>
              <a:gd name="connsiteY58" fmla="*/ 214996 h 367619"/>
              <a:gd name="connsiteX59" fmla="*/ 81097 w 400943"/>
              <a:gd name="connsiteY59" fmla="*/ 161185 h 367619"/>
              <a:gd name="connsiteX60" fmla="*/ 318859 w 400943"/>
              <a:gd name="connsiteY60" fmla="*/ 94273 h 367619"/>
              <a:gd name="connsiteX61" fmla="*/ 318859 w 400943"/>
              <a:gd name="connsiteY61" fmla="*/ 148084 h 367619"/>
              <a:gd name="connsiteX62" fmla="*/ 376829 w 400943"/>
              <a:gd name="connsiteY62" fmla="*/ 148084 h 367619"/>
              <a:gd name="connsiteX63" fmla="*/ 376829 w 400943"/>
              <a:gd name="connsiteY63" fmla="*/ 94273 h 367619"/>
              <a:gd name="connsiteX64" fmla="*/ 243972 w 400943"/>
              <a:gd name="connsiteY64" fmla="*/ 94273 h 367619"/>
              <a:gd name="connsiteX65" fmla="*/ 243972 w 400943"/>
              <a:gd name="connsiteY65" fmla="*/ 148084 h 367619"/>
              <a:gd name="connsiteX66" fmla="*/ 305758 w 400943"/>
              <a:gd name="connsiteY66" fmla="*/ 148084 h 367619"/>
              <a:gd name="connsiteX67" fmla="*/ 305758 w 400943"/>
              <a:gd name="connsiteY67" fmla="*/ 94273 h 367619"/>
              <a:gd name="connsiteX68" fmla="*/ 169085 w 400943"/>
              <a:gd name="connsiteY68" fmla="*/ 94273 h 367619"/>
              <a:gd name="connsiteX69" fmla="*/ 169085 w 400943"/>
              <a:gd name="connsiteY69" fmla="*/ 148084 h 367619"/>
              <a:gd name="connsiteX70" fmla="*/ 230871 w 400943"/>
              <a:gd name="connsiteY70" fmla="*/ 148084 h 367619"/>
              <a:gd name="connsiteX71" fmla="*/ 230871 w 400943"/>
              <a:gd name="connsiteY71" fmla="*/ 94273 h 367619"/>
              <a:gd name="connsiteX72" fmla="*/ 94198 w 400943"/>
              <a:gd name="connsiteY72" fmla="*/ 94273 h 367619"/>
              <a:gd name="connsiteX73" fmla="*/ 94198 w 400943"/>
              <a:gd name="connsiteY73" fmla="*/ 148084 h 367619"/>
              <a:gd name="connsiteX74" fmla="*/ 155984 w 400943"/>
              <a:gd name="connsiteY74" fmla="*/ 148084 h 367619"/>
              <a:gd name="connsiteX75" fmla="*/ 155984 w 400943"/>
              <a:gd name="connsiteY75" fmla="*/ 94273 h 367619"/>
              <a:gd name="connsiteX76" fmla="*/ 24114 w 400943"/>
              <a:gd name="connsiteY76" fmla="*/ 94273 h 367619"/>
              <a:gd name="connsiteX77" fmla="*/ 24114 w 400943"/>
              <a:gd name="connsiteY77" fmla="*/ 148084 h 367619"/>
              <a:gd name="connsiteX78" fmla="*/ 81097 w 400943"/>
              <a:gd name="connsiteY78" fmla="*/ 148084 h 367619"/>
              <a:gd name="connsiteX79" fmla="*/ 81097 w 400943"/>
              <a:gd name="connsiteY79" fmla="*/ 94273 h 367619"/>
              <a:gd name="connsiteX80" fmla="*/ 24114 w 400943"/>
              <a:gd name="connsiteY80" fmla="*/ 40006 h 367619"/>
              <a:gd name="connsiteX81" fmla="*/ 24114 w 400943"/>
              <a:gd name="connsiteY81" fmla="*/ 81172 h 367619"/>
              <a:gd name="connsiteX82" fmla="*/ 376829 w 400943"/>
              <a:gd name="connsiteY82" fmla="*/ 81172 h 367619"/>
              <a:gd name="connsiteX83" fmla="*/ 376829 w 400943"/>
              <a:gd name="connsiteY83" fmla="*/ 40006 h 367619"/>
              <a:gd name="connsiteX84" fmla="*/ 318829 w 400943"/>
              <a:gd name="connsiteY84" fmla="*/ 40006 h 367619"/>
              <a:gd name="connsiteX85" fmla="*/ 318829 w 400943"/>
              <a:gd name="connsiteY85" fmla="*/ 45000 h 367619"/>
              <a:gd name="connsiteX86" fmla="*/ 315075 w 400943"/>
              <a:gd name="connsiteY86" fmla="*/ 54063 h 367619"/>
              <a:gd name="connsiteX87" fmla="*/ 306012 w 400943"/>
              <a:gd name="connsiteY87" fmla="*/ 57817 h 367619"/>
              <a:gd name="connsiteX88" fmla="*/ 296949 w 400943"/>
              <a:gd name="connsiteY88" fmla="*/ 54063 h 367619"/>
              <a:gd name="connsiteX89" fmla="*/ 293195 w 400943"/>
              <a:gd name="connsiteY89" fmla="*/ 45000 h 367619"/>
              <a:gd name="connsiteX90" fmla="*/ 293195 w 400943"/>
              <a:gd name="connsiteY90" fmla="*/ 40006 h 367619"/>
              <a:gd name="connsiteX91" fmla="*/ 276663 w 400943"/>
              <a:gd name="connsiteY91" fmla="*/ 40006 h 367619"/>
              <a:gd name="connsiteX92" fmla="*/ 276663 w 400943"/>
              <a:gd name="connsiteY92" fmla="*/ 45000 h 367619"/>
              <a:gd name="connsiteX93" fmla="*/ 263846 w 400943"/>
              <a:gd name="connsiteY93" fmla="*/ 57817 h 367619"/>
              <a:gd name="connsiteX94" fmla="*/ 251029 w 400943"/>
              <a:gd name="connsiteY94" fmla="*/ 45000 h 367619"/>
              <a:gd name="connsiteX95" fmla="*/ 251029 w 400943"/>
              <a:gd name="connsiteY95" fmla="*/ 40006 h 367619"/>
              <a:gd name="connsiteX96" fmla="*/ 234496 w 400943"/>
              <a:gd name="connsiteY96" fmla="*/ 40006 h 367619"/>
              <a:gd name="connsiteX97" fmla="*/ 234496 w 400943"/>
              <a:gd name="connsiteY97" fmla="*/ 45000 h 367619"/>
              <a:gd name="connsiteX98" fmla="*/ 221679 w 400943"/>
              <a:gd name="connsiteY98" fmla="*/ 57817 h 367619"/>
              <a:gd name="connsiteX99" fmla="*/ 208863 w 400943"/>
              <a:gd name="connsiteY99" fmla="*/ 45000 h 367619"/>
              <a:gd name="connsiteX100" fmla="*/ 208863 w 400943"/>
              <a:gd name="connsiteY100" fmla="*/ 40006 h 367619"/>
              <a:gd name="connsiteX101" fmla="*/ 192330 w 400943"/>
              <a:gd name="connsiteY101" fmla="*/ 40006 h 367619"/>
              <a:gd name="connsiteX102" fmla="*/ 192330 w 400943"/>
              <a:gd name="connsiteY102" fmla="*/ 45000 h 367619"/>
              <a:gd name="connsiteX103" fmla="*/ 188576 w 400943"/>
              <a:gd name="connsiteY103" fmla="*/ 54063 h 367619"/>
              <a:gd name="connsiteX104" fmla="*/ 179513 w 400943"/>
              <a:gd name="connsiteY104" fmla="*/ 57817 h 367619"/>
              <a:gd name="connsiteX105" fmla="*/ 170450 w 400943"/>
              <a:gd name="connsiteY105" fmla="*/ 54063 h 367619"/>
              <a:gd name="connsiteX106" fmla="*/ 166696 w 400943"/>
              <a:gd name="connsiteY106" fmla="*/ 45000 h 367619"/>
              <a:gd name="connsiteX107" fmla="*/ 166696 w 400943"/>
              <a:gd name="connsiteY107" fmla="*/ 40006 h 367619"/>
              <a:gd name="connsiteX108" fmla="*/ 150163 w 400943"/>
              <a:gd name="connsiteY108" fmla="*/ 40006 h 367619"/>
              <a:gd name="connsiteX109" fmla="*/ 150163 w 400943"/>
              <a:gd name="connsiteY109" fmla="*/ 45000 h 367619"/>
              <a:gd name="connsiteX110" fmla="*/ 146409 w 400943"/>
              <a:gd name="connsiteY110" fmla="*/ 54063 h 367619"/>
              <a:gd name="connsiteX111" fmla="*/ 137347 w 400943"/>
              <a:gd name="connsiteY111" fmla="*/ 57817 h 367619"/>
              <a:gd name="connsiteX112" fmla="*/ 128284 w 400943"/>
              <a:gd name="connsiteY112" fmla="*/ 54063 h 367619"/>
              <a:gd name="connsiteX113" fmla="*/ 124530 w 400943"/>
              <a:gd name="connsiteY113" fmla="*/ 45000 h 367619"/>
              <a:gd name="connsiteX114" fmla="*/ 124530 w 400943"/>
              <a:gd name="connsiteY114" fmla="*/ 40006 h 367619"/>
              <a:gd name="connsiteX115" fmla="*/ 107997 w 400943"/>
              <a:gd name="connsiteY115" fmla="*/ 40006 h 367619"/>
              <a:gd name="connsiteX116" fmla="*/ 107997 w 400943"/>
              <a:gd name="connsiteY116" fmla="*/ 45000 h 367619"/>
              <a:gd name="connsiteX117" fmla="*/ 95180 w 400943"/>
              <a:gd name="connsiteY117" fmla="*/ 57817 h 367619"/>
              <a:gd name="connsiteX118" fmla="*/ 82363 w 400943"/>
              <a:gd name="connsiteY118" fmla="*/ 45000 h 367619"/>
              <a:gd name="connsiteX119" fmla="*/ 82363 w 400943"/>
              <a:gd name="connsiteY119" fmla="*/ 40006 h 367619"/>
              <a:gd name="connsiteX120" fmla="*/ 65830 w 400943"/>
              <a:gd name="connsiteY120" fmla="*/ 40006 h 367619"/>
              <a:gd name="connsiteX121" fmla="*/ 65830 w 400943"/>
              <a:gd name="connsiteY121" fmla="*/ 45000 h 367619"/>
              <a:gd name="connsiteX122" fmla="*/ 53014 w 400943"/>
              <a:gd name="connsiteY122" fmla="*/ 57817 h 367619"/>
              <a:gd name="connsiteX123" fmla="*/ 40197 w 400943"/>
              <a:gd name="connsiteY123" fmla="*/ 45000 h 367619"/>
              <a:gd name="connsiteX124" fmla="*/ 40197 w 400943"/>
              <a:gd name="connsiteY124" fmla="*/ 40006 h 367619"/>
              <a:gd name="connsiteX125" fmla="*/ 53014 w 400943"/>
              <a:gd name="connsiteY125" fmla="*/ 0 h 367619"/>
              <a:gd name="connsiteX126" fmla="*/ 65830 w 400943"/>
              <a:gd name="connsiteY126" fmla="*/ 12816 h 367619"/>
              <a:gd name="connsiteX127" fmla="*/ 65830 w 400943"/>
              <a:gd name="connsiteY127" fmla="*/ 16804 h 367619"/>
              <a:gd name="connsiteX128" fmla="*/ 82363 w 400943"/>
              <a:gd name="connsiteY128" fmla="*/ 16804 h 367619"/>
              <a:gd name="connsiteX129" fmla="*/ 82363 w 400943"/>
              <a:gd name="connsiteY129" fmla="*/ 12816 h 367619"/>
              <a:gd name="connsiteX130" fmla="*/ 95180 w 400943"/>
              <a:gd name="connsiteY130" fmla="*/ 0 h 367619"/>
              <a:gd name="connsiteX131" fmla="*/ 107997 w 400943"/>
              <a:gd name="connsiteY131" fmla="*/ 12816 h 367619"/>
              <a:gd name="connsiteX132" fmla="*/ 107997 w 400943"/>
              <a:gd name="connsiteY132" fmla="*/ 16804 h 367619"/>
              <a:gd name="connsiteX133" fmla="*/ 124530 w 400943"/>
              <a:gd name="connsiteY133" fmla="*/ 16804 h 367619"/>
              <a:gd name="connsiteX134" fmla="*/ 124530 w 400943"/>
              <a:gd name="connsiteY134" fmla="*/ 12816 h 367619"/>
              <a:gd name="connsiteX135" fmla="*/ 137347 w 400943"/>
              <a:gd name="connsiteY135" fmla="*/ 0 h 367619"/>
              <a:gd name="connsiteX136" fmla="*/ 150163 w 400943"/>
              <a:gd name="connsiteY136" fmla="*/ 12816 h 367619"/>
              <a:gd name="connsiteX137" fmla="*/ 150163 w 400943"/>
              <a:gd name="connsiteY137" fmla="*/ 16804 h 367619"/>
              <a:gd name="connsiteX138" fmla="*/ 166696 w 400943"/>
              <a:gd name="connsiteY138" fmla="*/ 16804 h 367619"/>
              <a:gd name="connsiteX139" fmla="*/ 166696 w 400943"/>
              <a:gd name="connsiteY139" fmla="*/ 12816 h 367619"/>
              <a:gd name="connsiteX140" fmla="*/ 179513 w 400943"/>
              <a:gd name="connsiteY140" fmla="*/ 0 h 367619"/>
              <a:gd name="connsiteX141" fmla="*/ 192330 w 400943"/>
              <a:gd name="connsiteY141" fmla="*/ 12816 h 367619"/>
              <a:gd name="connsiteX142" fmla="*/ 192330 w 400943"/>
              <a:gd name="connsiteY142" fmla="*/ 16804 h 367619"/>
              <a:gd name="connsiteX143" fmla="*/ 208863 w 400943"/>
              <a:gd name="connsiteY143" fmla="*/ 16804 h 367619"/>
              <a:gd name="connsiteX144" fmla="*/ 208863 w 400943"/>
              <a:gd name="connsiteY144" fmla="*/ 12816 h 367619"/>
              <a:gd name="connsiteX145" fmla="*/ 221679 w 400943"/>
              <a:gd name="connsiteY145" fmla="*/ 0 h 367619"/>
              <a:gd name="connsiteX146" fmla="*/ 234496 w 400943"/>
              <a:gd name="connsiteY146" fmla="*/ 12816 h 367619"/>
              <a:gd name="connsiteX147" fmla="*/ 234496 w 400943"/>
              <a:gd name="connsiteY147" fmla="*/ 16804 h 367619"/>
              <a:gd name="connsiteX148" fmla="*/ 251029 w 400943"/>
              <a:gd name="connsiteY148" fmla="*/ 16804 h 367619"/>
              <a:gd name="connsiteX149" fmla="*/ 251029 w 400943"/>
              <a:gd name="connsiteY149" fmla="*/ 12816 h 367619"/>
              <a:gd name="connsiteX150" fmla="*/ 263846 w 400943"/>
              <a:gd name="connsiteY150" fmla="*/ 0 h 367619"/>
              <a:gd name="connsiteX151" fmla="*/ 276663 w 400943"/>
              <a:gd name="connsiteY151" fmla="*/ 12816 h 367619"/>
              <a:gd name="connsiteX152" fmla="*/ 276663 w 400943"/>
              <a:gd name="connsiteY152" fmla="*/ 16804 h 367619"/>
              <a:gd name="connsiteX153" fmla="*/ 293195 w 400943"/>
              <a:gd name="connsiteY153" fmla="*/ 16804 h 367619"/>
              <a:gd name="connsiteX154" fmla="*/ 293195 w 400943"/>
              <a:gd name="connsiteY154" fmla="*/ 12816 h 367619"/>
              <a:gd name="connsiteX155" fmla="*/ 306012 w 400943"/>
              <a:gd name="connsiteY155" fmla="*/ 0 h 367619"/>
              <a:gd name="connsiteX156" fmla="*/ 318829 w 400943"/>
              <a:gd name="connsiteY156" fmla="*/ 12816 h 367619"/>
              <a:gd name="connsiteX157" fmla="*/ 318829 w 400943"/>
              <a:gd name="connsiteY157" fmla="*/ 16804 h 367619"/>
              <a:gd name="connsiteX158" fmla="*/ 390208 w 400943"/>
              <a:gd name="connsiteY158" fmla="*/ 16804 h 367619"/>
              <a:gd name="connsiteX159" fmla="*/ 400943 w 400943"/>
              <a:gd name="connsiteY159" fmla="*/ 27539 h 367619"/>
              <a:gd name="connsiteX160" fmla="*/ 400943 w 400943"/>
              <a:gd name="connsiteY160" fmla="*/ 356884 h 367619"/>
              <a:gd name="connsiteX161" fmla="*/ 390208 w 400943"/>
              <a:gd name="connsiteY161" fmla="*/ 367619 h 367619"/>
              <a:gd name="connsiteX162" fmla="*/ 10735 w 400943"/>
              <a:gd name="connsiteY162" fmla="*/ 367619 h 367619"/>
              <a:gd name="connsiteX163" fmla="*/ 0 w 400943"/>
              <a:gd name="connsiteY163" fmla="*/ 356884 h 367619"/>
              <a:gd name="connsiteX164" fmla="*/ 0 w 400943"/>
              <a:gd name="connsiteY164" fmla="*/ 27539 h 367619"/>
              <a:gd name="connsiteX165" fmla="*/ 10735 w 400943"/>
              <a:gd name="connsiteY165" fmla="*/ 16804 h 367619"/>
              <a:gd name="connsiteX166" fmla="*/ 40197 w 400943"/>
              <a:gd name="connsiteY166" fmla="*/ 16804 h 367619"/>
              <a:gd name="connsiteX167" fmla="*/ 40197 w 400943"/>
              <a:gd name="connsiteY167" fmla="*/ 12816 h 367619"/>
              <a:gd name="connsiteX168" fmla="*/ 53014 w 400943"/>
              <a:gd name="connsiteY168" fmla="*/ 0 h 36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400943" h="367619">
                <a:moveTo>
                  <a:pt x="318859" y="295010"/>
                </a:moveTo>
                <a:lnTo>
                  <a:pt x="318859" y="344416"/>
                </a:lnTo>
                <a:lnTo>
                  <a:pt x="376829" y="344416"/>
                </a:lnTo>
                <a:lnTo>
                  <a:pt x="376829" y="295010"/>
                </a:lnTo>
                <a:close/>
                <a:moveTo>
                  <a:pt x="243972" y="295010"/>
                </a:moveTo>
                <a:lnTo>
                  <a:pt x="243972" y="344416"/>
                </a:lnTo>
                <a:lnTo>
                  <a:pt x="305758" y="344416"/>
                </a:lnTo>
                <a:lnTo>
                  <a:pt x="305758" y="295010"/>
                </a:lnTo>
                <a:close/>
                <a:moveTo>
                  <a:pt x="169085" y="295010"/>
                </a:moveTo>
                <a:lnTo>
                  <a:pt x="169085" y="344416"/>
                </a:lnTo>
                <a:lnTo>
                  <a:pt x="230871" y="344416"/>
                </a:lnTo>
                <a:lnTo>
                  <a:pt x="230871" y="295010"/>
                </a:lnTo>
                <a:close/>
                <a:moveTo>
                  <a:pt x="94198" y="295010"/>
                </a:moveTo>
                <a:lnTo>
                  <a:pt x="94198" y="344416"/>
                </a:lnTo>
                <a:lnTo>
                  <a:pt x="155984" y="344416"/>
                </a:lnTo>
                <a:lnTo>
                  <a:pt x="155984" y="295010"/>
                </a:lnTo>
                <a:close/>
                <a:moveTo>
                  <a:pt x="24114" y="295010"/>
                </a:moveTo>
                <a:lnTo>
                  <a:pt x="24114" y="344416"/>
                </a:lnTo>
                <a:lnTo>
                  <a:pt x="81097" y="344416"/>
                </a:lnTo>
                <a:lnTo>
                  <a:pt x="81097" y="295010"/>
                </a:lnTo>
                <a:close/>
                <a:moveTo>
                  <a:pt x="318859" y="228097"/>
                </a:moveTo>
                <a:lnTo>
                  <a:pt x="318859" y="281908"/>
                </a:lnTo>
                <a:lnTo>
                  <a:pt x="376829" y="281908"/>
                </a:lnTo>
                <a:lnTo>
                  <a:pt x="376829" y="228097"/>
                </a:lnTo>
                <a:close/>
                <a:moveTo>
                  <a:pt x="243972" y="228097"/>
                </a:moveTo>
                <a:lnTo>
                  <a:pt x="243972" y="281908"/>
                </a:lnTo>
                <a:lnTo>
                  <a:pt x="305758" y="281908"/>
                </a:lnTo>
                <a:lnTo>
                  <a:pt x="305758" y="228097"/>
                </a:lnTo>
                <a:close/>
                <a:moveTo>
                  <a:pt x="169085" y="228097"/>
                </a:moveTo>
                <a:lnTo>
                  <a:pt x="169085" y="281908"/>
                </a:lnTo>
                <a:lnTo>
                  <a:pt x="230871" y="281908"/>
                </a:lnTo>
                <a:lnTo>
                  <a:pt x="230871" y="228097"/>
                </a:lnTo>
                <a:close/>
                <a:moveTo>
                  <a:pt x="94198" y="228097"/>
                </a:moveTo>
                <a:lnTo>
                  <a:pt x="94198" y="281908"/>
                </a:lnTo>
                <a:lnTo>
                  <a:pt x="155984" y="281908"/>
                </a:lnTo>
                <a:lnTo>
                  <a:pt x="155984" y="228097"/>
                </a:lnTo>
                <a:close/>
                <a:moveTo>
                  <a:pt x="24114" y="228097"/>
                </a:moveTo>
                <a:lnTo>
                  <a:pt x="24114" y="281908"/>
                </a:lnTo>
                <a:lnTo>
                  <a:pt x="81097" y="281908"/>
                </a:lnTo>
                <a:lnTo>
                  <a:pt x="81097" y="228097"/>
                </a:lnTo>
                <a:close/>
                <a:moveTo>
                  <a:pt x="318859" y="161185"/>
                </a:moveTo>
                <a:lnTo>
                  <a:pt x="318859" y="214996"/>
                </a:lnTo>
                <a:lnTo>
                  <a:pt x="376829" y="214996"/>
                </a:lnTo>
                <a:lnTo>
                  <a:pt x="376829" y="161185"/>
                </a:lnTo>
                <a:close/>
                <a:moveTo>
                  <a:pt x="243972" y="161185"/>
                </a:moveTo>
                <a:lnTo>
                  <a:pt x="243972" y="214996"/>
                </a:lnTo>
                <a:lnTo>
                  <a:pt x="305758" y="214996"/>
                </a:lnTo>
                <a:lnTo>
                  <a:pt x="305758" y="161185"/>
                </a:lnTo>
                <a:close/>
                <a:moveTo>
                  <a:pt x="169085" y="161185"/>
                </a:moveTo>
                <a:lnTo>
                  <a:pt x="169085" y="214996"/>
                </a:lnTo>
                <a:lnTo>
                  <a:pt x="230871" y="214996"/>
                </a:lnTo>
                <a:lnTo>
                  <a:pt x="230871" y="161185"/>
                </a:lnTo>
                <a:close/>
                <a:moveTo>
                  <a:pt x="94198" y="161185"/>
                </a:moveTo>
                <a:lnTo>
                  <a:pt x="94198" y="214996"/>
                </a:lnTo>
                <a:lnTo>
                  <a:pt x="155984" y="214996"/>
                </a:lnTo>
                <a:lnTo>
                  <a:pt x="155984" y="161185"/>
                </a:lnTo>
                <a:close/>
                <a:moveTo>
                  <a:pt x="24114" y="161185"/>
                </a:moveTo>
                <a:lnTo>
                  <a:pt x="24114" y="214996"/>
                </a:lnTo>
                <a:lnTo>
                  <a:pt x="81097" y="214996"/>
                </a:lnTo>
                <a:lnTo>
                  <a:pt x="81097" y="161185"/>
                </a:lnTo>
                <a:close/>
                <a:moveTo>
                  <a:pt x="318859" y="94273"/>
                </a:moveTo>
                <a:lnTo>
                  <a:pt x="318859" y="148084"/>
                </a:lnTo>
                <a:lnTo>
                  <a:pt x="376829" y="148084"/>
                </a:lnTo>
                <a:lnTo>
                  <a:pt x="376829" y="94273"/>
                </a:lnTo>
                <a:close/>
                <a:moveTo>
                  <a:pt x="243972" y="94273"/>
                </a:moveTo>
                <a:lnTo>
                  <a:pt x="243972" y="148084"/>
                </a:lnTo>
                <a:lnTo>
                  <a:pt x="305758" y="148084"/>
                </a:lnTo>
                <a:lnTo>
                  <a:pt x="305758" y="94273"/>
                </a:lnTo>
                <a:close/>
                <a:moveTo>
                  <a:pt x="169085" y="94273"/>
                </a:moveTo>
                <a:lnTo>
                  <a:pt x="169085" y="148084"/>
                </a:lnTo>
                <a:lnTo>
                  <a:pt x="230871" y="148084"/>
                </a:lnTo>
                <a:lnTo>
                  <a:pt x="230871" y="94273"/>
                </a:lnTo>
                <a:close/>
                <a:moveTo>
                  <a:pt x="94198" y="94273"/>
                </a:moveTo>
                <a:lnTo>
                  <a:pt x="94198" y="148084"/>
                </a:lnTo>
                <a:lnTo>
                  <a:pt x="155984" y="148084"/>
                </a:lnTo>
                <a:lnTo>
                  <a:pt x="155984" y="94273"/>
                </a:lnTo>
                <a:close/>
                <a:moveTo>
                  <a:pt x="24114" y="94273"/>
                </a:moveTo>
                <a:lnTo>
                  <a:pt x="24114" y="148084"/>
                </a:lnTo>
                <a:lnTo>
                  <a:pt x="81097" y="148084"/>
                </a:lnTo>
                <a:lnTo>
                  <a:pt x="81097" y="94273"/>
                </a:lnTo>
                <a:close/>
                <a:moveTo>
                  <a:pt x="24114" y="40006"/>
                </a:moveTo>
                <a:lnTo>
                  <a:pt x="24114" y="81172"/>
                </a:lnTo>
                <a:lnTo>
                  <a:pt x="376829" y="81172"/>
                </a:lnTo>
                <a:lnTo>
                  <a:pt x="376829" y="40006"/>
                </a:lnTo>
                <a:lnTo>
                  <a:pt x="318829" y="40006"/>
                </a:lnTo>
                <a:cubicBezTo>
                  <a:pt x="318829" y="41671"/>
                  <a:pt x="318829" y="43336"/>
                  <a:pt x="318829" y="45000"/>
                </a:cubicBezTo>
                <a:cubicBezTo>
                  <a:pt x="318829" y="48540"/>
                  <a:pt x="317394" y="51744"/>
                  <a:pt x="315075" y="54063"/>
                </a:cubicBezTo>
                <a:lnTo>
                  <a:pt x="306012" y="57817"/>
                </a:lnTo>
                <a:lnTo>
                  <a:pt x="296949" y="54063"/>
                </a:lnTo>
                <a:cubicBezTo>
                  <a:pt x="294630" y="51744"/>
                  <a:pt x="293195" y="48539"/>
                  <a:pt x="293195" y="45000"/>
                </a:cubicBezTo>
                <a:lnTo>
                  <a:pt x="293195" y="40006"/>
                </a:lnTo>
                <a:lnTo>
                  <a:pt x="276663" y="40006"/>
                </a:lnTo>
                <a:cubicBezTo>
                  <a:pt x="276663" y="41671"/>
                  <a:pt x="276663" y="43336"/>
                  <a:pt x="276663" y="45000"/>
                </a:cubicBezTo>
                <a:cubicBezTo>
                  <a:pt x="276663" y="52079"/>
                  <a:pt x="270924" y="57817"/>
                  <a:pt x="263846" y="57817"/>
                </a:cubicBezTo>
                <a:cubicBezTo>
                  <a:pt x="256767" y="57817"/>
                  <a:pt x="251029" y="52079"/>
                  <a:pt x="251029" y="45000"/>
                </a:cubicBezTo>
                <a:lnTo>
                  <a:pt x="251029" y="40006"/>
                </a:lnTo>
                <a:lnTo>
                  <a:pt x="234496" y="40006"/>
                </a:lnTo>
                <a:cubicBezTo>
                  <a:pt x="234496" y="41671"/>
                  <a:pt x="234496" y="43336"/>
                  <a:pt x="234496" y="45000"/>
                </a:cubicBezTo>
                <a:cubicBezTo>
                  <a:pt x="234496" y="52079"/>
                  <a:pt x="228758" y="57817"/>
                  <a:pt x="221679" y="57817"/>
                </a:cubicBezTo>
                <a:cubicBezTo>
                  <a:pt x="214601" y="57817"/>
                  <a:pt x="208863" y="52079"/>
                  <a:pt x="208863" y="45000"/>
                </a:cubicBezTo>
                <a:lnTo>
                  <a:pt x="208863" y="40006"/>
                </a:lnTo>
                <a:lnTo>
                  <a:pt x="192330" y="40006"/>
                </a:lnTo>
                <a:cubicBezTo>
                  <a:pt x="192330" y="41671"/>
                  <a:pt x="192330" y="43336"/>
                  <a:pt x="192330" y="45000"/>
                </a:cubicBezTo>
                <a:cubicBezTo>
                  <a:pt x="192330" y="48540"/>
                  <a:pt x="190895" y="51744"/>
                  <a:pt x="188576" y="54063"/>
                </a:cubicBezTo>
                <a:lnTo>
                  <a:pt x="179513" y="57817"/>
                </a:lnTo>
                <a:lnTo>
                  <a:pt x="170450" y="54063"/>
                </a:lnTo>
                <a:cubicBezTo>
                  <a:pt x="168131" y="51744"/>
                  <a:pt x="166696" y="48539"/>
                  <a:pt x="166696" y="45000"/>
                </a:cubicBezTo>
                <a:lnTo>
                  <a:pt x="166696" y="40006"/>
                </a:lnTo>
                <a:lnTo>
                  <a:pt x="150163" y="40006"/>
                </a:lnTo>
                <a:cubicBezTo>
                  <a:pt x="150163" y="41671"/>
                  <a:pt x="150163" y="43336"/>
                  <a:pt x="150163" y="45000"/>
                </a:cubicBezTo>
                <a:cubicBezTo>
                  <a:pt x="150163" y="48540"/>
                  <a:pt x="148729" y="51744"/>
                  <a:pt x="146409" y="54063"/>
                </a:cubicBezTo>
                <a:lnTo>
                  <a:pt x="137347" y="57817"/>
                </a:lnTo>
                <a:lnTo>
                  <a:pt x="128284" y="54063"/>
                </a:lnTo>
                <a:cubicBezTo>
                  <a:pt x="125964" y="51744"/>
                  <a:pt x="124530" y="48539"/>
                  <a:pt x="124530" y="45000"/>
                </a:cubicBezTo>
                <a:lnTo>
                  <a:pt x="124530" y="40006"/>
                </a:lnTo>
                <a:lnTo>
                  <a:pt x="107997" y="40006"/>
                </a:lnTo>
                <a:cubicBezTo>
                  <a:pt x="107997" y="41671"/>
                  <a:pt x="107997" y="43336"/>
                  <a:pt x="107997" y="45000"/>
                </a:cubicBezTo>
                <a:cubicBezTo>
                  <a:pt x="107997" y="52079"/>
                  <a:pt x="102259" y="57817"/>
                  <a:pt x="95180" y="57817"/>
                </a:cubicBezTo>
                <a:cubicBezTo>
                  <a:pt x="88102" y="57817"/>
                  <a:pt x="82363" y="52079"/>
                  <a:pt x="82363" y="45000"/>
                </a:cubicBezTo>
                <a:lnTo>
                  <a:pt x="82363" y="40006"/>
                </a:lnTo>
                <a:lnTo>
                  <a:pt x="65830" y="40006"/>
                </a:lnTo>
                <a:cubicBezTo>
                  <a:pt x="65830" y="41671"/>
                  <a:pt x="65830" y="43336"/>
                  <a:pt x="65830" y="45000"/>
                </a:cubicBezTo>
                <a:cubicBezTo>
                  <a:pt x="65830" y="52079"/>
                  <a:pt x="60092" y="57817"/>
                  <a:pt x="53014" y="57817"/>
                </a:cubicBezTo>
                <a:cubicBezTo>
                  <a:pt x="45935" y="57817"/>
                  <a:pt x="40197" y="52079"/>
                  <a:pt x="40197" y="45000"/>
                </a:cubicBezTo>
                <a:lnTo>
                  <a:pt x="40197" y="40006"/>
                </a:lnTo>
                <a:close/>
                <a:moveTo>
                  <a:pt x="53014" y="0"/>
                </a:moveTo>
                <a:cubicBezTo>
                  <a:pt x="60092" y="0"/>
                  <a:pt x="65830" y="5738"/>
                  <a:pt x="65830" y="12816"/>
                </a:cubicBezTo>
                <a:lnTo>
                  <a:pt x="65830" y="16804"/>
                </a:lnTo>
                <a:lnTo>
                  <a:pt x="82363" y="16804"/>
                </a:lnTo>
                <a:lnTo>
                  <a:pt x="82363" y="12816"/>
                </a:lnTo>
                <a:cubicBezTo>
                  <a:pt x="82363" y="5738"/>
                  <a:pt x="88102" y="0"/>
                  <a:pt x="95180" y="0"/>
                </a:cubicBezTo>
                <a:cubicBezTo>
                  <a:pt x="102259" y="0"/>
                  <a:pt x="107997" y="5738"/>
                  <a:pt x="107997" y="12816"/>
                </a:cubicBezTo>
                <a:lnTo>
                  <a:pt x="107997" y="16804"/>
                </a:lnTo>
                <a:lnTo>
                  <a:pt x="124530" y="16804"/>
                </a:lnTo>
                <a:lnTo>
                  <a:pt x="124530" y="12816"/>
                </a:lnTo>
                <a:cubicBezTo>
                  <a:pt x="124530" y="5738"/>
                  <a:pt x="130268" y="0"/>
                  <a:pt x="137347" y="0"/>
                </a:cubicBezTo>
                <a:cubicBezTo>
                  <a:pt x="144425" y="0"/>
                  <a:pt x="150163" y="5738"/>
                  <a:pt x="150163" y="12816"/>
                </a:cubicBezTo>
                <a:lnTo>
                  <a:pt x="150163" y="16804"/>
                </a:lnTo>
                <a:lnTo>
                  <a:pt x="166696" y="16804"/>
                </a:lnTo>
                <a:lnTo>
                  <a:pt x="166696" y="12816"/>
                </a:lnTo>
                <a:cubicBezTo>
                  <a:pt x="166696" y="5738"/>
                  <a:pt x="172435" y="0"/>
                  <a:pt x="179513" y="0"/>
                </a:cubicBezTo>
                <a:cubicBezTo>
                  <a:pt x="186592" y="0"/>
                  <a:pt x="192330" y="5738"/>
                  <a:pt x="192330" y="12816"/>
                </a:cubicBezTo>
                <a:lnTo>
                  <a:pt x="192330" y="16804"/>
                </a:lnTo>
                <a:lnTo>
                  <a:pt x="208863" y="16804"/>
                </a:lnTo>
                <a:lnTo>
                  <a:pt x="208863" y="12816"/>
                </a:lnTo>
                <a:cubicBezTo>
                  <a:pt x="208863" y="5738"/>
                  <a:pt x="214601" y="0"/>
                  <a:pt x="221679" y="0"/>
                </a:cubicBezTo>
                <a:cubicBezTo>
                  <a:pt x="228758" y="0"/>
                  <a:pt x="234496" y="5738"/>
                  <a:pt x="234496" y="12816"/>
                </a:cubicBezTo>
                <a:lnTo>
                  <a:pt x="234496" y="16804"/>
                </a:lnTo>
                <a:lnTo>
                  <a:pt x="251029" y="16804"/>
                </a:lnTo>
                <a:lnTo>
                  <a:pt x="251029" y="12816"/>
                </a:lnTo>
                <a:cubicBezTo>
                  <a:pt x="251029" y="5738"/>
                  <a:pt x="256767" y="0"/>
                  <a:pt x="263846" y="0"/>
                </a:cubicBezTo>
                <a:cubicBezTo>
                  <a:pt x="270924" y="0"/>
                  <a:pt x="276663" y="5738"/>
                  <a:pt x="276663" y="12816"/>
                </a:cubicBezTo>
                <a:lnTo>
                  <a:pt x="276663" y="16804"/>
                </a:lnTo>
                <a:lnTo>
                  <a:pt x="293195" y="16804"/>
                </a:lnTo>
                <a:lnTo>
                  <a:pt x="293195" y="12816"/>
                </a:lnTo>
                <a:cubicBezTo>
                  <a:pt x="293195" y="5738"/>
                  <a:pt x="298934" y="0"/>
                  <a:pt x="306012" y="0"/>
                </a:cubicBezTo>
                <a:cubicBezTo>
                  <a:pt x="313091" y="0"/>
                  <a:pt x="318829" y="5738"/>
                  <a:pt x="318829" y="12816"/>
                </a:cubicBezTo>
                <a:lnTo>
                  <a:pt x="318829" y="16804"/>
                </a:lnTo>
                <a:lnTo>
                  <a:pt x="390208" y="16804"/>
                </a:lnTo>
                <a:cubicBezTo>
                  <a:pt x="396137" y="16804"/>
                  <a:pt x="400943" y="21610"/>
                  <a:pt x="400943" y="27539"/>
                </a:cubicBezTo>
                <a:lnTo>
                  <a:pt x="400943" y="356884"/>
                </a:lnTo>
                <a:cubicBezTo>
                  <a:pt x="400943" y="362813"/>
                  <a:pt x="396137" y="367619"/>
                  <a:pt x="390208" y="367619"/>
                </a:cubicBezTo>
                <a:lnTo>
                  <a:pt x="10735" y="367619"/>
                </a:lnTo>
                <a:cubicBezTo>
                  <a:pt x="4806" y="367619"/>
                  <a:pt x="0" y="362813"/>
                  <a:pt x="0" y="356884"/>
                </a:cubicBezTo>
                <a:lnTo>
                  <a:pt x="0" y="27539"/>
                </a:lnTo>
                <a:cubicBezTo>
                  <a:pt x="0" y="21610"/>
                  <a:pt x="4806" y="16804"/>
                  <a:pt x="10735" y="16804"/>
                </a:cubicBezTo>
                <a:lnTo>
                  <a:pt x="40197" y="16804"/>
                </a:lnTo>
                <a:lnTo>
                  <a:pt x="40197" y="12816"/>
                </a:lnTo>
                <a:cubicBezTo>
                  <a:pt x="40197" y="5738"/>
                  <a:pt x="45935" y="0"/>
                  <a:pt x="5301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lumMod val="50000"/>
                </a:srgbClr>
              </a:solidFill>
              <a:effectLst/>
              <a:uLnTx/>
              <a:uFillTx/>
              <a:latin typeface="Segoe UI"/>
              <a:ea typeface="+mn-ea"/>
              <a:cs typeface="+mn-cs"/>
            </a:endParaRPr>
          </a:p>
        </p:txBody>
      </p:sp>
      <p:sp>
        <p:nvSpPr>
          <p:cNvPr id="142" name="Freeform 141"/>
          <p:cNvSpPr/>
          <p:nvPr/>
        </p:nvSpPr>
        <p:spPr bwMode="auto">
          <a:xfrm>
            <a:off x="6104972" y="3132915"/>
            <a:ext cx="504045" cy="311366"/>
          </a:xfrm>
          <a:custGeom>
            <a:avLst/>
            <a:gdLst/>
            <a:ahLst/>
            <a:cxnLst/>
            <a:rect l="l" t="t" r="r" b="b"/>
            <a:pathLst>
              <a:path w="7063740" h="3482340">
                <a:moveTo>
                  <a:pt x="548640" y="2067560"/>
                </a:moveTo>
                <a:lnTo>
                  <a:pt x="91440" y="2143760"/>
                </a:lnTo>
                <a:lnTo>
                  <a:pt x="3501390" y="3318510"/>
                </a:lnTo>
                <a:lnTo>
                  <a:pt x="4999990" y="2867660"/>
                </a:lnTo>
                <a:lnTo>
                  <a:pt x="3863340" y="2912110"/>
                </a:lnTo>
                <a:close/>
                <a:moveTo>
                  <a:pt x="1366647" y="1544693"/>
                </a:moveTo>
                <a:lnTo>
                  <a:pt x="1403318" y="1546860"/>
                </a:lnTo>
                <a:lnTo>
                  <a:pt x="1366647" y="1546860"/>
                </a:lnTo>
                <a:close/>
                <a:moveTo>
                  <a:pt x="1882140" y="1532573"/>
                </a:moveTo>
                <a:lnTo>
                  <a:pt x="1366647" y="1544396"/>
                </a:lnTo>
                <a:lnTo>
                  <a:pt x="1366647" y="1542098"/>
                </a:lnTo>
                <a:lnTo>
                  <a:pt x="1339215" y="1542098"/>
                </a:lnTo>
                <a:lnTo>
                  <a:pt x="1339215" y="2227898"/>
                </a:lnTo>
                <a:lnTo>
                  <a:pt x="1366647" y="2227898"/>
                </a:lnTo>
                <a:lnTo>
                  <a:pt x="1366647" y="1574292"/>
                </a:lnTo>
                <a:lnTo>
                  <a:pt x="1563053" y="1574292"/>
                </a:lnTo>
                <a:lnTo>
                  <a:pt x="1563053" y="2283151"/>
                </a:lnTo>
                <a:lnTo>
                  <a:pt x="1590485" y="2283151"/>
                </a:lnTo>
                <a:lnTo>
                  <a:pt x="1590485" y="1574292"/>
                </a:lnTo>
                <a:lnTo>
                  <a:pt x="1861185" y="1574292"/>
                </a:lnTo>
                <a:lnTo>
                  <a:pt x="1861185" y="1573915"/>
                </a:lnTo>
                <a:lnTo>
                  <a:pt x="1886903" y="1575435"/>
                </a:lnTo>
                <a:close/>
                <a:moveTo>
                  <a:pt x="1153478" y="1489710"/>
                </a:moveTo>
                <a:lnTo>
                  <a:pt x="1153478" y="1999298"/>
                </a:lnTo>
                <a:lnTo>
                  <a:pt x="643890" y="1908810"/>
                </a:lnTo>
                <a:lnTo>
                  <a:pt x="662940" y="1503998"/>
                </a:lnTo>
                <a:close/>
                <a:moveTo>
                  <a:pt x="3677603" y="1408748"/>
                </a:moveTo>
                <a:lnTo>
                  <a:pt x="3677603" y="2404110"/>
                </a:lnTo>
                <a:lnTo>
                  <a:pt x="2077403" y="2142173"/>
                </a:lnTo>
                <a:lnTo>
                  <a:pt x="2077403" y="1456373"/>
                </a:lnTo>
                <a:close/>
                <a:moveTo>
                  <a:pt x="3815715" y="94298"/>
                </a:moveTo>
                <a:lnTo>
                  <a:pt x="620078" y="1042035"/>
                </a:lnTo>
                <a:lnTo>
                  <a:pt x="581978" y="2042160"/>
                </a:lnTo>
                <a:lnTo>
                  <a:pt x="1272540" y="2208848"/>
                </a:lnTo>
                <a:cubicBezTo>
                  <a:pt x="1274128" y="1967548"/>
                  <a:pt x="1275715" y="1726248"/>
                  <a:pt x="1277303" y="1484948"/>
                </a:cubicBezTo>
                <a:lnTo>
                  <a:pt x="1953578" y="1465898"/>
                </a:lnTo>
                <a:lnTo>
                  <a:pt x="1958340" y="2380298"/>
                </a:lnTo>
                <a:lnTo>
                  <a:pt x="3849053" y="2827973"/>
                </a:lnTo>
                <a:close/>
                <a:moveTo>
                  <a:pt x="3802380" y="0"/>
                </a:moveTo>
                <a:lnTo>
                  <a:pt x="6873240" y="914400"/>
                </a:lnTo>
                <a:lnTo>
                  <a:pt x="6873240" y="2125980"/>
                </a:lnTo>
                <a:lnTo>
                  <a:pt x="7063740" y="2156460"/>
                </a:lnTo>
                <a:lnTo>
                  <a:pt x="7063740" y="2308860"/>
                </a:lnTo>
                <a:lnTo>
                  <a:pt x="3512820" y="3482340"/>
                </a:lnTo>
                <a:lnTo>
                  <a:pt x="0" y="2194560"/>
                </a:lnTo>
                <a:lnTo>
                  <a:pt x="0" y="2118360"/>
                </a:lnTo>
                <a:lnTo>
                  <a:pt x="510540" y="2049780"/>
                </a:lnTo>
                <a:lnTo>
                  <a:pt x="556260" y="975360"/>
                </a:lnTo>
                <a:close/>
              </a:path>
            </a:pathLst>
          </a:custGeom>
          <a:solidFill>
            <a:schemeClr val="bg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4" name="Freeform 143"/>
          <p:cNvSpPr/>
          <p:nvPr/>
        </p:nvSpPr>
        <p:spPr bwMode="auto">
          <a:xfrm>
            <a:off x="7655411" y="3636681"/>
            <a:ext cx="492944" cy="328709"/>
          </a:xfrm>
          <a:custGeom>
            <a:avLst/>
            <a:gdLst/>
            <a:ahLst/>
            <a:cxnLst/>
            <a:rect l="l" t="t" r="r" b="b"/>
            <a:pathLst>
              <a:path w="7063740" h="3482340">
                <a:moveTo>
                  <a:pt x="548640" y="2067560"/>
                </a:moveTo>
                <a:lnTo>
                  <a:pt x="91440" y="2143760"/>
                </a:lnTo>
                <a:lnTo>
                  <a:pt x="3501390" y="3318510"/>
                </a:lnTo>
                <a:lnTo>
                  <a:pt x="4999990" y="2867660"/>
                </a:lnTo>
                <a:lnTo>
                  <a:pt x="3863340" y="2912110"/>
                </a:lnTo>
                <a:close/>
                <a:moveTo>
                  <a:pt x="1366647" y="1544693"/>
                </a:moveTo>
                <a:lnTo>
                  <a:pt x="1403318" y="1546860"/>
                </a:lnTo>
                <a:lnTo>
                  <a:pt x="1366647" y="1546860"/>
                </a:lnTo>
                <a:close/>
                <a:moveTo>
                  <a:pt x="1882140" y="1532573"/>
                </a:moveTo>
                <a:lnTo>
                  <a:pt x="1366647" y="1544396"/>
                </a:lnTo>
                <a:lnTo>
                  <a:pt x="1366647" y="1542098"/>
                </a:lnTo>
                <a:lnTo>
                  <a:pt x="1339215" y="1542098"/>
                </a:lnTo>
                <a:lnTo>
                  <a:pt x="1339215" y="2227898"/>
                </a:lnTo>
                <a:lnTo>
                  <a:pt x="1366647" y="2227898"/>
                </a:lnTo>
                <a:lnTo>
                  <a:pt x="1366647" y="1574292"/>
                </a:lnTo>
                <a:lnTo>
                  <a:pt x="1563053" y="1574292"/>
                </a:lnTo>
                <a:lnTo>
                  <a:pt x="1563053" y="2283151"/>
                </a:lnTo>
                <a:lnTo>
                  <a:pt x="1590485" y="2283151"/>
                </a:lnTo>
                <a:lnTo>
                  <a:pt x="1590485" y="1574292"/>
                </a:lnTo>
                <a:lnTo>
                  <a:pt x="1861185" y="1574292"/>
                </a:lnTo>
                <a:lnTo>
                  <a:pt x="1861185" y="1573915"/>
                </a:lnTo>
                <a:lnTo>
                  <a:pt x="1886903" y="1575435"/>
                </a:lnTo>
                <a:close/>
                <a:moveTo>
                  <a:pt x="1153478" y="1489710"/>
                </a:moveTo>
                <a:lnTo>
                  <a:pt x="1153478" y="1999298"/>
                </a:lnTo>
                <a:lnTo>
                  <a:pt x="643890" y="1908810"/>
                </a:lnTo>
                <a:lnTo>
                  <a:pt x="662940" y="1503998"/>
                </a:lnTo>
                <a:close/>
                <a:moveTo>
                  <a:pt x="3677603" y="1408748"/>
                </a:moveTo>
                <a:lnTo>
                  <a:pt x="3677603" y="2404110"/>
                </a:lnTo>
                <a:lnTo>
                  <a:pt x="2077403" y="2142173"/>
                </a:lnTo>
                <a:lnTo>
                  <a:pt x="2077403" y="1456373"/>
                </a:lnTo>
                <a:close/>
                <a:moveTo>
                  <a:pt x="3815715" y="94298"/>
                </a:moveTo>
                <a:lnTo>
                  <a:pt x="620078" y="1042035"/>
                </a:lnTo>
                <a:lnTo>
                  <a:pt x="581978" y="2042160"/>
                </a:lnTo>
                <a:lnTo>
                  <a:pt x="1272540" y="2208848"/>
                </a:lnTo>
                <a:cubicBezTo>
                  <a:pt x="1274128" y="1967548"/>
                  <a:pt x="1275715" y="1726248"/>
                  <a:pt x="1277303" y="1484948"/>
                </a:cubicBezTo>
                <a:lnTo>
                  <a:pt x="1953578" y="1465898"/>
                </a:lnTo>
                <a:lnTo>
                  <a:pt x="1958340" y="2380298"/>
                </a:lnTo>
                <a:lnTo>
                  <a:pt x="3849053" y="2827973"/>
                </a:lnTo>
                <a:close/>
                <a:moveTo>
                  <a:pt x="3802380" y="0"/>
                </a:moveTo>
                <a:lnTo>
                  <a:pt x="6873240" y="914400"/>
                </a:lnTo>
                <a:lnTo>
                  <a:pt x="6873240" y="2125980"/>
                </a:lnTo>
                <a:lnTo>
                  <a:pt x="7063740" y="2156460"/>
                </a:lnTo>
                <a:lnTo>
                  <a:pt x="7063740" y="2308860"/>
                </a:lnTo>
                <a:lnTo>
                  <a:pt x="3512820" y="3482340"/>
                </a:lnTo>
                <a:lnTo>
                  <a:pt x="0" y="2194560"/>
                </a:lnTo>
                <a:lnTo>
                  <a:pt x="0" y="2118360"/>
                </a:lnTo>
                <a:lnTo>
                  <a:pt x="510540" y="2049780"/>
                </a:lnTo>
                <a:lnTo>
                  <a:pt x="556260" y="975360"/>
                </a:lnTo>
                <a:close/>
              </a:path>
            </a:pathLst>
          </a:custGeom>
          <a:solidFill>
            <a:schemeClr val="bg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4" name="Rounded Rectangle 17"/>
          <p:cNvSpPr/>
          <p:nvPr/>
        </p:nvSpPr>
        <p:spPr bwMode="auto">
          <a:xfrm>
            <a:off x="8161081" y="3849911"/>
            <a:ext cx="220460" cy="210286"/>
          </a:xfrm>
          <a:custGeom>
            <a:avLst/>
            <a:gdLst/>
            <a:ahLst/>
            <a:cxnLst/>
            <a:rect l="l" t="t" r="r" b="b"/>
            <a:pathLst>
              <a:path w="2481387" h="2366881">
                <a:moveTo>
                  <a:pt x="972949" y="1918199"/>
                </a:moveTo>
                <a:lnTo>
                  <a:pt x="1513492" y="1918199"/>
                </a:lnTo>
                <a:cubicBezTo>
                  <a:pt x="1529972" y="1977860"/>
                  <a:pt x="1495851" y="2092520"/>
                  <a:pt x="1633555" y="2134041"/>
                </a:cubicBezTo>
                <a:cubicBezTo>
                  <a:pt x="1803798" y="2156961"/>
                  <a:pt x="1915117" y="2195364"/>
                  <a:pt x="1915117" y="2238823"/>
                </a:cubicBezTo>
                <a:cubicBezTo>
                  <a:pt x="1915117" y="2309547"/>
                  <a:pt x="1620305" y="2366881"/>
                  <a:pt x="1256635" y="2366881"/>
                </a:cubicBezTo>
                <a:cubicBezTo>
                  <a:pt x="892965" y="2366881"/>
                  <a:pt x="598153" y="2309547"/>
                  <a:pt x="598153" y="2238823"/>
                </a:cubicBezTo>
                <a:cubicBezTo>
                  <a:pt x="598153" y="2196113"/>
                  <a:pt x="705669" y="2158286"/>
                  <a:pt x="870997" y="2135440"/>
                </a:cubicBezTo>
                <a:cubicBezTo>
                  <a:pt x="947772" y="2099442"/>
                  <a:pt x="970656" y="2018750"/>
                  <a:pt x="972949" y="1918199"/>
                </a:cubicBezTo>
                <a:close/>
                <a:moveTo>
                  <a:pt x="1920968" y="946237"/>
                </a:moveTo>
                <a:lnTo>
                  <a:pt x="1922564" y="947876"/>
                </a:lnTo>
                <a:cubicBezTo>
                  <a:pt x="1924675" y="952036"/>
                  <a:pt x="1927035" y="964331"/>
                  <a:pt x="1929270" y="974702"/>
                </a:cubicBezTo>
                <a:cubicBezTo>
                  <a:pt x="1931505" y="985072"/>
                  <a:pt x="1934487" y="998547"/>
                  <a:pt x="1935976" y="1010098"/>
                </a:cubicBezTo>
                <a:cubicBezTo>
                  <a:pt x="1937467" y="1021647"/>
                  <a:pt x="1937963" y="1034812"/>
                  <a:pt x="1938212" y="1044002"/>
                </a:cubicBezTo>
                <a:cubicBezTo>
                  <a:pt x="1938461" y="1053193"/>
                  <a:pt x="1938646" y="1059154"/>
                  <a:pt x="1937467" y="1065240"/>
                </a:cubicBezTo>
                <a:cubicBezTo>
                  <a:pt x="1936287" y="1071326"/>
                  <a:pt x="1934113" y="1077597"/>
                  <a:pt x="1931133" y="1080516"/>
                </a:cubicBezTo>
                <a:cubicBezTo>
                  <a:pt x="1928152" y="1083434"/>
                  <a:pt x="1924551" y="1082628"/>
                  <a:pt x="1919582" y="1082751"/>
                </a:cubicBezTo>
                <a:cubicBezTo>
                  <a:pt x="1914615" y="1082875"/>
                  <a:pt x="1906667" y="1082317"/>
                  <a:pt x="1901326" y="1081261"/>
                </a:cubicBezTo>
                <a:lnTo>
                  <a:pt x="1887541" y="1076417"/>
                </a:lnTo>
                <a:cubicBezTo>
                  <a:pt x="1885553" y="1074741"/>
                  <a:pt x="1887852" y="1073747"/>
                  <a:pt x="1889403" y="1071201"/>
                </a:cubicBezTo>
                <a:cubicBezTo>
                  <a:pt x="1890956" y="1068655"/>
                  <a:pt x="1894434" y="1065674"/>
                  <a:pt x="1896855" y="1061141"/>
                </a:cubicBezTo>
                <a:lnTo>
                  <a:pt x="1903934" y="1044002"/>
                </a:lnTo>
                <a:cubicBezTo>
                  <a:pt x="1905363" y="1039905"/>
                  <a:pt x="1904431" y="1038600"/>
                  <a:pt x="1905425" y="1036551"/>
                </a:cubicBezTo>
                <a:cubicBezTo>
                  <a:pt x="1906418" y="1034502"/>
                  <a:pt x="1908095" y="1035682"/>
                  <a:pt x="1909896" y="1031707"/>
                </a:cubicBezTo>
                <a:cubicBezTo>
                  <a:pt x="1911696" y="1027733"/>
                  <a:pt x="1914429" y="1019226"/>
                  <a:pt x="1916229" y="1012706"/>
                </a:cubicBezTo>
                <a:lnTo>
                  <a:pt x="1920701" y="992586"/>
                </a:lnTo>
                <a:cubicBezTo>
                  <a:pt x="1921507" y="987743"/>
                  <a:pt x="1921694" y="986501"/>
                  <a:pt x="1921073" y="983644"/>
                </a:cubicBezTo>
                <a:cubicBezTo>
                  <a:pt x="1920452" y="980787"/>
                  <a:pt x="1918341" y="977434"/>
                  <a:pt x="1916974" y="975447"/>
                </a:cubicBezTo>
                <a:cubicBezTo>
                  <a:pt x="1915608" y="973460"/>
                  <a:pt x="1913683" y="973584"/>
                  <a:pt x="1912877" y="971721"/>
                </a:cubicBezTo>
                <a:cubicBezTo>
                  <a:pt x="1912069" y="969858"/>
                  <a:pt x="1912132" y="967002"/>
                  <a:pt x="1912132" y="964269"/>
                </a:cubicBezTo>
                <a:cubicBezTo>
                  <a:pt x="1912132" y="961538"/>
                  <a:pt x="1912132" y="957749"/>
                  <a:pt x="1912877" y="955328"/>
                </a:cubicBezTo>
                <a:cubicBezTo>
                  <a:pt x="1913621" y="952906"/>
                  <a:pt x="1914987" y="950981"/>
                  <a:pt x="1916602" y="949738"/>
                </a:cubicBezTo>
                <a:close/>
                <a:moveTo>
                  <a:pt x="1314311" y="930215"/>
                </a:moveTo>
                <a:lnTo>
                  <a:pt x="1314311" y="931232"/>
                </a:lnTo>
                <a:lnTo>
                  <a:pt x="1313635" y="931134"/>
                </a:lnTo>
                <a:cubicBezTo>
                  <a:pt x="1313884" y="930850"/>
                  <a:pt x="1314134" y="930566"/>
                  <a:pt x="1314311" y="930215"/>
                </a:cubicBezTo>
                <a:close/>
                <a:moveTo>
                  <a:pt x="1615793" y="817926"/>
                </a:moveTo>
                <a:cubicBezTo>
                  <a:pt x="1597673" y="817926"/>
                  <a:pt x="1582983" y="832615"/>
                  <a:pt x="1582983" y="850735"/>
                </a:cubicBezTo>
                <a:lnTo>
                  <a:pt x="1582983" y="1195489"/>
                </a:lnTo>
                <a:cubicBezTo>
                  <a:pt x="1582983" y="1213609"/>
                  <a:pt x="1597673" y="1228299"/>
                  <a:pt x="1615793" y="1228299"/>
                </a:cubicBezTo>
                <a:lnTo>
                  <a:pt x="1701598" y="1228299"/>
                </a:lnTo>
                <a:lnTo>
                  <a:pt x="1694170" y="1214646"/>
                </a:lnTo>
                <a:lnTo>
                  <a:pt x="1685973" y="1191546"/>
                </a:lnTo>
                <a:cubicBezTo>
                  <a:pt x="1684483" y="1184094"/>
                  <a:pt x="1682496" y="1179872"/>
                  <a:pt x="1681503" y="1169191"/>
                </a:cubicBezTo>
                <a:cubicBezTo>
                  <a:pt x="1681129" y="1164471"/>
                  <a:pt x="1681750" y="1160497"/>
                  <a:pt x="1683365" y="1157268"/>
                </a:cubicBezTo>
                <a:lnTo>
                  <a:pt x="1698641" y="1147953"/>
                </a:lnTo>
                <a:lnTo>
                  <a:pt x="1723231" y="1137521"/>
                </a:lnTo>
                <a:lnTo>
                  <a:pt x="1754529" y="1125226"/>
                </a:lnTo>
                <a:lnTo>
                  <a:pt x="1770177" y="1119265"/>
                </a:lnTo>
                <a:cubicBezTo>
                  <a:pt x="1778001" y="1109329"/>
                  <a:pt x="1778560" y="1107591"/>
                  <a:pt x="1781355" y="1098400"/>
                </a:cubicBezTo>
                <a:lnTo>
                  <a:pt x="1788806" y="1093556"/>
                </a:lnTo>
                <a:lnTo>
                  <a:pt x="1794395" y="1082751"/>
                </a:lnTo>
                <a:lnTo>
                  <a:pt x="1793278" y="1076045"/>
                </a:lnTo>
                <a:lnTo>
                  <a:pt x="1793557" y="1075304"/>
                </a:lnTo>
                <a:cubicBezTo>
                  <a:pt x="1789507" y="1069231"/>
                  <a:pt x="1773577" y="1051018"/>
                  <a:pt x="1773021" y="1028711"/>
                </a:cubicBezTo>
                <a:cubicBezTo>
                  <a:pt x="1765242" y="1028098"/>
                  <a:pt x="1760796" y="1005586"/>
                  <a:pt x="1757833" y="993717"/>
                </a:cubicBezTo>
                <a:cubicBezTo>
                  <a:pt x="1755425" y="983693"/>
                  <a:pt x="1763754" y="983894"/>
                  <a:pt x="1763760" y="983894"/>
                </a:cubicBezTo>
                <a:cubicBezTo>
                  <a:pt x="1763745" y="983861"/>
                  <a:pt x="1759073" y="974143"/>
                  <a:pt x="1761052" y="967519"/>
                </a:cubicBezTo>
                <a:cubicBezTo>
                  <a:pt x="1756688" y="969884"/>
                  <a:pt x="1756278" y="970814"/>
                  <a:pt x="1754528" y="972467"/>
                </a:cubicBezTo>
                <a:cubicBezTo>
                  <a:pt x="1752779" y="974119"/>
                  <a:pt x="1751797" y="975033"/>
                  <a:pt x="1750555" y="977434"/>
                </a:cubicBezTo>
                <a:cubicBezTo>
                  <a:pt x="1749312" y="979835"/>
                  <a:pt x="1747408" y="983727"/>
                  <a:pt x="1747077" y="986873"/>
                </a:cubicBezTo>
                <a:cubicBezTo>
                  <a:pt x="1746746" y="990019"/>
                  <a:pt x="1747905" y="992338"/>
                  <a:pt x="1748568" y="996312"/>
                </a:cubicBezTo>
                <a:cubicBezTo>
                  <a:pt x="1749229" y="1000286"/>
                  <a:pt x="1749643" y="1004426"/>
                  <a:pt x="1751051" y="1010719"/>
                </a:cubicBezTo>
                <a:cubicBezTo>
                  <a:pt x="1752458" y="1017011"/>
                  <a:pt x="1754943" y="1029265"/>
                  <a:pt x="1757013" y="1034067"/>
                </a:cubicBezTo>
                <a:cubicBezTo>
                  <a:pt x="1759082" y="1038869"/>
                  <a:pt x="1761732" y="1036882"/>
                  <a:pt x="1763471" y="1039532"/>
                </a:cubicBezTo>
                <a:cubicBezTo>
                  <a:pt x="1765209" y="1042181"/>
                  <a:pt x="1765209" y="1045162"/>
                  <a:pt x="1767445" y="1049964"/>
                </a:cubicBezTo>
                <a:lnTo>
                  <a:pt x="1776883" y="1068344"/>
                </a:lnTo>
                <a:lnTo>
                  <a:pt x="1780857" y="1079771"/>
                </a:lnTo>
                <a:cubicBezTo>
                  <a:pt x="1779698" y="1082172"/>
                  <a:pt x="1774399" y="1081923"/>
                  <a:pt x="1769928" y="1082751"/>
                </a:cubicBezTo>
                <a:cubicBezTo>
                  <a:pt x="1765458" y="1083579"/>
                  <a:pt x="1759082" y="1084987"/>
                  <a:pt x="1754031" y="1084738"/>
                </a:cubicBezTo>
                <a:cubicBezTo>
                  <a:pt x="1748982" y="1084490"/>
                  <a:pt x="1743103" y="1083662"/>
                  <a:pt x="1739625" y="1081261"/>
                </a:cubicBezTo>
                <a:cubicBezTo>
                  <a:pt x="1736147" y="1078860"/>
                  <a:pt x="1734740" y="1075383"/>
                  <a:pt x="1733167" y="1070332"/>
                </a:cubicBezTo>
                <a:cubicBezTo>
                  <a:pt x="1731594" y="1065282"/>
                  <a:pt x="1730517" y="1058409"/>
                  <a:pt x="1730187" y="1050958"/>
                </a:cubicBezTo>
                <a:cubicBezTo>
                  <a:pt x="1729855" y="1043506"/>
                  <a:pt x="1729689" y="1038869"/>
                  <a:pt x="1731180" y="1025622"/>
                </a:cubicBezTo>
                <a:cubicBezTo>
                  <a:pt x="1732670" y="1012374"/>
                  <a:pt x="1734740" y="989688"/>
                  <a:pt x="1739128" y="971472"/>
                </a:cubicBezTo>
                <a:cubicBezTo>
                  <a:pt x="1743517" y="953258"/>
                  <a:pt x="1751879" y="929744"/>
                  <a:pt x="1757509" y="916330"/>
                </a:cubicBezTo>
                <a:cubicBezTo>
                  <a:pt x="1763139" y="902918"/>
                  <a:pt x="1767859" y="897287"/>
                  <a:pt x="1772909" y="890995"/>
                </a:cubicBezTo>
                <a:cubicBezTo>
                  <a:pt x="1777960" y="884702"/>
                  <a:pt x="1783093" y="880977"/>
                  <a:pt x="1787813" y="878576"/>
                </a:cubicBezTo>
                <a:cubicBezTo>
                  <a:pt x="1792532" y="876174"/>
                  <a:pt x="1797086" y="878244"/>
                  <a:pt x="1801225" y="876589"/>
                </a:cubicBezTo>
                <a:cubicBezTo>
                  <a:pt x="1805366" y="874932"/>
                  <a:pt x="1807021" y="870130"/>
                  <a:pt x="1812651" y="868640"/>
                </a:cubicBezTo>
                <a:cubicBezTo>
                  <a:pt x="1815466" y="867895"/>
                  <a:pt x="1819378" y="867625"/>
                  <a:pt x="1823363" y="867553"/>
                </a:cubicBezTo>
                <a:lnTo>
                  <a:pt x="1834510" y="867646"/>
                </a:lnTo>
                <a:cubicBezTo>
                  <a:pt x="1840719" y="867728"/>
                  <a:pt x="1844362" y="867563"/>
                  <a:pt x="1849909" y="869136"/>
                </a:cubicBezTo>
                <a:cubicBezTo>
                  <a:pt x="1855457" y="870710"/>
                  <a:pt x="1861418" y="873028"/>
                  <a:pt x="1867794" y="877085"/>
                </a:cubicBezTo>
                <a:cubicBezTo>
                  <a:pt x="1874169" y="881142"/>
                  <a:pt x="1880793" y="886027"/>
                  <a:pt x="1888161" y="893479"/>
                </a:cubicBezTo>
                <a:cubicBezTo>
                  <a:pt x="1895530" y="900931"/>
                  <a:pt x="1906542" y="914592"/>
                  <a:pt x="1912007" y="921795"/>
                </a:cubicBezTo>
                <a:cubicBezTo>
                  <a:pt x="1917471" y="928998"/>
                  <a:pt x="1920121" y="932641"/>
                  <a:pt x="1920949" y="936698"/>
                </a:cubicBezTo>
                <a:cubicBezTo>
                  <a:pt x="1921777" y="940755"/>
                  <a:pt x="1919044" y="943819"/>
                  <a:pt x="1916974" y="946137"/>
                </a:cubicBezTo>
                <a:lnTo>
                  <a:pt x="1908529" y="950608"/>
                </a:lnTo>
                <a:cubicBezTo>
                  <a:pt x="1906128" y="950525"/>
                  <a:pt x="1905797" y="948787"/>
                  <a:pt x="1902568" y="945641"/>
                </a:cubicBezTo>
                <a:cubicBezTo>
                  <a:pt x="1899339" y="942494"/>
                  <a:pt x="1895365" y="935953"/>
                  <a:pt x="1889156" y="931731"/>
                </a:cubicBezTo>
                <a:cubicBezTo>
                  <a:pt x="1882945" y="927508"/>
                  <a:pt x="1873590" y="922209"/>
                  <a:pt x="1865310" y="920304"/>
                </a:cubicBezTo>
                <a:cubicBezTo>
                  <a:pt x="1857030" y="918400"/>
                  <a:pt x="1838176" y="919063"/>
                  <a:pt x="1839477" y="920304"/>
                </a:cubicBezTo>
                <a:cubicBezTo>
                  <a:pt x="1840778" y="921546"/>
                  <a:pt x="1863117" y="922109"/>
                  <a:pt x="1873116" y="927756"/>
                </a:cubicBezTo>
                <a:cubicBezTo>
                  <a:pt x="1883115" y="933403"/>
                  <a:pt x="1884184" y="933230"/>
                  <a:pt x="1889509" y="937578"/>
                </a:cubicBezTo>
                <a:lnTo>
                  <a:pt x="1905072" y="953850"/>
                </a:lnTo>
                <a:cubicBezTo>
                  <a:pt x="1903629" y="959397"/>
                  <a:pt x="1903790" y="957615"/>
                  <a:pt x="1902865" y="962406"/>
                </a:cubicBezTo>
                <a:cubicBezTo>
                  <a:pt x="1904903" y="967316"/>
                  <a:pt x="1902866" y="980613"/>
                  <a:pt x="1902865" y="980620"/>
                </a:cubicBezTo>
                <a:cubicBezTo>
                  <a:pt x="1902903" y="980623"/>
                  <a:pt x="1911385" y="981247"/>
                  <a:pt x="1911385" y="987373"/>
                </a:cubicBezTo>
                <a:cubicBezTo>
                  <a:pt x="1911385" y="993511"/>
                  <a:pt x="1902313" y="1027267"/>
                  <a:pt x="1902310" y="1027280"/>
                </a:cubicBezTo>
                <a:cubicBezTo>
                  <a:pt x="1902307" y="1027284"/>
                  <a:pt x="1899900" y="1031372"/>
                  <a:pt x="1897123" y="1030758"/>
                </a:cubicBezTo>
                <a:cubicBezTo>
                  <a:pt x="1894185" y="1055508"/>
                  <a:pt x="1884149" y="1071006"/>
                  <a:pt x="1875484" y="1078639"/>
                </a:cubicBezTo>
                <a:cubicBezTo>
                  <a:pt x="1876771" y="1081748"/>
                  <a:pt x="1877684" y="1085604"/>
                  <a:pt x="1879344" y="1087967"/>
                </a:cubicBezTo>
                <a:lnTo>
                  <a:pt x="1884187" y="1092439"/>
                </a:lnTo>
                <a:lnTo>
                  <a:pt x="1889403" y="1093184"/>
                </a:lnTo>
                <a:lnTo>
                  <a:pt x="1891266" y="1095419"/>
                </a:lnTo>
                <a:lnTo>
                  <a:pt x="1896483" y="1108459"/>
                </a:lnTo>
                <a:lnTo>
                  <a:pt x="1903934" y="1115911"/>
                </a:lnTo>
                <a:lnTo>
                  <a:pt x="1911386" y="1118519"/>
                </a:lnTo>
                <a:lnTo>
                  <a:pt x="1938212" y="1127089"/>
                </a:lnTo>
                <a:lnTo>
                  <a:pt x="1967646" y="1140874"/>
                </a:lnTo>
                <a:lnTo>
                  <a:pt x="1984039" y="1152425"/>
                </a:lnTo>
                <a:cubicBezTo>
                  <a:pt x="1984909" y="1155777"/>
                  <a:pt x="1987021" y="1157641"/>
                  <a:pt x="1986648" y="1162484"/>
                </a:cubicBezTo>
                <a:cubicBezTo>
                  <a:pt x="1987268" y="1167204"/>
                  <a:pt x="1986400" y="1175649"/>
                  <a:pt x="1984785" y="1182604"/>
                </a:cubicBezTo>
                <a:cubicBezTo>
                  <a:pt x="1983046" y="1189808"/>
                  <a:pt x="1980314" y="1193533"/>
                  <a:pt x="1978078" y="1198998"/>
                </a:cubicBezTo>
                <a:lnTo>
                  <a:pt x="1964666" y="1227314"/>
                </a:lnTo>
                <a:lnTo>
                  <a:pt x="1963768" y="1228299"/>
                </a:lnTo>
                <a:lnTo>
                  <a:pt x="2052453" y="1228299"/>
                </a:lnTo>
                <a:cubicBezTo>
                  <a:pt x="2070573" y="1228299"/>
                  <a:pt x="2085262" y="1213609"/>
                  <a:pt x="2085262" y="1195489"/>
                </a:cubicBezTo>
                <a:lnTo>
                  <a:pt x="2085262" y="850735"/>
                </a:lnTo>
                <a:cubicBezTo>
                  <a:pt x="2085262" y="832615"/>
                  <a:pt x="2070573" y="817926"/>
                  <a:pt x="2052453" y="817926"/>
                </a:cubicBezTo>
                <a:close/>
                <a:moveTo>
                  <a:pt x="1576083" y="776647"/>
                </a:moveTo>
                <a:lnTo>
                  <a:pt x="2092162" y="776647"/>
                </a:lnTo>
                <a:cubicBezTo>
                  <a:pt x="2113927" y="776647"/>
                  <a:pt x="2131571" y="794291"/>
                  <a:pt x="2131571" y="816056"/>
                </a:cubicBezTo>
                <a:lnTo>
                  <a:pt x="2131571" y="1230169"/>
                </a:lnTo>
                <a:cubicBezTo>
                  <a:pt x="2131571" y="1251934"/>
                  <a:pt x="2113927" y="1269578"/>
                  <a:pt x="2092162" y="1269578"/>
                </a:cubicBezTo>
                <a:lnTo>
                  <a:pt x="1576083" y="1269578"/>
                </a:lnTo>
                <a:lnTo>
                  <a:pt x="1559019" y="1262510"/>
                </a:lnTo>
                <a:cubicBezTo>
                  <a:pt x="1559985" y="1328977"/>
                  <a:pt x="1561914" y="1411277"/>
                  <a:pt x="1560917" y="1525225"/>
                </a:cubicBezTo>
                <a:lnTo>
                  <a:pt x="598153" y="1522352"/>
                </a:lnTo>
                <a:cubicBezTo>
                  <a:pt x="599112" y="1396378"/>
                  <a:pt x="600069" y="1270405"/>
                  <a:pt x="601028" y="1144431"/>
                </a:cubicBezTo>
                <a:cubicBezTo>
                  <a:pt x="606775" y="1048155"/>
                  <a:pt x="759093" y="988521"/>
                  <a:pt x="865428" y="973432"/>
                </a:cubicBezTo>
                <a:cubicBezTo>
                  <a:pt x="898479" y="1000016"/>
                  <a:pt x="953083" y="1033785"/>
                  <a:pt x="970326" y="1053902"/>
                </a:cubicBezTo>
                <a:lnTo>
                  <a:pt x="934402" y="1120003"/>
                </a:lnTo>
                <a:lnTo>
                  <a:pt x="974637" y="1157363"/>
                </a:lnTo>
                <a:lnTo>
                  <a:pt x="938713" y="1200472"/>
                </a:lnTo>
                <a:lnTo>
                  <a:pt x="1026368" y="1404521"/>
                </a:lnTo>
                <a:lnTo>
                  <a:pt x="1055107" y="1094137"/>
                </a:lnTo>
                <a:lnTo>
                  <a:pt x="1019182" y="1055339"/>
                </a:lnTo>
                <a:lnTo>
                  <a:pt x="1080972" y="999298"/>
                </a:lnTo>
                <a:lnTo>
                  <a:pt x="1141325" y="1063961"/>
                </a:lnTo>
                <a:lnTo>
                  <a:pt x="1101090" y="1094137"/>
                </a:lnTo>
                <a:lnTo>
                  <a:pt x="1135577" y="1393025"/>
                </a:lnTo>
                <a:lnTo>
                  <a:pt x="1228979" y="1197598"/>
                </a:lnTo>
                <a:lnTo>
                  <a:pt x="1187307" y="1155926"/>
                </a:lnTo>
                <a:lnTo>
                  <a:pt x="1227542" y="1117128"/>
                </a:lnTo>
                <a:lnTo>
                  <a:pt x="1191618" y="1051028"/>
                </a:lnTo>
                <a:cubicBezTo>
                  <a:pt x="1222752" y="1026121"/>
                  <a:pt x="1275201" y="987802"/>
                  <a:pt x="1299390" y="971996"/>
                </a:cubicBezTo>
                <a:cubicBezTo>
                  <a:pt x="1344568" y="979379"/>
                  <a:pt x="1440846" y="1001343"/>
                  <a:pt x="1504478" y="1051042"/>
                </a:cubicBezTo>
                <a:lnTo>
                  <a:pt x="1536674" y="1080622"/>
                </a:lnTo>
                <a:lnTo>
                  <a:pt x="1536674" y="816056"/>
                </a:lnTo>
                <a:cubicBezTo>
                  <a:pt x="1536674" y="794291"/>
                  <a:pt x="1554318" y="776647"/>
                  <a:pt x="1576083" y="776647"/>
                </a:cubicBezTo>
                <a:close/>
                <a:moveTo>
                  <a:pt x="1083847" y="310130"/>
                </a:moveTo>
                <a:cubicBezTo>
                  <a:pt x="1200957" y="310130"/>
                  <a:pt x="1299889" y="408197"/>
                  <a:pt x="1330507" y="543004"/>
                </a:cubicBezTo>
                <a:lnTo>
                  <a:pt x="1331374" y="543004"/>
                </a:lnTo>
                <a:lnTo>
                  <a:pt x="1335879" y="563696"/>
                </a:lnTo>
                <a:lnTo>
                  <a:pt x="1335605" y="563696"/>
                </a:lnTo>
                <a:lnTo>
                  <a:pt x="1342343" y="634386"/>
                </a:lnTo>
                <a:cubicBezTo>
                  <a:pt x="1341993" y="687379"/>
                  <a:pt x="1330842" y="734564"/>
                  <a:pt x="1313107" y="776870"/>
                </a:cubicBezTo>
                <a:lnTo>
                  <a:pt x="1294278" y="818384"/>
                </a:lnTo>
                <a:lnTo>
                  <a:pt x="1273467" y="858752"/>
                </a:lnTo>
                <a:lnTo>
                  <a:pt x="1272926" y="858752"/>
                </a:lnTo>
                <a:lnTo>
                  <a:pt x="1272926" y="857039"/>
                </a:lnTo>
                <a:cubicBezTo>
                  <a:pt x="1226345" y="921743"/>
                  <a:pt x="1158821" y="961937"/>
                  <a:pt x="1083847" y="961937"/>
                </a:cubicBezTo>
                <a:cubicBezTo>
                  <a:pt x="940997" y="961937"/>
                  <a:pt x="825194" y="816026"/>
                  <a:pt x="825194" y="636034"/>
                </a:cubicBezTo>
                <a:cubicBezTo>
                  <a:pt x="825194" y="456042"/>
                  <a:pt x="940997" y="310130"/>
                  <a:pt x="1083847" y="310130"/>
                </a:cubicBezTo>
                <a:close/>
                <a:moveTo>
                  <a:pt x="304612" y="197705"/>
                </a:moveTo>
                <a:cubicBezTo>
                  <a:pt x="247726" y="197705"/>
                  <a:pt x="201610" y="243821"/>
                  <a:pt x="201610" y="300707"/>
                </a:cubicBezTo>
                <a:lnTo>
                  <a:pt x="201610" y="1430479"/>
                </a:lnTo>
                <a:cubicBezTo>
                  <a:pt x="201610" y="1487365"/>
                  <a:pt x="247726" y="1533481"/>
                  <a:pt x="304612" y="1533481"/>
                </a:cubicBezTo>
                <a:lnTo>
                  <a:pt x="2176774" y="1533481"/>
                </a:lnTo>
                <a:cubicBezTo>
                  <a:pt x="2233660" y="1533481"/>
                  <a:pt x="2279776" y="1487365"/>
                  <a:pt x="2279776" y="1430479"/>
                </a:cubicBezTo>
                <a:lnTo>
                  <a:pt x="2279776" y="300707"/>
                </a:lnTo>
                <a:cubicBezTo>
                  <a:pt x="2279776" y="243821"/>
                  <a:pt x="2233660" y="197705"/>
                  <a:pt x="2176774" y="197705"/>
                </a:cubicBezTo>
                <a:close/>
                <a:moveTo>
                  <a:pt x="147155" y="0"/>
                </a:moveTo>
                <a:lnTo>
                  <a:pt x="2334232" y="0"/>
                </a:lnTo>
                <a:cubicBezTo>
                  <a:pt x="2415503" y="0"/>
                  <a:pt x="2481387" y="65884"/>
                  <a:pt x="2481387" y="147155"/>
                </a:cubicBezTo>
                <a:lnTo>
                  <a:pt x="2481387" y="1761223"/>
                </a:lnTo>
                <a:cubicBezTo>
                  <a:pt x="2481387" y="1842494"/>
                  <a:pt x="2415503" y="1908378"/>
                  <a:pt x="2334232" y="1908378"/>
                </a:cubicBezTo>
                <a:lnTo>
                  <a:pt x="147155" y="1908378"/>
                </a:lnTo>
                <a:cubicBezTo>
                  <a:pt x="65884" y="1908378"/>
                  <a:pt x="0" y="1842494"/>
                  <a:pt x="0" y="1761223"/>
                </a:cubicBezTo>
                <a:lnTo>
                  <a:pt x="0" y="147155"/>
                </a:lnTo>
                <a:cubicBezTo>
                  <a:pt x="0" y="65884"/>
                  <a:pt x="65884" y="0"/>
                  <a:pt x="147155" y="0"/>
                </a:cubicBezTo>
                <a:close/>
              </a:path>
            </a:pathLst>
          </a:custGeom>
          <a:solidFill>
            <a:schemeClr val="bg1">
              <a:lumMod val="50000"/>
            </a:schemeClr>
          </a:solid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6" name="Freeform 195"/>
          <p:cNvSpPr/>
          <p:nvPr/>
        </p:nvSpPr>
        <p:spPr bwMode="auto">
          <a:xfrm>
            <a:off x="11189316" y="1648965"/>
            <a:ext cx="496079" cy="37618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c</a:t>
            </a:r>
          </a:p>
        </p:txBody>
      </p:sp>
      <p:grpSp>
        <p:nvGrpSpPr>
          <p:cNvPr id="203" name="Group 202"/>
          <p:cNvGrpSpPr/>
          <p:nvPr/>
        </p:nvGrpSpPr>
        <p:grpSpPr>
          <a:xfrm>
            <a:off x="3198111" y="2651721"/>
            <a:ext cx="345523" cy="327899"/>
            <a:chOff x="5326857" y="2779521"/>
            <a:chExt cx="2283619" cy="2167129"/>
          </a:xfrm>
          <a:solidFill>
            <a:schemeClr val="bg1">
              <a:lumMod val="50000"/>
            </a:schemeClr>
          </a:solidFill>
        </p:grpSpPr>
        <p:sp>
          <p:nvSpPr>
            <p:cNvPr id="204" name="Freeform 203"/>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5"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6"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7" name="Oval 206"/>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8"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08" name="Round Same Side Corner Rectangle 2"/>
          <p:cNvSpPr/>
          <p:nvPr/>
        </p:nvSpPr>
        <p:spPr>
          <a:xfrm>
            <a:off x="4712524" y="4249587"/>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2" name="Rectangle 61"/>
          <p:cNvSpPr/>
          <p:nvPr/>
        </p:nvSpPr>
        <p:spPr bwMode="auto">
          <a:xfrm>
            <a:off x="316215" y="4996357"/>
            <a:ext cx="11585448" cy="494431"/>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1227077" rtl="0" eaLnBrk="1" fontAlgn="base" latinLnBrk="0" hangingPunct="1">
              <a:lnSpc>
                <a:spcPct val="120000"/>
              </a:lnSpc>
              <a:spcBef>
                <a:spcPts val="200"/>
              </a:spcBef>
              <a:spcAft>
                <a:spcPts val="20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Digital Hotspots</a:t>
            </a:r>
          </a:p>
        </p:txBody>
      </p:sp>
      <p:grpSp>
        <p:nvGrpSpPr>
          <p:cNvPr id="100" name="Group 99"/>
          <p:cNvGrpSpPr/>
          <p:nvPr/>
        </p:nvGrpSpPr>
        <p:grpSpPr>
          <a:xfrm>
            <a:off x="6609017" y="1686358"/>
            <a:ext cx="345523" cy="327899"/>
            <a:chOff x="5326857" y="2779521"/>
            <a:chExt cx="2283619" cy="2167129"/>
          </a:xfrm>
          <a:solidFill>
            <a:schemeClr val="bg1">
              <a:lumMod val="50000"/>
            </a:schemeClr>
          </a:solidFill>
        </p:grpSpPr>
        <p:sp>
          <p:nvSpPr>
            <p:cNvPr id="101" name="Freeform 203"/>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Oval 126"/>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9"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81" name="Oval 80">
            <a:extLst>
              <a:ext uri="{FF2B5EF4-FFF2-40B4-BE49-F238E27FC236}">
                <a16:creationId xmlns:a16="http://schemas.microsoft.com/office/drawing/2014/main" id="{C827EF22-885B-47A3-87CF-797A517DB660}"/>
              </a:ext>
            </a:extLst>
          </p:cNvPr>
          <p:cNvSpPr/>
          <p:nvPr/>
        </p:nvSpPr>
        <p:spPr bwMode="auto">
          <a:xfrm>
            <a:off x="8180299" y="3642381"/>
            <a:ext cx="145366" cy="145366"/>
          </a:xfrm>
          <a:prstGeom prst="ellipse">
            <a:avLst/>
          </a:prstGeom>
          <a:solidFill>
            <a:srgbClr val="65ACDF"/>
          </a:solidFill>
          <a:ln w="19050" cap="flat" cmpd="sng" algn="ctr">
            <a:solidFill>
              <a:schemeClr val="bg1">
                <a:lumMod val="95000"/>
              </a:schemeClr>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96F57BD3-2825-4118-845A-EC48B9C622A2}"/>
              </a:ext>
            </a:extLst>
          </p:cNvPr>
          <p:cNvGrpSpPr/>
          <p:nvPr/>
        </p:nvGrpSpPr>
        <p:grpSpPr>
          <a:xfrm>
            <a:off x="10349543" y="2463239"/>
            <a:ext cx="345523" cy="327899"/>
            <a:chOff x="5326857" y="2779521"/>
            <a:chExt cx="2283619" cy="2167129"/>
          </a:xfrm>
          <a:solidFill>
            <a:schemeClr val="bg1">
              <a:lumMod val="50000"/>
            </a:schemeClr>
          </a:solidFill>
        </p:grpSpPr>
        <p:sp>
          <p:nvSpPr>
            <p:cNvPr id="67" name="Freeform 203">
              <a:extLst>
                <a:ext uri="{FF2B5EF4-FFF2-40B4-BE49-F238E27FC236}">
                  <a16:creationId xmlns:a16="http://schemas.microsoft.com/office/drawing/2014/main" id="{32E5E8F6-9E4F-4A85-9884-41F7CE2CA63D}"/>
                </a:ext>
              </a:extLst>
            </p:cNvPr>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Oval 23">
              <a:extLst>
                <a:ext uri="{FF2B5EF4-FFF2-40B4-BE49-F238E27FC236}">
                  <a16:creationId xmlns:a16="http://schemas.microsoft.com/office/drawing/2014/main" id="{27F7728A-4B69-445C-9175-E0C0608727BD}"/>
                </a:ext>
              </a:extLst>
            </p:cNvPr>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Rounded Rectangle 13">
              <a:extLst>
                <a:ext uri="{FF2B5EF4-FFF2-40B4-BE49-F238E27FC236}">
                  <a16:creationId xmlns:a16="http://schemas.microsoft.com/office/drawing/2014/main" id="{C091011C-8C97-48C8-A1E7-91479A5D6E7E}"/>
                </a:ext>
              </a:extLst>
            </p:cNvPr>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47189493-4480-4DDB-93AE-F966524606BB}"/>
                </a:ext>
              </a:extLst>
            </p:cNvPr>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0873753A-D9E1-4612-97A8-94A1C2B6404A}"/>
                </a:ext>
              </a:extLst>
            </p:cNvPr>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4" name="Rectangle 73">
            <a:extLst>
              <a:ext uri="{FF2B5EF4-FFF2-40B4-BE49-F238E27FC236}">
                <a16:creationId xmlns:a16="http://schemas.microsoft.com/office/drawing/2014/main" id="{6E90FD75-A3E1-46E8-AF75-E47C354E74D2}"/>
              </a:ext>
            </a:extLst>
          </p:cNvPr>
          <p:cNvSpPr/>
          <p:nvPr/>
        </p:nvSpPr>
        <p:spPr>
          <a:xfrm>
            <a:off x="5907521" y="2065491"/>
            <a:ext cx="1877024"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Release Work</a:t>
            </a:r>
          </a:p>
        </p:txBody>
      </p:sp>
      <p:sp>
        <p:nvSpPr>
          <p:cNvPr id="4" name="Rectangle 3">
            <a:extLst>
              <a:ext uri="{FF2B5EF4-FFF2-40B4-BE49-F238E27FC236}">
                <a16:creationId xmlns:a16="http://schemas.microsoft.com/office/drawing/2014/main" id="{89EFB47B-504E-4DE1-8D35-A7A2460422D9}"/>
              </a:ext>
            </a:extLst>
          </p:cNvPr>
          <p:cNvSpPr/>
          <p:nvPr/>
        </p:nvSpPr>
        <p:spPr>
          <a:xfrm>
            <a:off x="480274" y="1781929"/>
            <a:ext cx="1176250"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Set Counters / Meters</a:t>
            </a:r>
          </a:p>
        </p:txBody>
      </p:sp>
      <p:sp>
        <p:nvSpPr>
          <p:cNvPr id="5" name="Round Same Side Corner Rectangle 2">
            <a:extLst>
              <a:ext uri="{FF2B5EF4-FFF2-40B4-BE49-F238E27FC236}">
                <a16:creationId xmlns:a16="http://schemas.microsoft.com/office/drawing/2014/main" id="{CCA1A3E9-1EB6-48C3-A39C-63B4DB6CCEDA}"/>
              </a:ext>
            </a:extLst>
          </p:cNvPr>
          <p:cNvSpPr/>
          <p:nvPr/>
        </p:nvSpPr>
        <p:spPr>
          <a:xfrm>
            <a:off x="1068399" y="1401493"/>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AE8397DD-6F7F-42AB-B05F-45180834073D}"/>
              </a:ext>
            </a:extLst>
          </p:cNvPr>
          <p:cNvSpPr/>
          <p:nvPr/>
        </p:nvSpPr>
        <p:spPr>
          <a:xfrm>
            <a:off x="2966679" y="1894405"/>
            <a:ext cx="912217" cy="166199"/>
          </a:xfrm>
          <a:prstGeom prst="rect">
            <a:avLst/>
          </a:prstGeom>
        </p:spPr>
        <p:txBody>
          <a:bodyPr wrap="square" lIns="0" tIns="0" rIns="0" bIns="0">
            <a:spAutoFit/>
          </a:bodyPr>
          <a:lstStyle/>
          <a:p>
            <a:pPr marL="0" marR="0" lvl="0" indent="0" algn="l" defTabSz="913916"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Semibold" panose="020B0702040204020203" pitchFamily="34" charset="0"/>
                <a:ea typeface="Segoe UI" pitchFamily="34" charset="0"/>
                <a:cs typeface="Segoe UI Semibold" panose="020B0702040204020203" pitchFamily="34" charset="0"/>
              </a:rPr>
              <a:t>Assess RUL</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72" name="Group 71">
            <a:extLst>
              <a:ext uri="{FF2B5EF4-FFF2-40B4-BE49-F238E27FC236}">
                <a16:creationId xmlns:a16="http://schemas.microsoft.com/office/drawing/2014/main" id="{79AFCF49-5166-47FB-9A02-4517773EEB52}"/>
              </a:ext>
            </a:extLst>
          </p:cNvPr>
          <p:cNvGrpSpPr/>
          <p:nvPr/>
        </p:nvGrpSpPr>
        <p:grpSpPr>
          <a:xfrm>
            <a:off x="2310939" y="1772050"/>
            <a:ext cx="524493" cy="525098"/>
            <a:chOff x="2810796" y="1409589"/>
            <a:chExt cx="625036" cy="625757"/>
          </a:xfrm>
        </p:grpSpPr>
        <p:sp>
          <p:nvSpPr>
            <p:cNvPr id="73" name="Freeform 7">
              <a:extLst>
                <a:ext uri="{FF2B5EF4-FFF2-40B4-BE49-F238E27FC236}">
                  <a16:creationId xmlns:a16="http://schemas.microsoft.com/office/drawing/2014/main" id="{8F827ED3-8466-46F3-8398-66FB657CB8F9}"/>
                </a:ext>
              </a:extLst>
            </p:cNvPr>
            <p:cNvSpPr>
              <a:spLocks noChangeAspect="1" noEditPoints="1"/>
            </p:cNvSpPr>
            <p:nvPr/>
          </p:nvSpPr>
          <p:spPr bwMode="black">
            <a:xfrm>
              <a:off x="2810796" y="1409589"/>
              <a:ext cx="625036" cy="625757"/>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chemeClr val="bg1">
                <a:lumMod val="50000"/>
              </a:schemeClr>
            </a:solidFill>
            <a:ln>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ound Same Side Corner Rectangle 2">
              <a:extLst>
                <a:ext uri="{FF2B5EF4-FFF2-40B4-BE49-F238E27FC236}">
                  <a16:creationId xmlns:a16="http://schemas.microsoft.com/office/drawing/2014/main" id="{92BFAF75-D5D4-497E-9609-8BF5535C33D9}"/>
                </a:ext>
              </a:extLst>
            </p:cNvPr>
            <p:cNvSpPr/>
            <p:nvPr/>
          </p:nvSpPr>
          <p:spPr>
            <a:xfrm>
              <a:off x="3056705" y="1594720"/>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5A97EF23-06DD-4D1D-A991-E24CA32EAA13}"/>
              </a:ext>
            </a:extLst>
          </p:cNvPr>
          <p:cNvGrpSpPr/>
          <p:nvPr/>
        </p:nvGrpSpPr>
        <p:grpSpPr>
          <a:xfrm>
            <a:off x="2431100" y="4074252"/>
            <a:ext cx="310111" cy="332397"/>
            <a:chOff x="5326857" y="2779521"/>
            <a:chExt cx="2283619" cy="2167129"/>
          </a:xfrm>
          <a:solidFill>
            <a:schemeClr val="bg1">
              <a:lumMod val="50000"/>
            </a:schemeClr>
          </a:solidFill>
        </p:grpSpPr>
        <p:sp>
          <p:nvSpPr>
            <p:cNvPr id="78" name="Freeform 203">
              <a:extLst>
                <a:ext uri="{FF2B5EF4-FFF2-40B4-BE49-F238E27FC236}">
                  <a16:creationId xmlns:a16="http://schemas.microsoft.com/office/drawing/2014/main" id="{36105D7D-5A8C-47A2-B99C-FF2E7F248665}"/>
                </a:ext>
              </a:extLst>
            </p:cNvPr>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23">
              <a:extLst>
                <a:ext uri="{FF2B5EF4-FFF2-40B4-BE49-F238E27FC236}">
                  <a16:creationId xmlns:a16="http://schemas.microsoft.com/office/drawing/2014/main" id="{F1D48191-548E-4825-AD00-A02FD89589DE}"/>
                </a:ext>
              </a:extLst>
            </p:cNvPr>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Rounded Rectangle 13">
              <a:extLst>
                <a:ext uri="{FF2B5EF4-FFF2-40B4-BE49-F238E27FC236}">
                  <a16:creationId xmlns:a16="http://schemas.microsoft.com/office/drawing/2014/main" id="{EE605EC8-0F2A-4E39-B97A-8AB331689173}"/>
                </a:ext>
              </a:extLst>
            </p:cNvPr>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3C7CFB28-2AD1-4E3C-AF0E-769514A375E1}"/>
                </a:ext>
              </a:extLst>
            </p:cNvPr>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ounded Rectangle 14">
              <a:extLst>
                <a:ext uri="{FF2B5EF4-FFF2-40B4-BE49-F238E27FC236}">
                  <a16:creationId xmlns:a16="http://schemas.microsoft.com/office/drawing/2014/main" id="{43049A3C-B995-4A85-B116-37A246D5BCE0}"/>
                </a:ext>
              </a:extLst>
            </p:cNvPr>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B1FD70CF-FF1D-4C0C-B9E8-9539F03389AF}"/>
              </a:ext>
            </a:extLst>
          </p:cNvPr>
          <p:cNvSpPr/>
          <p:nvPr/>
        </p:nvSpPr>
        <p:spPr>
          <a:xfrm>
            <a:off x="2152676" y="2761353"/>
            <a:ext cx="984846" cy="166199"/>
          </a:xfrm>
          <a:prstGeom prst="rect">
            <a:avLst/>
          </a:prstGeom>
        </p:spPr>
        <p:txBody>
          <a:bodyPr wrap="square" lIns="0" tIns="0" rIns="0" bIns="0">
            <a:spAutoFit/>
          </a:bodyPr>
          <a:lstStyle/>
          <a:p>
            <a:pPr marL="0" marR="0" lvl="0" indent="0" algn="l"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Predict Failure</a:t>
            </a:r>
          </a:p>
        </p:txBody>
      </p:sp>
      <p:sp>
        <p:nvSpPr>
          <p:cNvPr id="86" name="Title 11">
            <a:extLst>
              <a:ext uri="{FF2B5EF4-FFF2-40B4-BE49-F238E27FC236}">
                <a16:creationId xmlns:a16="http://schemas.microsoft.com/office/drawing/2014/main" id="{87DCCA4B-0413-4BE7-8255-B64603DD9E0C}"/>
              </a:ext>
            </a:extLst>
          </p:cNvPr>
          <p:cNvSpPr>
            <a:spLocks noGrp="1"/>
          </p:cNvSpPr>
          <p:nvPr/>
        </p:nvSpPr>
        <p:spPr>
          <a:xfrm>
            <a:off x="354649" y="202646"/>
            <a:ext cx="11601647" cy="823504"/>
          </a:xfrm>
          <a:prstGeom prst="rect">
            <a:avLst/>
          </a:prstGeom>
        </p:spPr>
        <p:txBody>
          <a:bodyPr vert="horz" wrap="square" lIns="0" tIns="0" rIns="0" bIns="0" rtlCol="0" anchor="t">
            <a:normAutofit fontScale="90000" lnSpcReduction="10000"/>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dirty="0">
                <a:solidFill>
                  <a:srgbClr val="0A1B45"/>
                </a:solidFill>
                <a:latin typeface="Segoe UI Semibold" panose="020B0702040204020203" pitchFamily="34" charset="0"/>
                <a:cs typeface="Segoe UI Semibold" panose="020B0702040204020203" pitchFamily="34" charset="0"/>
              </a:rPr>
              <a:t>Enterprise Field Asset Maintenance Journey</a:t>
            </a:r>
            <a:br>
              <a:rPr lang="en-US" dirty="0">
                <a:solidFill>
                  <a:srgbClr val="44546A"/>
                </a:solidFill>
                <a:latin typeface="Calibri Light" panose="020F0302020204030204"/>
              </a:rPr>
            </a:br>
            <a:r>
              <a:rPr lang="en-US" sz="2700" dirty="0" err="1">
                <a:solidFill>
                  <a:srgbClr val="0078D4"/>
                </a:solidFill>
                <a:latin typeface="Segoe UI Semibold" panose="020B0702040204020203" pitchFamily="34" charset="0"/>
                <a:cs typeface="Segoe UI Semibold" panose="020B0702040204020203" pitchFamily="34" charset="0"/>
              </a:rPr>
              <a:t>Predivtive</a:t>
            </a:r>
            <a:endParaRPr lang="en-US" sz="2700" dirty="0">
              <a:solidFill>
                <a:srgbClr val="0078D4"/>
              </a:solidFill>
              <a:latin typeface="Segoe UI Semibold" panose="020B0702040204020203" pitchFamily="34" charset="0"/>
              <a:cs typeface="Segoe UI Semibold" panose="020B0702040204020203" pitchFamily="34" charset="0"/>
            </a:endParaRPr>
          </a:p>
        </p:txBody>
      </p:sp>
    </p:spTree>
    <p:custDataLst>
      <p:tags r:id="rId1"/>
    </p:custDataLst>
    <p:extLst>
      <p:ext uri="{BB962C8B-B14F-4D97-AF65-F5344CB8AC3E}">
        <p14:creationId xmlns:p14="http://schemas.microsoft.com/office/powerpoint/2010/main" val="36558400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78" imgH="377" progId="TCLayout.ActiveDocument.1">
                  <p:embed/>
                </p:oleObj>
              </mc:Choice>
              <mc:Fallback>
                <p:oleObj name="think-cell Slide" r:id="rId5" imgW="378" imgH="377" progId="TCLayout.ActiveDocument.1">
                  <p:embed/>
                  <p:pic>
                    <p:nvPicPr>
                      <p:cNvPr id="23" name="Object 2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Slide Number Placeholder 2"/>
          <p:cNvSpPr>
            <a:spLocks noGrp="1"/>
          </p:cNvSpPr>
          <p:nvPr>
            <p:ph type="sldNum" sz="quarter" idx="4294967295"/>
          </p:nvPr>
        </p:nvSpPr>
        <p:spPr>
          <a:xfrm>
            <a:off x="11731625" y="6565900"/>
            <a:ext cx="460375" cy="246063"/>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DACFB-7C71-4E89-89D2-7BBA40B7BFA9}" type="slidenum">
              <a:rPr kumimoji="0" lang="en-US" sz="800" b="0" i="0" u="none" strike="noStrike" kern="1200" cap="none" spc="0" normalizeH="0" baseline="0" noProof="0" smtClean="0">
                <a:ln>
                  <a:noFill/>
                </a:ln>
                <a:solidFill>
                  <a:srgbClr val="505050"/>
                </a:solidFill>
                <a:effectLst/>
                <a:uLnTx/>
                <a:uFillTx/>
                <a:latin typeface="Segoe UI" pitchFamily="34" charset="0"/>
                <a:ea typeface="+mn-ea"/>
                <a:cs typeface="Segoe UI"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505050"/>
              </a:solidFill>
              <a:effectLst/>
              <a:uLnTx/>
              <a:uFillTx/>
              <a:latin typeface="Segoe UI" pitchFamily="34" charset="0"/>
              <a:ea typeface="+mn-ea"/>
              <a:cs typeface="Segoe UI" pitchFamily="34" charset="0"/>
            </a:endParaRPr>
          </a:p>
        </p:txBody>
      </p:sp>
      <p:sp>
        <p:nvSpPr>
          <p:cNvPr id="63" name="Rectangle 62"/>
          <p:cNvSpPr/>
          <p:nvPr/>
        </p:nvSpPr>
        <p:spPr>
          <a:xfrm>
            <a:off x="316213" y="5480947"/>
            <a:ext cx="3874879" cy="1134043"/>
          </a:xfrm>
          <a:prstGeom prst="rect">
            <a:avLst/>
          </a:prstGeom>
          <a:solidFill>
            <a:schemeClr val="bg1"/>
          </a:solidFill>
          <a:ln w="3175">
            <a:noFill/>
          </a:ln>
        </p:spPr>
        <p:txBody>
          <a:bodyPr wrap="square" lIns="91440" tIns="45720" rIns="91440" bIns="45720">
            <a:noAutofit/>
          </a:bodyPr>
          <a:lstStyle/>
          <a:p>
            <a:pPr marL="228600" marR="0" lvl="0" indent="-228600" algn="l" defTabSz="913916" rtl="0" eaLnBrk="1" fontAlgn="base" latinLnBrk="0" hangingPunct="1">
              <a:lnSpc>
                <a:spcPct val="100000"/>
              </a:lnSpc>
              <a:spcBef>
                <a:spcPts val="400"/>
              </a:spcBef>
              <a:spcAft>
                <a:spcPts val="0"/>
              </a:spcAft>
              <a:buClr>
                <a:srgbClr val="8560C5"/>
              </a:buClr>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a:ea typeface="+mn-ea"/>
                <a:cs typeface="Segoe UI"/>
                <a:hlinkClick r:id="rId7">
                  <a:extLst>
                    <a:ext uri="{A12FA001-AC4F-418D-AE19-62706E023703}">
                      <ahyp:hlinkClr xmlns:ahyp="http://schemas.microsoft.com/office/drawing/2018/hyperlinkcolor" val="tx"/>
                    </a:ext>
                  </a:extLst>
                </a:hlinkClick>
              </a:rPr>
              <a:t>OPC Twin</a:t>
            </a:r>
            <a:r>
              <a:rPr kumimoji="0" lang="en-US" sz="1400" b="0" i="0" u="none" strike="noStrike" kern="1200" cap="none" spc="0" normalizeH="0" baseline="0" noProof="0">
                <a:ln>
                  <a:noFill/>
                </a:ln>
                <a:effectLst/>
                <a:uLnTx/>
                <a:uFillTx/>
                <a:latin typeface="Segoe UI"/>
                <a:ea typeface="+mn-ea"/>
                <a:cs typeface="Segoe UI"/>
              </a:rPr>
              <a:t> provides discovery and registration of industrial devices</a:t>
            </a: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a:p>
            <a:pPr marL="228600" marR="0" lvl="0" indent="-228600" algn="l" defTabSz="913916" rtl="0" eaLnBrk="1" fontAlgn="base" latinLnBrk="0" hangingPunct="1">
              <a:lnSpc>
                <a:spcPct val="100000"/>
              </a:lnSpc>
              <a:spcBef>
                <a:spcPts val="400"/>
              </a:spcBef>
              <a:spcAft>
                <a:spcPts val="0"/>
              </a:spcAft>
              <a:buClr>
                <a:srgbClr val="8560C5"/>
              </a:buClr>
              <a:buSzTx/>
              <a:buFont typeface="Arial" panose="020B0604020202020204" pitchFamily="34" charset="0"/>
              <a:buChar char="•"/>
              <a:tabLst/>
              <a:defRPr/>
            </a:pPr>
            <a:r>
              <a:rPr kumimoji="0" lang="en-AU" sz="1400" b="0" i="0" u="none" strike="noStrike" kern="1200" cap="none" spc="0" normalizeH="0" baseline="0" noProof="0">
                <a:ln>
                  <a:noFill/>
                </a:ln>
                <a:solidFill>
                  <a:srgbClr val="000000"/>
                </a:solidFill>
                <a:effectLst/>
                <a:uLnTx/>
                <a:uFillTx/>
                <a:latin typeface="Segoe UI"/>
                <a:ea typeface="+mn-ea"/>
                <a:cs typeface="Segoe UI" pitchFamily="34" charset="0"/>
              </a:rPr>
              <a:t>Bots assist </a:t>
            </a:r>
            <a:r>
              <a:rPr lang="en-AU" sz="1400">
                <a:solidFill>
                  <a:srgbClr val="000000"/>
                </a:solidFill>
                <a:latin typeface="Segoe UI"/>
                <a:cs typeface="Segoe UI" pitchFamily="34" charset="0"/>
              </a:rPr>
              <a:t>technicians and engineers to make decisions</a:t>
            </a:r>
          </a:p>
          <a:p>
            <a:pPr marL="228600" indent="-228600" defTabSz="913916" fontAlgn="base">
              <a:spcBef>
                <a:spcPts val="400"/>
              </a:spcBef>
              <a:buClr>
                <a:srgbClr val="8560C5"/>
              </a:buClr>
              <a:buFont typeface="Arial" panose="020B0604020202020204" pitchFamily="34" charset="0"/>
              <a:buChar char="•"/>
              <a:defRPr/>
            </a:pPr>
            <a:r>
              <a:rPr kumimoji="0" lang="en-AU" sz="1400" b="0" i="0" u="none" strike="noStrike" kern="1200" cap="none" spc="0" normalizeH="0" baseline="0" noProof="0">
                <a:ln>
                  <a:noFill/>
                </a:ln>
                <a:solidFill>
                  <a:srgbClr val="000000"/>
                </a:solidFill>
                <a:effectLst/>
                <a:uLnTx/>
                <a:uFillTx/>
                <a:latin typeface="Segoe UI"/>
                <a:ea typeface="+mn-ea"/>
                <a:cs typeface="Segoe UI" pitchFamily="34" charset="0"/>
              </a:rPr>
              <a:t>Digital signatures </a:t>
            </a:r>
          </a:p>
        </p:txBody>
      </p:sp>
      <p:sp>
        <p:nvSpPr>
          <p:cNvPr id="64" name="Rectangle 63"/>
          <p:cNvSpPr/>
          <p:nvPr/>
        </p:nvSpPr>
        <p:spPr>
          <a:xfrm>
            <a:off x="4191094" y="5480947"/>
            <a:ext cx="3835688" cy="1134043"/>
          </a:xfrm>
          <a:prstGeom prst="rect">
            <a:avLst/>
          </a:prstGeom>
          <a:solidFill>
            <a:schemeClr val="bg1"/>
          </a:solidFill>
          <a:ln w="3175">
            <a:noFill/>
          </a:ln>
        </p:spPr>
        <p:txBody>
          <a:bodyPr wrap="square" lIns="91440" tIns="45720" rIns="91440" bIns="45720">
            <a:noAutofit/>
          </a:bodyPr>
          <a:lstStyle/>
          <a:p>
            <a:pPr marL="228600" indent="-228600" defTabSz="913916" fontAlgn="base">
              <a:spcBef>
                <a:spcPts val="400"/>
              </a:spcBef>
              <a:buClr>
                <a:srgbClr val="8560C5"/>
              </a:buClr>
              <a:buFont typeface="Arial" panose="020B0604020202020204" pitchFamily="34" charset="0"/>
              <a:buChar char="•"/>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Azure IoT Hub funnels telemetry to ML models</a:t>
            </a:r>
          </a:p>
          <a:p>
            <a:pPr marL="228600" marR="0" lvl="0" indent="-228600" algn="l" defTabSz="913916" rtl="0" eaLnBrk="1" fontAlgn="base" latinLnBrk="0" hangingPunct="1">
              <a:lnSpc>
                <a:spcPct val="100000"/>
              </a:lnSpc>
              <a:spcBef>
                <a:spcPts val="400"/>
              </a:spcBef>
              <a:spcAft>
                <a:spcPts val="0"/>
              </a:spcAft>
              <a:buClr>
                <a:srgbClr val="8560C5"/>
              </a:buClr>
              <a:buSzTx/>
              <a:buFont typeface="Arial" panose="020B0604020202020204" pitchFamily="34" charset="0"/>
              <a:buChar char="•"/>
              <a:tabLst/>
              <a:defRPr/>
            </a:pPr>
            <a:r>
              <a:rPr kumimoji="0" lang="en-AU" sz="1400" b="0" i="0" u="none" strike="noStrike" kern="1200" cap="none" spc="0" normalizeH="0" baseline="0" noProof="0">
                <a:ln>
                  <a:noFill/>
                </a:ln>
                <a:solidFill>
                  <a:srgbClr val="000000"/>
                </a:solidFill>
                <a:effectLst/>
                <a:uLnTx/>
                <a:uFillTx/>
                <a:latin typeface="Segoe UI"/>
                <a:ea typeface="+mn-ea"/>
                <a:cs typeface="Segoe UI" pitchFamily="34" charset="0"/>
              </a:rPr>
              <a:t>Management of skills and compliance </a:t>
            </a:r>
          </a:p>
          <a:p>
            <a:pPr marL="228600" marR="0" lvl="0" indent="-228600" algn="l" defTabSz="913916" rtl="0" eaLnBrk="1" fontAlgn="base" latinLnBrk="0" hangingPunct="1">
              <a:lnSpc>
                <a:spcPct val="100000"/>
              </a:lnSpc>
              <a:spcBef>
                <a:spcPts val="400"/>
              </a:spcBef>
              <a:spcAft>
                <a:spcPts val="0"/>
              </a:spcAft>
              <a:buClr>
                <a:srgbClr val="8560C5"/>
              </a:buClr>
              <a:buSzTx/>
              <a:buFont typeface="Arial" panose="020B0604020202020204" pitchFamily="34" charset="0"/>
              <a:buChar char="•"/>
              <a:tabLst/>
              <a:defRPr/>
            </a:pPr>
            <a:r>
              <a:rPr kumimoji="0" lang="en-AU" sz="1400" b="0" i="0" u="none" strike="noStrike" kern="1200" cap="none" spc="0" normalizeH="0" baseline="0" noProof="0">
                <a:ln>
                  <a:noFill/>
                </a:ln>
                <a:solidFill>
                  <a:srgbClr val="000000"/>
                </a:solidFill>
                <a:effectLst/>
                <a:uLnTx/>
                <a:uFillTx/>
                <a:latin typeface="Segoe UI"/>
                <a:ea typeface="+mn-ea"/>
                <a:cs typeface="Segoe UI" pitchFamily="34" charset="0"/>
              </a:rPr>
              <a:t>Guided processes via HoloLens</a:t>
            </a:r>
            <a:endPar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5" name="Rectangle 64"/>
          <p:cNvSpPr/>
          <p:nvPr/>
        </p:nvSpPr>
        <p:spPr>
          <a:xfrm>
            <a:off x="8065974" y="5480947"/>
            <a:ext cx="3835688" cy="1134043"/>
          </a:xfrm>
          <a:prstGeom prst="rect">
            <a:avLst/>
          </a:prstGeom>
          <a:solidFill>
            <a:schemeClr val="bg1"/>
          </a:solidFill>
          <a:ln w="3175">
            <a:noFill/>
          </a:ln>
        </p:spPr>
        <p:txBody>
          <a:bodyPr wrap="square" lIns="91440" tIns="45720" rIns="91440" bIns="45720">
            <a:noAutofit/>
          </a:bodyPr>
          <a:lstStyle/>
          <a:p>
            <a:pPr marL="228600" marR="0" lvl="0" indent="-228600" algn="l" defTabSz="913916" rtl="0" eaLnBrk="1" fontAlgn="base" latinLnBrk="0" hangingPunct="1">
              <a:lnSpc>
                <a:spcPct val="100000"/>
              </a:lnSpc>
              <a:spcBef>
                <a:spcPts val="400"/>
              </a:spcBef>
              <a:spcAft>
                <a:spcPts val="0"/>
              </a:spcAft>
              <a:buClr>
                <a:srgbClr val="8560C5"/>
              </a:buClr>
              <a:buSzTx/>
              <a:buFont typeface="Arial" panose="020B0604020202020204" pitchFamily="34" charset="0"/>
              <a:buChar char="•"/>
              <a:tabLst/>
              <a:defRPr/>
            </a:pPr>
            <a:r>
              <a:rPr kumimoji="0" lang="en-AU" sz="1400" b="0" i="0" u="none" strike="noStrike" kern="1200" cap="none" spc="0" normalizeH="0" baseline="0" noProof="0">
                <a:ln>
                  <a:noFill/>
                </a:ln>
                <a:solidFill>
                  <a:srgbClr val="505050"/>
                </a:solidFill>
                <a:effectLst/>
                <a:uLnTx/>
                <a:uFillTx/>
                <a:latin typeface="Segoe UI"/>
                <a:ea typeface="Segoe UI" pitchFamily="34" charset="0"/>
                <a:cs typeface="Segoe UI" pitchFamily="34" charset="0"/>
              </a:rPr>
              <a:t>Visibility on ETA, Duration &amp; time to </a:t>
            </a:r>
            <a:r>
              <a:rPr kumimoji="0" lang="en-AU" sz="1400" b="0" i="0" u="none" strike="noStrike" kern="1200" cap="none" spc="0" normalizeH="0" baseline="0" noProof="0">
                <a:ln>
                  <a:noFill/>
                </a:ln>
                <a:solidFill>
                  <a:srgbClr val="000000"/>
                </a:solidFill>
                <a:effectLst/>
                <a:uLnTx/>
                <a:uFillTx/>
                <a:latin typeface="Segoe UI"/>
                <a:ea typeface="+mn-ea"/>
                <a:cs typeface="Segoe UI" pitchFamily="34" charset="0"/>
              </a:rPr>
              <a:t>complete </a:t>
            </a:r>
          </a:p>
          <a:p>
            <a:pPr marL="228600" marR="0" lvl="0" indent="-228600" algn="l" defTabSz="913916" rtl="0" eaLnBrk="1" fontAlgn="base" latinLnBrk="0" hangingPunct="1">
              <a:lnSpc>
                <a:spcPct val="100000"/>
              </a:lnSpc>
              <a:spcBef>
                <a:spcPts val="400"/>
              </a:spcBef>
              <a:spcAft>
                <a:spcPts val="0"/>
              </a:spcAft>
              <a:buClr>
                <a:srgbClr val="8560C5"/>
              </a:buClr>
              <a:buSzTx/>
              <a:buFont typeface="Arial" panose="020B0604020202020204" pitchFamily="34" charset="0"/>
              <a:buChar char="•"/>
              <a:tabLst/>
              <a:defRPr/>
            </a:pPr>
            <a:r>
              <a:rPr kumimoji="0" lang="en-AU" sz="1400" b="0" i="0" u="none" strike="noStrike" kern="1200" cap="none" spc="0" normalizeH="0" baseline="0" noProof="0">
                <a:ln>
                  <a:noFill/>
                </a:ln>
                <a:solidFill>
                  <a:srgbClr val="000000"/>
                </a:solidFill>
                <a:effectLst/>
                <a:uLnTx/>
                <a:uFillTx/>
                <a:latin typeface="Segoe UI"/>
                <a:ea typeface="+mn-ea"/>
                <a:cs typeface="Segoe UI" pitchFamily="34" charset="0"/>
              </a:rPr>
              <a:t>Real time monitoring</a:t>
            </a:r>
          </a:p>
          <a:p>
            <a:pPr marL="228600" marR="0" lvl="0" indent="-228600" algn="l" defTabSz="913916" rtl="0" eaLnBrk="1" fontAlgn="base" latinLnBrk="0" hangingPunct="1">
              <a:lnSpc>
                <a:spcPct val="100000"/>
              </a:lnSpc>
              <a:spcBef>
                <a:spcPts val="400"/>
              </a:spcBef>
              <a:spcAft>
                <a:spcPts val="0"/>
              </a:spcAft>
              <a:buClr>
                <a:srgbClr val="8560C5"/>
              </a:buClr>
              <a:buSzTx/>
              <a:buFont typeface="Arial" panose="020B0604020202020204" pitchFamily="34" charset="0"/>
              <a:buChar char="•"/>
              <a:tabLst/>
              <a:defRPr/>
            </a:pPr>
            <a:r>
              <a:rPr kumimoji="0" lang="en-AU" sz="1400" b="0" i="0" u="none" strike="noStrike" kern="1200" cap="none" spc="0" normalizeH="0" baseline="0" noProof="0">
                <a:ln>
                  <a:noFill/>
                </a:ln>
                <a:solidFill>
                  <a:srgbClr val="000000"/>
                </a:solidFill>
                <a:effectLst/>
                <a:uLnTx/>
                <a:uFillTx/>
                <a:latin typeface="Segoe UI"/>
                <a:ea typeface="+mn-ea"/>
                <a:cs typeface="Segoe UI" pitchFamily="34" charset="0"/>
              </a:rPr>
              <a:t>Digital feedback loop for lessons learned</a:t>
            </a:r>
          </a:p>
          <a:p>
            <a:pPr marL="228600" marR="0" lvl="0" indent="-228600" algn="l" defTabSz="913916" rtl="0" eaLnBrk="1" fontAlgn="base" latinLnBrk="0" hangingPunct="1">
              <a:lnSpc>
                <a:spcPct val="100000"/>
              </a:lnSpc>
              <a:spcBef>
                <a:spcPts val="4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505050"/>
              </a:solidFill>
              <a:effectLst/>
              <a:highlight>
                <a:srgbClr val="FFFF00"/>
              </a:highlight>
              <a:uLnTx/>
              <a:uFillTx/>
              <a:latin typeface="Segoe UI"/>
              <a:ea typeface="Segoe UI" pitchFamily="34" charset="0"/>
              <a:cs typeface="Segoe UI" pitchFamily="34" charset="0"/>
            </a:endParaRPr>
          </a:p>
        </p:txBody>
      </p:sp>
      <p:sp>
        <p:nvSpPr>
          <p:cNvPr id="104" name="Rectangle 103"/>
          <p:cNvSpPr/>
          <p:nvPr/>
        </p:nvSpPr>
        <p:spPr>
          <a:xfrm>
            <a:off x="317211" y="1006941"/>
            <a:ext cx="11582397" cy="3973421"/>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a:ln>
                <a:noFill/>
              </a:ln>
              <a:solidFill>
                <a:prstClr val="white"/>
              </a:solidFill>
              <a:effectLst/>
              <a:uLnTx/>
              <a:uFillTx/>
              <a:latin typeface="Segoe UI"/>
              <a:ea typeface="+mn-ea"/>
              <a:cs typeface="+mn-cs"/>
            </a:endParaRPr>
          </a:p>
        </p:txBody>
      </p:sp>
      <p:sp>
        <p:nvSpPr>
          <p:cNvPr id="13" name="Freeform 12"/>
          <p:cNvSpPr/>
          <p:nvPr/>
        </p:nvSpPr>
        <p:spPr bwMode="auto">
          <a:xfrm>
            <a:off x="316214" y="1262947"/>
            <a:ext cx="11570354" cy="3559234"/>
          </a:xfrm>
          <a:custGeom>
            <a:avLst/>
            <a:gdLst>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1108674 h 3873799"/>
              <a:gd name="connsiteX1" fmla="*/ 1383632 w 12119714"/>
              <a:gd name="connsiteY1" fmla="*/ 206306 h 3873799"/>
              <a:gd name="connsiteX2" fmla="*/ 2442411 w 12119714"/>
              <a:gd name="connsiteY2" fmla="*/ 1601969 h 3873799"/>
              <a:gd name="connsiteX3" fmla="*/ 1130969 w 12119714"/>
              <a:gd name="connsiteY3" fmla="*/ 2624653 h 3873799"/>
              <a:gd name="connsiteX4" fmla="*/ 1143000 w 12119714"/>
              <a:gd name="connsiteY4" fmla="*/ 3611242 h 3873799"/>
              <a:gd name="connsiteX5" fmla="*/ 3164306 w 12119714"/>
              <a:gd name="connsiteY5" fmla="*/ 3418737 h 3873799"/>
              <a:gd name="connsiteX6" fmla="*/ 4030579 w 12119714"/>
              <a:gd name="connsiteY6" fmla="*/ 1301179 h 3873799"/>
              <a:gd name="connsiteX7" fmla="*/ 4896853 w 12119714"/>
              <a:gd name="connsiteY7" fmla="*/ 158179 h 3873799"/>
              <a:gd name="connsiteX8" fmla="*/ 7279106 w 12119714"/>
              <a:gd name="connsiteY8" fmla="*/ 1192895 h 3873799"/>
              <a:gd name="connsiteX9" fmla="*/ 10323095 w 12119714"/>
              <a:gd name="connsiteY9" fmla="*/ 49894 h 3873799"/>
              <a:gd name="connsiteX10" fmla="*/ 11694695 w 12119714"/>
              <a:gd name="connsiteY10" fmla="*/ 2191516 h 3873799"/>
              <a:gd name="connsiteX11" fmla="*/ 9745579 w 12119714"/>
              <a:gd name="connsiteY11" fmla="*/ 1914790 h 3873799"/>
              <a:gd name="connsiteX12" fmla="*/ 6605337 w 12119714"/>
              <a:gd name="connsiteY12" fmla="*/ 1866663 h 3873799"/>
              <a:gd name="connsiteX13" fmla="*/ 4632158 w 12119714"/>
              <a:gd name="connsiteY13" fmla="*/ 2155421 h 3873799"/>
              <a:gd name="connsiteX14" fmla="*/ 4307306 w 12119714"/>
              <a:gd name="connsiteY14" fmla="*/ 3659369 h 3873799"/>
              <a:gd name="connsiteX15" fmla="*/ 5305927 w 12119714"/>
              <a:gd name="connsiteY15" fmla="*/ 3731558 h 3873799"/>
              <a:gd name="connsiteX16" fmla="*/ 6424863 w 12119714"/>
              <a:gd name="connsiteY16" fmla="*/ 2408084 h 3873799"/>
              <a:gd name="connsiteX17" fmla="*/ 8698832 w 12119714"/>
              <a:gd name="connsiteY17" fmla="*/ 3418737 h 3873799"/>
              <a:gd name="connsiteX18" fmla="*/ 11670632 w 12119714"/>
              <a:gd name="connsiteY18" fmla="*/ 3262327 h 3873799"/>
              <a:gd name="connsiteX19" fmla="*/ 12055642 w 12119714"/>
              <a:gd name="connsiteY19" fmla="*/ 3262327 h 3873799"/>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745579 w 12119714"/>
              <a:gd name="connsiteY11" fmla="*/ 1930401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023684 w 12119714"/>
              <a:gd name="connsiteY11" fmla="*/ 1413043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030579 w 12119714"/>
              <a:gd name="connsiteY6" fmla="*/ 1279425 h 3852045"/>
              <a:gd name="connsiteX7" fmla="*/ 4896853 w 12119714"/>
              <a:gd name="connsiteY7" fmla="*/ 136425 h 3852045"/>
              <a:gd name="connsiteX8" fmla="*/ 7279106 w 12119714"/>
              <a:gd name="connsiteY8" fmla="*/ 894415 h 3852045"/>
              <a:gd name="connsiteX9" fmla="*/ 10323095 w 12119714"/>
              <a:gd name="connsiteY9" fmla="*/ 28140 h 3852045"/>
              <a:gd name="connsiteX10" fmla="*/ 11694695 w 12119714"/>
              <a:gd name="connsiteY10" fmla="*/ 2169762 h 3852045"/>
              <a:gd name="connsiteX11" fmla="*/ 9023684 w 12119714"/>
              <a:gd name="connsiteY11" fmla="*/ 1375678 h 3852045"/>
              <a:gd name="connsiteX12" fmla="*/ 6605337 w 12119714"/>
              <a:gd name="connsiteY12" fmla="*/ 1844909 h 3852045"/>
              <a:gd name="connsiteX13" fmla="*/ 4632158 w 12119714"/>
              <a:gd name="connsiteY13" fmla="*/ 2133667 h 3852045"/>
              <a:gd name="connsiteX14" fmla="*/ 4307306 w 12119714"/>
              <a:gd name="connsiteY14" fmla="*/ 3637615 h 3852045"/>
              <a:gd name="connsiteX15" fmla="*/ 5305927 w 12119714"/>
              <a:gd name="connsiteY15" fmla="*/ 3709804 h 3852045"/>
              <a:gd name="connsiteX16" fmla="*/ 6424863 w 12119714"/>
              <a:gd name="connsiteY16" fmla="*/ 2386330 h 3852045"/>
              <a:gd name="connsiteX17" fmla="*/ 8698832 w 12119714"/>
              <a:gd name="connsiteY17" fmla="*/ 3396983 h 3852045"/>
              <a:gd name="connsiteX18" fmla="*/ 11670632 w 12119714"/>
              <a:gd name="connsiteY18" fmla="*/ 3240573 h 3852045"/>
              <a:gd name="connsiteX19" fmla="*/ 12055642 w 12119714"/>
              <a:gd name="connsiteY19"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896853 w 12119714"/>
              <a:gd name="connsiteY6" fmla="*/ 136425 h 3852045"/>
              <a:gd name="connsiteX7" fmla="*/ 7279106 w 12119714"/>
              <a:gd name="connsiteY7" fmla="*/ 894415 h 3852045"/>
              <a:gd name="connsiteX8" fmla="*/ 10323095 w 12119714"/>
              <a:gd name="connsiteY8" fmla="*/ 28140 h 3852045"/>
              <a:gd name="connsiteX9" fmla="*/ 11694695 w 12119714"/>
              <a:gd name="connsiteY9" fmla="*/ 2169762 h 3852045"/>
              <a:gd name="connsiteX10" fmla="*/ 9023684 w 12119714"/>
              <a:gd name="connsiteY10" fmla="*/ 1375678 h 3852045"/>
              <a:gd name="connsiteX11" fmla="*/ 6605337 w 12119714"/>
              <a:gd name="connsiteY11" fmla="*/ 1844909 h 3852045"/>
              <a:gd name="connsiteX12" fmla="*/ 4632158 w 12119714"/>
              <a:gd name="connsiteY12" fmla="*/ 2133667 h 3852045"/>
              <a:gd name="connsiteX13" fmla="*/ 4307306 w 12119714"/>
              <a:gd name="connsiteY13" fmla="*/ 3637615 h 3852045"/>
              <a:gd name="connsiteX14" fmla="*/ 5305927 w 12119714"/>
              <a:gd name="connsiteY14" fmla="*/ 3709804 h 3852045"/>
              <a:gd name="connsiteX15" fmla="*/ 6424863 w 12119714"/>
              <a:gd name="connsiteY15" fmla="*/ 2386330 h 3852045"/>
              <a:gd name="connsiteX16" fmla="*/ 8698832 w 12119714"/>
              <a:gd name="connsiteY16" fmla="*/ 3396983 h 3852045"/>
              <a:gd name="connsiteX17" fmla="*/ 11670632 w 12119714"/>
              <a:gd name="connsiteY17" fmla="*/ 3240573 h 3852045"/>
              <a:gd name="connsiteX18" fmla="*/ 12055642 w 12119714"/>
              <a:gd name="connsiteY18"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43000 w 12119714"/>
              <a:gd name="connsiteY3" fmla="*/ 358948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4157199"/>
              <a:gd name="connsiteX1" fmla="*/ 1383632 w 12119714"/>
              <a:gd name="connsiteY1" fmla="*/ 184552 h 4157199"/>
              <a:gd name="connsiteX2" fmla="*/ 2442411 w 12119714"/>
              <a:gd name="connsiteY2" fmla="*/ 1580215 h 4157199"/>
              <a:gd name="connsiteX3" fmla="*/ 1143000 w 12119714"/>
              <a:gd name="connsiteY3" fmla="*/ 3589488 h 4157199"/>
              <a:gd name="connsiteX4" fmla="*/ 3164306 w 12119714"/>
              <a:gd name="connsiteY4" fmla="*/ 3396983 h 4157199"/>
              <a:gd name="connsiteX5" fmla="*/ 4896853 w 12119714"/>
              <a:gd name="connsiteY5" fmla="*/ 136425 h 4157199"/>
              <a:gd name="connsiteX6" fmla="*/ 7279106 w 12119714"/>
              <a:gd name="connsiteY6" fmla="*/ 894415 h 4157199"/>
              <a:gd name="connsiteX7" fmla="*/ 10323095 w 12119714"/>
              <a:gd name="connsiteY7" fmla="*/ 28140 h 4157199"/>
              <a:gd name="connsiteX8" fmla="*/ 11694695 w 12119714"/>
              <a:gd name="connsiteY8" fmla="*/ 2169762 h 4157199"/>
              <a:gd name="connsiteX9" fmla="*/ 9023684 w 12119714"/>
              <a:gd name="connsiteY9" fmla="*/ 1375678 h 4157199"/>
              <a:gd name="connsiteX10" fmla="*/ 6605337 w 12119714"/>
              <a:gd name="connsiteY10" fmla="*/ 1844909 h 4157199"/>
              <a:gd name="connsiteX11" fmla="*/ 4632158 w 12119714"/>
              <a:gd name="connsiteY11" fmla="*/ 2133667 h 4157199"/>
              <a:gd name="connsiteX12" fmla="*/ 4307306 w 12119714"/>
              <a:gd name="connsiteY12" fmla="*/ 3637615 h 4157199"/>
              <a:gd name="connsiteX13" fmla="*/ 5305927 w 12119714"/>
              <a:gd name="connsiteY13" fmla="*/ 3709804 h 4157199"/>
              <a:gd name="connsiteX14" fmla="*/ 6424863 w 12119714"/>
              <a:gd name="connsiteY14" fmla="*/ 2386330 h 4157199"/>
              <a:gd name="connsiteX15" fmla="*/ 8698832 w 12119714"/>
              <a:gd name="connsiteY15" fmla="*/ 3396983 h 4157199"/>
              <a:gd name="connsiteX16" fmla="*/ 11670632 w 12119714"/>
              <a:gd name="connsiteY16" fmla="*/ 3240573 h 4157199"/>
              <a:gd name="connsiteX17" fmla="*/ 12055642 w 12119714"/>
              <a:gd name="connsiteY17" fmla="*/ 3240573 h 4157199"/>
              <a:gd name="connsiteX0" fmla="*/ 0 w 12119714"/>
              <a:gd name="connsiteY0" fmla="*/ 1086920 h 3852045"/>
              <a:gd name="connsiteX1" fmla="*/ 1383632 w 12119714"/>
              <a:gd name="connsiteY1" fmla="*/ 184552 h 3852045"/>
              <a:gd name="connsiteX2" fmla="*/ 2442411 w 12119714"/>
              <a:gd name="connsiteY2" fmla="*/ 15802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605337 w 12119714"/>
              <a:gd name="connsiteY10" fmla="*/ 1844864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545179 w 12119714"/>
              <a:gd name="connsiteY10" fmla="*/ 1808769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76767"/>
              <a:gd name="connsiteX1" fmla="*/ 1479885 w 12119714"/>
              <a:gd name="connsiteY1" fmla="*/ 148412 h 3876767"/>
              <a:gd name="connsiteX2" fmla="*/ 2538664 w 12119714"/>
              <a:gd name="connsiteY2" fmla="*/ 1351570 h 3876767"/>
              <a:gd name="connsiteX3" fmla="*/ 589548 w 12119714"/>
              <a:gd name="connsiteY3" fmla="*/ 2975833 h 3876767"/>
              <a:gd name="connsiteX4" fmla="*/ 3164306 w 12119714"/>
              <a:gd name="connsiteY4" fmla="*/ 3396938 h 3876767"/>
              <a:gd name="connsiteX5" fmla="*/ 4547937 w 12119714"/>
              <a:gd name="connsiteY5" fmla="*/ 124348 h 3876767"/>
              <a:gd name="connsiteX6" fmla="*/ 7279106 w 12119714"/>
              <a:gd name="connsiteY6" fmla="*/ 894370 h 3876767"/>
              <a:gd name="connsiteX7" fmla="*/ 10323095 w 12119714"/>
              <a:gd name="connsiteY7" fmla="*/ 28095 h 3876767"/>
              <a:gd name="connsiteX8" fmla="*/ 11694695 w 12119714"/>
              <a:gd name="connsiteY8" fmla="*/ 2169717 h 3876767"/>
              <a:gd name="connsiteX9" fmla="*/ 9023684 w 12119714"/>
              <a:gd name="connsiteY9" fmla="*/ 1375633 h 3876767"/>
              <a:gd name="connsiteX10" fmla="*/ 6545179 w 12119714"/>
              <a:gd name="connsiteY10" fmla="*/ 1808769 h 3876767"/>
              <a:gd name="connsiteX11" fmla="*/ 4511843 w 12119714"/>
              <a:gd name="connsiteY11" fmla="*/ 1712517 h 3876767"/>
              <a:gd name="connsiteX12" fmla="*/ 4307306 w 12119714"/>
              <a:gd name="connsiteY12" fmla="*/ 3637570 h 3876767"/>
              <a:gd name="connsiteX13" fmla="*/ 5305927 w 12119714"/>
              <a:gd name="connsiteY13" fmla="*/ 3709759 h 3876767"/>
              <a:gd name="connsiteX14" fmla="*/ 6424863 w 12119714"/>
              <a:gd name="connsiteY14" fmla="*/ 2386285 h 3876767"/>
              <a:gd name="connsiteX15" fmla="*/ 8698832 w 12119714"/>
              <a:gd name="connsiteY15" fmla="*/ 3396938 h 3876767"/>
              <a:gd name="connsiteX16" fmla="*/ 11670632 w 12119714"/>
              <a:gd name="connsiteY16" fmla="*/ 3240528 h 3876767"/>
              <a:gd name="connsiteX17" fmla="*/ 12055642 w 12119714"/>
              <a:gd name="connsiteY17" fmla="*/ 3240528 h 3876767"/>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8915400 w 12119714"/>
              <a:gd name="connsiteY13" fmla="*/ 2518633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073168"/>
              <a:gd name="connsiteY0" fmla="*/ 1086875 h 3763216"/>
              <a:gd name="connsiteX1" fmla="*/ 1479885 w 12073168"/>
              <a:gd name="connsiteY1" fmla="*/ 148412 h 3763216"/>
              <a:gd name="connsiteX2" fmla="*/ 2538664 w 12073168"/>
              <a:gd name="connsiteY2" fmla="*/ 1351570 h 3763216"/>
              <a:gd name="connsiteX3" fmla="*/ 589548 w 12073168"/>
              <a:gd name="connsiteY3" fmla="*/ 2975833 h 3763216"/>
              <a:gd name="connsiteX4" fmla="*/ 3164306 w 12073168"/>
              <a:gd name="connsiteY4" fmla="*/ 3396938 h 3763216"/>
              <a:gd name="connsiteX5" fmla="*/ 4547937 w 12073168"/>
              <a:gd name="connsiteY5" fmla="*/ 124348 h 3763216"/>
              <a:gd name="connsiteX6" fmla="*/ 7279106 w 12073168"/>
              <a:gd name="connsiteY6" fmla="*/ 894370 h 3763216"/>
              <a:gd name="connsiteX7" fmla="*/ 10323095 w 12073168"/>
              <a:gd name="connsiteY7" fmla="*/ 28095 h 3763216"/>
              <a:gd name="connsiteX8" fmla="*/ 11694695 w 12073168"/>
              <a:gd name="connsiteY8" fmla="*/ 2169717 h 3763216"/>
              <a:gd name="connsiteX9" fmla="*/ 9023684 w 12073168"/>
              <a:gd name="connsiteY9" fmla="*/ 1375633 h 3763216"/>
              <a:gd name="connsiteX10" fmla="*/ 6918158 w 12073168"/>
              <a:gd name="connsiteY10" fmla="*/ 1652358 h 3763216"/>
              <a:gd name="connsiteX11" fmla="*/ 6304548 w 12073168"/>
              <a:gd name="connsiteY11" fmla="*/ 1868928 h 3763216"/>
              <a:gd name="connsiteX12" fmla="*/ 6641433 w 12073168"/>
              <a:gd name="connsiteY12" fmla="*/ 3264592 h 3763216"/>
              <a:gd name="connsiteX13" fmla="*/ 8915400 w 12073168"/>
              <a:gd name="connsiteY13" fmla="*/ 2518633 h 3763216"/>
              <a:gd name="connsiteX14" fmla="*/ 10756232 w 12073168"/>
              <a:gd name="connsiteY14" fmla="*/ 3745854 h 3763216"/>
              <a:gd name="connsiteX15" fmla="*/ 11670632 w 12073168"/>
              <a:gd name="connsiteY15" fmla="*/ 3240528 h 3763216"/>
              <a:gd name="connsiteX16" fmla="*/ 12055642 w 12073168"/>
              <a:gd name="connsiteY16" fmla="*/ 3240528 h 3763216"/>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918158 w 12073168"/>
              <a:gd name="connsiteY10" fmla="*/ 1652358 h 3750732"/>
              <a:gd name="connsiteX11" fmla="*/ 6304548 w 12073168"/>
              <a:gd name="connsiteY11" fmla="*/ 1868928 h 3750732"/>
              <a:gd name="connsiteX12" fmla="*/ 6641433 w 12073168"/>
              <a:gd name="connsiteY12" fmla="*/ 3264592 h 3750732"/>
              <a:gd name="connsiteX13" fmla="*/ 9059779 w 12073168"/>
              <a:gd name="connsiteY13" fmla="*/ 2891612 h 3750732"/>
              <a:gd name="connsiteX14" fmla="*/ 10756232 w 12073168"/>
              <a:gd name="connsiteY14" fmla="*/ 3745854 h 3750732"/>
              <a:gd name="connsiteX15" fmla="*/ 11670632 w 12073168"/>
              <a:gd name="connsiteY15" fmla="*/ 3240528 h 3750732"/>
              <a:gd name="connsiteX16" fmla="*/ 12055642 w 12073168"/>
              <a:gd name="connsiteY16"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04548 w 12073168"/>
              <a:gd name="connsiteY10" fmla="*/ 1868928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40643 w 12073168"/>
              <a:gd name="connsiteY10" fmla="*/ 2133622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482242"/>
              <a:gd name="connsiteY0" fmla="*/ 1447823 h 3750732"/>
              <a:gd name="connsiteX1" fmla="*/ 1888959 w 12482242"/>
              <a:gd name="connsiteY1" fmla="*/ 148412 h 3750732"/>
              <a:gd name="connsiteX2" fmla="*/ 2947738 w 12482242"/>
              <a:gd name="connsiteY2" fmla="*/ 1351570 h 3750732"/>
              <a:gd name="connsiteX3" fmla="*/ 998622 w 12482242"/>
              <a:gd name="connsiteY3" fmla="*/ 2975833 h 3750732"/>
              <a:gd name="connsiteX4" fmla="*/ 3573380 w 12482242"/>
              <a:gd name="connsiteY4" fmla="*/ 3396938 h 3750732"/>
              <a:gd name="connsiteX5" fmla="*/ 4957011 w 12482242"/>
              <a:gd name="connsiteY5" fmla="*/ 124348 h 3750732"/>
              <a:gd name="connsiteX6" fmla="*/ 7688180 w 12482242"/>
              <a:gd name="connsiteY6" fmla="*/ 894370 h 3750732"/>
              <a:gd name="connsiteX7" fmla="*/ 10732169 w 12482242"/>
              <a:gd name="connsiteY7" fmla="*/ 28095 h 3750732"/>
              <a:gd name="connsiteX8" fmla="*/ 12103769 w 12482242"/>
              <a:gd name="connsiteY8" fmla="*/ 2169717 h 3750732"/>
              <a:gd name="connsiteX9" fmla="*/ 9432758 w 12482242"/>
              <a:gd name="connsiteY9" fmla="*/ 1375633 h 3750732"/>
              <a:gd name="connsiteX10" fmla="*/ 6749717 w 12482242"/>
              <a:gd name="connsiteY10" fmla="*/ 2133622 h 3750732"/>
              <a:gd name="connsiteX11" fmla="*/ 7050507 w 12482242"/>
              <a:gd name="connsiteY11" fmla="*/ 3264592 h 3750732"/>
              <a:gd name="connsiteX12" fmla="*/ 9468853 w 12482242"/>
              <a:gd name="connsiteY12" fmla="*/ 2891612 h 3750732"/>
              <a:gd name="connsiteX13" fmla="*/ 11165306 w 12482242"/>
              <a:gd name="connsiteY13" fmla="*/ 3745854 h 3750732"/>
              <a:gd name="connsiteX14" fmla="*/ 12079706 w 12482242"/>
              <a:gd name="connsiteY14" fmla="*/ 3240528 h 3750732"/>
              <a:gd name="connsiteX15" fmla="*/ 12464716 w 12482242"/>
              <a:gd name="connsiteY15" fmla="*/ 3240528 h 3750732"/>
              <a:gd name="connsiteX0" fmla="*/ 0 w 12482242"/>
              <a:gd name="connsiteY0" fmla="*/ 1426339 h 3729248"/>
              <a:gd name="connsiteX1" fmla="*/ 1888959 w 12482242"/>
              <a:gd name="connsiteY1" fmla="*/ 126928 h 3729248"/>
              <a:gd name="connsiteX2" fmla="*/ 2947738 w 12482242"/>
              <a:gd name="connsiteY2" fmla="*/ 1330086 h 3729248"/>
              <a:gd name="connsiteX3" fmla="*/ 998622 w 12482242"/>
              <a:gd name="connsiteY3" fmla="*/ 2954349 h 3729248"/>
              <a:gd name="connsiteX4" fmla="*/ 3573380 w 12482242"/>
              <a:gd name="connsiteY4" fmla="*/ 3375454 h 3729248"/>
              <a:gd name="connsiteX5" fmla="*/ 4957011 w 12482242"/>
              <a:gd name="connsiteY5" fmla="*/ 102864 h 3729248"/>
              <a:gd name="connsiteX6" fmla="*/ 7688180 w 12482242"/>
              <a:gd name="connsiteY6" fmla="*/ 872886 h 3729248"/>
              <a:gd name="connsiteX7" fmla="*/ 10732169 w 12482242"/>
              <a:gd name="connsiteY7" fmla="*/ 6611 h 3729248"/>
              <a:gd name="connsiteX8" fmla="*/ 11542181 w 12482242"/>
              <a:gd name="connsiteY8" fmla="*/ 1438370 h 3729248"/>
              <a:gd name="connsiteX9" fmla="*/ 9432758 w 12482242"/>
              <a:gd name="connsiteY9" fmla="*/ 1354149 h 3729248"/>
              <a:gd name="connsiteX10" fmla="*/ 6749717 w 12482242"/>
              <a:gd name="connsiteY10" fmla="*/ 2112138 h 3729248"/>
              <a:gd name="connsiteX11" fmla="*/ 7050507 w 12482242"/>
              <a:gd name="connsiteY11" fmla="*/ 3243108 h 3729248"/>
              <a:gd name="connsiteX12" fmla="*/ 9468853 w 12482242"/>
              <a:gd name="connsiteY12" fmla="*/ 2870128 h 3729248"/>
              <a:gd name="connsiteX13" fmla="*/ 11165306 w 12482242"/>
              <a:gd name="connsiteY13" fmla="*/ 3724370 h 3729248"/>
              <a:gd name="connsiteX14" fmla="*/ 12079706 w 12482242"/>
              <a:gd name="connsiteY14" fmla="*/ 3219044 h 3729248"/>
              <a:gd name="connsiteX15" fmla="*/ 12464716 w 12482242"/>
              <a:gd name="connsiteY15" fmla="*/ 3219044 h 3729248"/>
              <a:gd name="connsiteX0" fmla="*/ 0 w 13485251"/>
              <a:gd name="connsiteY0" fmla="*/ 1426339 h 3729400"/>
              <a:gd name="connsiteX1" fmla="*/ 1888959 w 13485251"/>
              <a:gd name="connsiteY1" fmla="*/ 126928 h 3729400"/>
              <a:gd name="connsiteX2" fmla="*/ 2947738 w 13485251"/>
              <a:gd name="connsiteY2" fmla="*/ 1330086 h 3729400"/>
              <a:gd name="connsiteX3" fmla="*/ 998622 w 13485251"/>
              <a:gd name="connsiteY3" fmla="*/ 2954349 h 3729400"/>
              <a:gd name="connsiteX4" fmla="*/ 3573380 w 13485251"/>
              <a:gd name="connsiteY4" fmla="*/ 3375454 h 3729400"/>
              <a:gd name="connsiteX5" fmla="*/ 4957011 w 13485251"/>
              <a:gd name="connsiteY5" fmla="*/ 102864 h 3729400"/>
              <a:gd name="connsiteX6" fmla="*/ 7688180 w 13485251"/>
              <a:gd name="connsiteY6" fmla="*/ 872886 h 3729400"/>
              <a:gd name="connsiteX7" fmla="*/ 10732169 w 13485251"/>
              <a:gd name="connsiteY7" fmla="*/ 6611 h 3729400"/>
              <a:gd name="connsiteX8" fmla="*/ 11542181 w 13485251"/>
              <a:gd name="connsiteY8" fmla="*/ 1438370 h 3729400"/>
              <a:gd name="connsiteX9" fmla="*/ 9432758 w 13485251"/>
              <a:gd name="connsiteY9" fmla="*/ 1354149 h 3729400"/>
              <a:gd name="connsiteX10" fmla="*/ 6749717 w 13485251"/>
              <a:gd name="connsiteY10" fmla="*/ 2112138 h 3729400"/>
              <a:gd name="connsiteX11" fmla="*/ 7050507 w 13485251"/>
              <a:gd name="connsiteY11" fmla="*/ 3243108 h 3729400"/>
              <a:gd name="connsiteX12" fmla="*/ 9468853 w 13485251"/>
              <a:gd name="connsiteY12" fmla="*/ 2870128 h 3729400"/>
              <a:gd name="connsiteX13" fmla="*/ 11165306 w 13485251"/>
              <a:gd name="connsiteY13" fmla="*/ 3724370 h 3729400"/>
              <a:gd name="connsiteX14" fmla="*/ 12079706 w 13485251"/>
              <a:gd name="connsiteY14" fmla="*/ 3219044 h 3729400"/>
              <a:gd name="connsiteX15" fmla="*/ 13480355 w 13485251"/>
              <a:gd name="connsiteY15" fmla="*/ 3122791 h 3729400"/>
              <a:gd name="connsiteX0" fmla="*/ 0 w 13486837"/>
              <a:gd name="connsiteY0" fmla="*/ 1426339 h 3724673"/>
              <a:gd name="connsiteX1" fmla="*/ 1888959 w 13486837"/>
              <a:gd name="connsiteY1" fmla="*/ 126928 h 3724673"/>
              <a:gd name="connsiteX2" fmla="*/ 2947738 w 13486837"/>
              <a:gd name="connsiteY2" fmla="*/ 1330086 h 3724673"/>
              <a:gd name="connsiteX3" fmla="*/ 998622 w 13486837"/>
              <a:gd name="connsiteY3" fmla="*/ 2954349 h 3724673"/>
              <a:gd name="connsiteX4" fmla="*/ 3573380 w 13486837"/>
              <a:gd name="connsiteY4" fmla="*/ 3375454 h 3724673"/>
              <a:gd name="connsiteX5" fmla="*/ 4957011 w 13486837"/>
              <a:gd name="connsiteY5" fmla="*/ 102864 h 3724673"/>
              <a:gd name="connsiteX6" fmla="*/ 7688180 w 13486837"/>
              <a:gd name="connsiteY6" fmla="*/ 872886 h 3724673"/>
              <a:gd name="connsiteX7" fmla="*/ 10732169 w 13486837"/>
              <a:gd name="connsiteY7" fmla="*/ 6611 h 3724673"/>
              <a:gd name="connsiteX8" fmla="*/ 11542181 w 13486837"/>
              <a:gd name="connsiteY8" fmla="*/ 1438370 h 3724673"/>
              <a:gd name="connsiteX9" fmla="*/ 9432758 w 13486837"/>
              <a:gd name="connsiteY9" fmla="*/ 1354149 h 3724673"/>
              <a:gd name="connsiteX10" fmla="*/ 6749717 w 13486837"/>
              <a:gd name="connsiteY10" fmla="*/ 2112138 h 3724673"/>
              <a:gd name="connsiteX11" fmla="*/ 7050507 w 13486837"/>
              <a:gd name="connsiteY11" fmla="*/ 3243108 h 3724673"/>
              <a:gd name="connsiteX12" fmla="*/ 9468853 w 13486837"/>
              <a:gd name="connsiteY12" fmla="*/ 2870128 h 3724673"/>
              <a:gd name="connsiteX13" fmla="*/ 11165306 w 13486837"/>
              <a:gd name="connsiteY13" fmla="*/ 3724370 h 3724673"/>
              <a:gd name="connsiteX14" fmla="*/ 12366474 w 13486837"/>
              <a:gd name="connsiteY14" fmla="*/ 2761844 h 3724673"/>
              <a:gd name="connsiteX15" fmla="*/ 13480355 w 13486837"/>
              <a:gd name="connsiteY15" fmla="*/ 3122791 h 3724673"/>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6749717 w 13485059"/>
              <a:gd name="connsiteY10" fmla="*/ 2112138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8506177 w 13485059"/>
              <a:gd name="connsiteY10" fmla="*/ 2256517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7050507 w 13485059"/>
              <a:gd name="connsiteY10" fmla="*/ 3243108 h 3724555"/>
              <a:gd name="connsiteX11" fmla="*/ 9468853 w 13485059"/>
              <a:gd name="connsiteY11" fmla="*/ 2870128 h 3724555"/>
              <a:gd name="connsiteX12" fmla="*/ 11165306 w 13485059"/>
              <a:gd name="connsiteY12" fmla="*/ 3724370 h 3724555"/>
              <a:gd name="connsiteX13" fmla="*/ 12031911 w 13485059"/>
              <a:gd name="connsiteY13" fmla="*/ 2785907 h 3724555"/>
              <a:gd name="connsiteX14" fmla="*/ 13480355 w 13485059"/>
              <a:gd name="connsiteY14" fmla="*/ 3122791 h 3724555"/>
              <a:gd name="connsiteX0" fmla="*/ 0 w 13485059"/>
              <a:gd name="connsiteY0" fmla="*/ 1426339 h 3724587"/>
              <a:gd name="connsiteX1" fmla="*/ 1888959 w 13485059"/>
              <a:gd name="connsiteY1" fmla="*/ 126928 h 3724587"/>
              <a:gd name="connsiteX2" fmla="*/ 2947738 w 13485059"/>
              <a:gd name="connsiteY2" fmla="*/ 1330086 h 3724587"/>
              <a:gd name="connsiteX3" fmla="*/ 998622 w 13485059"/>
              <a:gd name="connsiteY3" fmla="*/ 2954349 h 3724587"/>
              <a:gd name="connsiteX4" fmla="*/ 3573380 w 13485059"/>
              <a:gd name="connsiteY4" fmla="*/ 3375454 h 3724587"/>
              <a:gd name="connsiteX5" fmla="*/ 4957011 w 13485059"/>
              <a:gd name="connsiteY5" fmla="*/ 102864 h 3724587"/>
              <a:gd name="connsiteX6" fmla="*/ 7688180 w 13485059"/>
              <a:gd name="connsiteY6" fmla="*/ 872886 h 3724587"/>
              <a:gd name="connsiteX7" fmla="*/ 10732169 w 13485059"/>
              <a:gd name="connsiteY7" fmla="*/ 6611 h 3724587"/>
              <a:gd name="connsiteX8" fmla="*/ 11542181 w 13485059"/>
              <a:gd name="connsiteY8" fmla="*/ 1438370 h 3724587"/>
              <a:gd name="connsiteX9" fmla="*/ 9432758 w 13485059"/>
              <a:gd name="connsiteY9" fmla="*/ 1354149 h 3724587"/>
              <a:gd name="connsiteX10" fmla="*/ 8579941 w 13485059"/>
              <a:gd name="connsiteY10" fmla="*/ 2533245 h 3724587"/>
              <a:gd name="connsiteX11" fmla="*/ 9468853 w 13485059"/>
              <a:gd name="connsiteY11" fmla="*/ 2870128 h 3724587"/>
              <a:gd name="connsiteX12" fmla="*/ 11165306 w 13485059"/>
              <a:gd name="connsiteY12" fmla="*/ 3724370 h 3724587"/>
              <a:gd name="connsiteX13" fmla="*/ 12031911 w 13485059"/>
              <a:gd name="connsiteY13" fmla="*/ 2785907 h 3724587"/>
              <a:gd name="connsiteX14" fmla="*/ 13480355 w 13485059"/>
              <a:gd name="connsiteY14" fmla="*/ 3122791 h 3724587"/>
              <a:gd name="connsiteX0" fmla="*/ 0 w 13485059"/>
              <a:gd name="connsiteY0" fmla="*/ 1426339 h 3735599"/>
              <a:gd name="connsiteX1" fmla="*/ 1888959 w 13485059"/>
              <a:gd name="connsiteY1" fmla="*/ 126928 h 3735599"/>
              <a:gd name="connsiteX2" fmla="*/ 2947738 w 13485059"/>
              <a:gd name="connsiteY2" fmla="*/ 1330086 h 3735599"/>
              <a:gd name="connsiteX3" fmla="*/ 998622 w 13485059"/>
              <a:gd name="connsiteY3" fmla="*/ 2954349 h 3735599"/>
              <a:gd name="connsiteX4" fmla="*/ 3573380 w 13485059"/>
              <a:gd name="connsiteY4" fmla="*/ 3375454 h 3735599"/>
              <a:gd name="connsiteX5" fmla="*/ 4957011 w 13485059"/>
              <a:gd name="connsiteY5" fmla="*/ 102864 h 3735599"/>
              <a:gd name="connsiteX6" fmla="*/ 7688180 w 13485059"/>
              <a:gd name="connsiteY6" fmla="*/ 872886 h 3735599"/>
              <a:gd name="connsiteX7" fmla="*/ 10732169 w 13485059"/>
              <a:gd name="connsiteY7" fmla="*/ 6611 h 3735599"/>
              <a:gd name="connsiteX8" fmla="*/ 11542181 w 13485059"/>
              <a:gd name="connsiteY8" fmla="*/ 1438370 h 3735599"/>
              <a:gd name="connsiteX9" fmla="*/ 9432758 w 13485059"/>
              <a:gd name="connsiteY9" fmla="*/ 1354149 h 3735599"/>
              <a:gd name="connsiteX10" fmla="*/ 8579941 w 13485059"/>
              <a:gd name="connsiteY10" fmla="*/ 2533245 h 3735599"/>
              <a:gd name="connsiteX11" fmla="*/ 9755622 w 13485059"/>
              <a:gd name="connsiteY11" fmla="*/ 3255138 h 3735599"/>
              <a:gd name="connsiteX12" fmla="*/ 11165306 w 13485059"/>
              <a:gd name="connsiteY12" fmla="*/ 3724370 h 3735599"/>
              <a:gd name="connsiteX13" fmla="*/ 12031911 w 13485059"/>
              <a:gd name="connsiteY13" fmla="*/ 2785907 h 3735599"/>
              <a:gd name="connsiteX14" fmla="*/ 13480355 w 13485059"/>
              <a:gd name="connsiteY14" fmla="*/ 3122791 h 3735599"/>
              <a:gd name="connsiteX0" fmla="*/ 0 w 13485059"/>
              <a:gd name="connsiteY0" fmla="*/ 1426339 h 3724370"/>
              <a:gd name="connsiteX1" fmla="*/ 1888959 w 13485059"/>
              <a:gd name="connsiteY1" fmla="*/ 126928 h 3724370"/>
              <a:gd name="connsiteX2" fmla="*/ 2947738 w 13485059"/>
              <a:gd name="connsiteY2" fmla="*/ 1330086 h 3724370"/>
              <a:gd name="connsiteX3" fmla="*/ 998622 w 13485059"/>
              <a:gd name="connsiteY3" fmla="*/ 2954349 h 3724370"/>
              <a:gd name="connsiteX4" fmla="*/ 3573380 w 13485059"/>
              <a:gd name="connsiteY4" fmla="*/ 3375454 h 3724370"/>
              <a:gd name="connsiteX5" fmla="*/ 4957011 w 13485059"/>
              <a:gd name="connsiteY5" fmla="*/ 102864 h 3724370"/>
              <a:gd name="connsiteX6" fmla="*/ 7688180 w 13485059"/>
              <a:gd name="connsiteY6" fmla="*/ 872886 h 3724370"/>
              <a:gd name="connsiteX7" fmla="*/ 10732169 w 13485059"/>
              <a:gd name="connsiteY7" fmla="*/ 6611 h 3724370"/>
              <a:gd name="connsiteX8" fmla="*/ 11542181 w 13485059"/>
              <a:gd name="connsiteY8" fmla="*/ 1438370 h 3724370"/>
              <a:gd name="connsiteX9" fmla="*/ 9432758 w 13485059"/>
              <a:gd name="connsiteY9" fmla="*/ 1354149 h 3724370"/>
              <a:gd name="connsiteX10" fmla="*/ 8579941 w 13485059"/>
              <a:gd name="connsiteY10" fmla="*/ 2533245 h 3724370"/>
              <a:gd name="connsiteX11" fmla="*/ 11165306 w 13485059"/>
              <a:gd name="connsiteY11" fmla="*/ 3724370 h 3724370"/>
              <a:gd name="connsiteX12" fmla="*/ 12031911 w 13485059"/>
              <a:gd name="connsiteY12" fmla="*/ 2785907 h 3724370"/>
              <a:gd name="connsiteX13" fmla="*/ 13480355 w 13485059"/>
              <a:gd name="connsiteY13" fmla="*/ 3122791 h 372437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579941 w 13485152"/>
              <a:gd name="connsiteY10" fmla="*/ 2533245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305122 w 13485152"/>
              <a:gd name="connsiteY10" fmla="*/ 2834034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19976 h 3692057"/>
              <a:gd name="connsiteX1" fmla="*/ 1888959 w 13485152"/>
              <a:gd name="connsiteY1" fmla="*/ 120565 h 3692057"/>
              <a:gd name="connsiteX2" fmla="*/ 2947738 w 13485152"/>
              <a:gd name="connsiteY2" fmla="*/ 1323723 h 3692057"/>
              <a:gd name="connsiteX3" fmla="*/ 998622 w 13485152"/>
              <a:gd name="connsiteY3" fmla="*/ 2947986 h 3692057"/>
              <a:gd name="connsiteX4" fmla="*/ 3573380 w 13485152"/>
              <a:gd name="connsiteY4" fmla="*/ 3369091 h 3692057"/>
              <a:gd name="connsiteX5" fmla="*/ 4957011 w 13485152"/>
              <a:gd name="connsiteY5" fmla="*/ 96501 h 3692057"/>
              <a:gd name="connsiteX6" fmla="*/ 7544797 w 13485152"/>
              <a:gd name="connsiteY6" fmla="*/ 1540292 h 3692057"/>
              <a:gd name="connsiteX7" fmla="*/ 10732169 w 13485152"/>
              <a:gd name="connsiteY7" fmla="*/ 248 h 3692057"/>
              <a:gd name="connsiteX8" fmla="*/ 11542181 w 13485152"/>
              <a:gd name="connsiteY8" fmla="*/ 1432007 h 3692057"/>
              <a:gd name="connsiteX9" fmla="*/ 9432758 w 13485152"/>
              <a:gd name="connsiteY9" fmla="*/ 1347786 h 3692057"/>
              <a:gd name="connsiteX10" fmla="*/ 8305122 w 13485152"/>
              <a:gd name="connsiteY10" fmla="*/ 2827671 h 3692057"/>
              <a:gd name="connsiteX11" fmla="*/ 11021921 w 13485152"/>
              <a:gd name="connsiteY11" fmla="*/ 2851734 h 3692057"/>
              <a:gd name="connsiteX12" fmla="*/ 12031911 w 13485152"/>
              <a:gd name="connsiteY12" fmla="*/ 2779544 h 3692057"/>
              <a:gd name="connsiteX13" fmla="*/ 13480355 w 13485152"/>
              <a:gd name="connsiteY13" fmla="*/ 3116428 h 3692057"/>
              <a:gd name="connsiteX0" fmla="*/ 0 w 13485152"/>
              <a:gd name="connsiteY0" fmla="*/ 1419976 h 3604285"/>
              <a:gd name="connsiteX1" fmla="*/ 1888959 w 13485152"/>
              <a:gd name="connsiteY1" fmla="*/ 120565 h 3604285"/>
              <a:gd name="connsiteX2" fmla="*/ 2947738 w 13485152"/>
              <a:gd name="connsiteY2" fmla="*/ 1323723 h 3604285"/>
              <a:gd name="connsiteX3" fmla="*/ 998622 w 13485152"/>
              <a:gd name="connsiteY3" fmla="*/ 2947986 h 3604285"/>
              <a:gd name="connsiteX4" fmla="*/ 3573380 w 13485152"/>
              <a:gd name="connsiteY4" fmla="*/ 3369091 h 3604285"/>
              <a:gd name="connsiteX5" fmla="*/ 5255729 w 13485152"/>
              <a:gd name="connsiteY5" fmla="*/ 1371849 h 3604285"/>
              <a:gd name="connsiteX6" fmla="*/ 7544797 w 13485152"/>
              <a:gd name="connsiteY6" fmla="*/ 1540292 h 3604285"/>
              <a:gd name="connsiteX7" fmla="*/ 10732169 w 13485152"/>
              <a:gd name="connsiteY7" fmla="*/ 248 h 3604285"/>
              <a:gd name="connsiteX8" fmla="*/ 11542181 w 13485152"/>
              <a:gd name="connsiteY8" fmla="*/ 1432007 h 3604285"/>
              <a:gd name="connsiteX9" fmla="*/ 9432758 w 13485152"/>
              <a:gd name="connsiteY9" fmla="*/ 1347786 h 3604285"/>
              <a:gd name="connsiteX10" fmla="*/ 8305122 w 13485152"/>
              <a:gd name="connsiteY10" fmla="*/ 2827671 h 3604285"/>
              <a:gd name="connsiteX11" fmla="*/ 11021921 w 13485152"/>
              <a:gd name="connsiteY11" fmla="*/ 2851734 h 3604285"/>
              <a:gd name="connsiteX12" fmla="*/ 12031911 w 13485152"/>
              <a:gd name="connsiteY12" fmla="*/ 2779544 h 3604285"/>
              <a:gd name="connsiteX13" fmla="*/ 13480355 w 13485152"/>
              <a:gd name="connsiteY13" fmla="*/ 3116428 h 3604285"/>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9432758 w 13485152"/>
              <a:gd name="connsiteY9" fmla="*/ 1227609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9153481 w 13485152"/>
              <a:gd name="connsiteY10" fmla="*/ 3309073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567994 w 13485152"/>
              <a:gd name="connsiteY10" fmla="*/ 31646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68"/>
              <a:gd name="connsiteY0" fmla="*/ 1299799 h 3484108"/>
              <a:gd name="connsiteX1" fmla="*/ 1888959 w 13485168"/>
              <a:gd name="connsiteY1" fmla="*/ 388 h 3484108"/>
              <a:gd name="connsiteX2" fmla="*/ 2947738 w 13485168"/>
              <a:gd name="connsiteY2" fmla="*/ 1203546 h 3484108"/>
              <a:gd name="connsiteX3" fmla="*/ 998622 w 13485168"/>
              <a:gd name="connsiteY3" fmla="*/ 2827809 h 3484108"/>
              <a:gd name="connsiteX4" fmla="*/ 3573380 w 13485168"/>
              <a:gd name="connsiteY4" fmla="*/ 3248914 h 3484108"/>
              <a:gd name="connsiteX5" fmla="*/ 5255729 w 13485168"/>
              <a:gd name="connsiteY5" fmla="*/ 1251672 h 3484108"/>
              <a:gd name="connsiteX6" fmla="*/ 7544797 w 13485168"/>
              <a:gd name="connsiteY6" fmla="*/ 1420115 h 3484108"/>
              <a:gd name="connsiteX7" fmla="*/ 10325913 w 13485168"/>
              <a:gd name="connsiteY7" fmla="*/ 806503 h 3484108"/>
              <a:gd name="connsiteX8" fmla="*/ 11542181 w 13485168"/>
              <a:gd name="connsiteY8" fmla="*/ 1311830 h 3484108"/>
              <a:gd name="connsiteX9" fmla="*/ 8918964 w 13485168"/>
              <a:gd name="connsiteY9" fmla="*/ 2009662 h 3484108"/>
              <a:gd name="connsiteX10" fmla="*/ 8567994 w 13485168"/>
              <a:gd name="connsiteY10" fmla="*/ 3164694 h 3484108"/>
              <a:gd name="connsiteX11" fmla="*/ 10998024 w 13485168"/>
              <a:gd name="connsiteY11" fmla="*/ 2960157 h 3484108"/>
              <a:gd name="connsiteX12" fmla="*/ 12031911 w 13485168"/>
              <a:gd name="connsiteY12" fmla="*/ 2659367 h 3484108"/>
              <a:gd name="connsiteX13" fmla="*/ 13480355 w 13485168"/>
              <a:gd name="connsiteY13" fmla="*/ 2996251 h 3484108"/>
              <a:gd name="connsiteX0" fmla="*/ 0 w 13480355"/>
              <a:gd name="connsiteY0" fmla="*/ 1299799 h 3484108"/>
              <a:gd name="connsiteX1" fmla="*/ 1888959 w 13480355"/>
              <a:gd name="connsiteY1" fmla="*/ 388 h 3484108"/>
              <a:gd name="connsiteX2" fmla="*/ 2947738 w 13480355"/>
              <a:gd name="connsiteY2" fmla="*/ 1203546 h 3484108"/>
              <a:gd name="connsiteX3" fmla="*/ 998622 w 13480355"/>
              <a:gd name="connsiteY3" fmla="*/ 2827809 h 3484108"/>
              <a:gd name="connsiteX4" fmla="*/ 3573380 w 13480355"/>
              <a:gd name="connsiteY4" fmla="*/ 3248914 h 3484108"/>
              <a:gd name="connsiteX5" fmla="*/ 5255729 w 13480355"/>
              <a:gd name="connsiteY5" fmla="*/ 1251672 h 3484108"/>
              <a:gd name="connsiteX6" fmla="*/ 7544797 w 13480355"/>
              <a:gd name="connsiteY6" fmla="*/ 1420115 h 3484108"/>
              <a:gd name="connsiteX7" fmla="*/ 10325913 w 13480355"/>
              <a:gd name="connsiteY7" fmla="*/ 806503 h 3484108"/>
              <a:gd name="connsiteX8" fmla="*/ 11542181 w 13480355"/>
              <a:gd name="connsiteY8" fmla="*/ 1311830 h 3484108"/>
              <a:gd name="connsiteX9" fmla="*/ 8918964 w 13480355"/>
              <a:gd name="connsiteY9" fmla="*/ 2009662 h 3484108"/>
              <a:gd name="connsiteX10" fmla="*/ 8567994 w 13480355"/>
              <a:gd name="connsiteY10" fmla="*/ 3164694 h 3484108"/>
              <a:gd name="connsiteX11" fmla="*/ 10998024 w 13480355"/>
              <a:gd name="connsiteY11" fmla="*/ 2960157 h 3484108"/>
              <a:gd name="connsiteX12" fmla="*/ 13480355 w 13480355"/>
              <a:gd name="connsiteY12" fmla="*/ 2996251 h 3484108"/>
              <a:gd name="connsiteX0" fmla="*/ 0 w 11584575"/>
              <a:gd name="connsiteY0" fmla="*/ 1299799 h 3484108"/>
              <a:gd name="connsiteX1" fmla="*/ 1888959 w 11584575"/>
              <a:gd name="connsiteY1" fmla="*/ 388 h 3484108"/>
              <a:gd name="connsiteX2" fmla="*/ 2947738 w 11584575"/>
              <a:gd name="connsiteY2" fmla="*/ 1203546 h 3484108"/>
              <a:gd name="connsiteX3" fmla="*/ 998622 w 11584575"/>
              <a:gd name="connsiteY3" fmla="*/ 2827809 h 3484108"/>
              <a:gd name="connsiteX4" fmla="*/ 3573380 w 11584575"/>
              <a:gd name="connsiteY4" fmla="*/ 3248914 h 3484108"/>
              <a:gd name="connsiteX5" fmla="*/ 5255729 w 11584575"/>
              <a:gd name="connsiteY5" fmla="*/ 1251672 h 3484108"/>
              <a:gd name="connsiteX6" fmla="*/ 7544797 w 11584575"/>
              <a:gd name="connsiteY6" fmla="*/ 1420115 h 3484108"/>
              <a:gd name="connsiteX7" fmla="*/ 10325913 w 11584575"/>
              <a:gd name="connsiteY7" fmla="*/ 806503 h 3484108"/>
              <a:gd name="connsiteX8" fmla="*/ 11542181 w 11584575"/>
              <a:gd name="connsiteY8" fmla="*/ 1311830 h 3484108"/>
              <a:gd name="connsiteX9" fmla="*/ 8918964 w 11584575"/>
              <a:gd name="connsiteY9" fmla="*/ 2009662 h 3484108"/>
              <a:gd name="connsiteX10" fmla="*/ 8567994 w 11584575"/>
              <a:gd name="connsiteY10" fmla="*/ 3164694 h 3484108"/>
              <a:gd name="connsiteX11" fmla="*/ 10998024 w 11584575"/>
              <a:gd name="connsiteY11" fmla="*/ 2960157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10325913 w 13053199"/>
              <a:gd name="connsiteY7" fmla="*/ 806503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7867478 w 13053199"/>
              <a:gd name="connsiteY9" fmla="*/ 2767651 h 3484108"/>
              <a:gd name="connsiteX10" fmla="*/ 8567994 w 13053199"/>
              <a:gd name="connsiteY10" fmla="*/ 3164694 h 3484108"/>
              <a:gd name="connsiteX11" fmla="*/ 13053199 w 13053199"/>
              <a:gd name="connsiteY11" fmla="*/ 2129978 h 3484108"/>
              <a:gd name="connsiteX0" fmla="*/ 0 w 13053199"/>
              <a:gd name="connsiteY0" fmla="*/ 1299799 h 3522829"/>
              <a:gd name="connsiteX1" fmla="*/ 1888959 w 13053199"/>
              <a:gd name="connsiteY1" fmla="*/ 388 h 3522829"/>
              <a:gd name="connsiteX2" fmla="*/ 2947738 w 13053199"/>
              <a:gd name="connsiteY2" fmla="*/ 1203546 h 3522829"/>
              <a:gd name="connsiteX3" fmla="*/ 998622 w 13053199"/>
              <a:gd name="connsiteY3" fmla="*/ 2827809 h 3522829"/>
              <a:gd name="connsiteX4" fmla="*/ 3573380 w 13053199"/>
              <a:gd name="connsiteY4" fmla="*/ 3248914 h 3522829"/>
              <a:gd name="connsiteX5" fmla="*/ 5255729 w 13053199"/>
              <a:gd name="connsiteY5" fmla="*/ 1251672 h 3522829"/>
              <a:gd name="connsiteX6" fmla="*/ 7544797 w 13053199"/>
              <a:gd name="connsiteY6" fmla="*/ 1420115 h 3522829"/>
              <a:gd name="connsiteX7" fmla="*/ 9298324 w 13053199"/>
              <a:gd name="connsiteY7" fmla="*/ 589935 h 3522829"/>
              <a:gd name="connsiteX8" fmla="*/ 9905210 w 13053199"/>
              <a:gd name="connsiteY8" fmla="*/ 1648714 h 3522829"/>
              <a:gd name="connsiteX9" fmla="*/ 7867478 w 13053199"/>
              <a:gd name="connsiteY9" fmla="*/ 2767651 h 3522829"/>
              <a:gd name="connsiteX10" fmla="*/ 8567994 w 13053199"/>
              <a:gd name="connsiteY10" fmla="*/ 3164694 h 3522829"/>
              <a:gd name="connsiteX11" fmla="*/ 9523113 w 13053199"/>
              <a:gd name="connsiteY11" fmla="*/ 3477513 h 3522829"/>
              <a:gd name="connsiteX12" fmla="*/ 13053199 w 13053199"/>
              <a:gd name="connsiteY12" fmla="*/ 2129978 h 3522829"/>
              <a:gd name="connsiteX0" fmla="*/ 0 w 13053199"/>
              <a:gd name="connsiteY0" fmla="*/ 1299799 h 3491805"/>
              <a:gd name="connsiteX1" fmla="*/ 1888959 w 13053199"/>
              <a:gd name="connsiteY1" fmla="*/ 388 h 3491805"/>
              <a:gd name="connsiteX2" fmla="*/ 2947738 w 13053199"/>
              <a:gd name="connsiteY2" fmla="*/ 1203546 h 3491805"/>
              <a:gd name="connsiteX3" fmla="*/ 998622 w 13053199"/>
              <a:gd name="connsiteY3" fmla="*/ 2827809 h 3491805"/>
              <a:gd name="connsiteX4" fmla="*/ 3573380 w 13053199"/>
              <a:gd name="connsiteY4" fmla="*/ 3248914 h 3491805"/>
              <a:gd name="connsiteX5" fmla="*/ 5255729 w 13053199"/>
              <a:gd name="connsiteY5" fmla="*/ 1251672 h 3491805"/>
              <a:gd name="connsiteX6" fmla="*/ 7544797 w 13053199"/>
              <a:gd name="connsiteY6" fmla="*/ 1420115 h 3491805"/>
              <a:gd name="connsiteX7" fmla="*/ 9298324 w 13053199"/>
              <a:gd name="connsiteY7" fmla="*/ 589935 h 3491805"/>
              <a:gd name="connsiteX8" fmla="*/ 9905210 w 13053199"/>
              <a:gd name="connsiteY8" fmla="*/ 1648714 h 3491805"/>
              <a:gd name="connsiteX9" fmla="*/ 7867478 w 13053199"/>
              <a:gd name="connsiteY9" fmla="*/ 2767651 h 3491805"/>
              <a:gd name="connsiteX10" fmla="*/ 9523113 w 13053199"/>
              <a:gd name="connsiteY10" fmla="*/ 3477513 h 3491805"/>
              <a:gd name="connsiteX11" fmla="*/ 13053199 w 13053199"/>
              <a:gd name="connsiteY11" fmla="*/ 2129978 h 3491805"/>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9298324 w 13053199"/>
              <a:gd name="connsiteY7" fmla="*/ 589935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975709 w 13053199"/>
              <a:gd name="connsiteY7" fmla="*/ 601966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4063276 w 13053199"/>
              <a:gd name="connsiteY4" fmla="*/ 3188756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676 h 3507048"/>
              <a:gd name="connsiteX1" fmla="*/ 1888959 w 13053199"/>
              <a:gd name="connsiteY1" fmla="*/ 265 h 3507048"/>
              <a:gd name="connsiteX2" fmla="*/ 2947738 w 13053199"/>
              <a:gd name="connsiteY2" fmla="*/ 1203423 h 3507048"/>
              <a:gd name="connsiteX3" fmla="*/ 1679698 w 13053199"/>
              <a:gd name="connsiteY3" fmla="*/ 3020191 h 3507048"/>
              <a:gd name="connsiteX4" fmla="*/ 4063276 w 13053199"/>
              <a:gd name="connsiteY4" fmla="*/ 3188633 h 3507048"/>
              <a:gd name="connsiteX5" fmla="*/ 5255729 w 13053199"/>
              <a:gd name="connsiteY5" fmla="*/ 1251549 h 3507048"/>
              <a:gd name="connsiteX6" fmla="*/ 7269978 w 13053199"/>
              <a:gd name="connsiteY6" fmla="*/ 1456087 h 3507048"/>
              <a:gd name="connsiteX7" fmla="*/ 9095196 w 13053199"/>
              <a:gd name="connsiteY7" fmla="*/ 734191 h 3507048"/>
              <a:gd name="connsiteX8" fmla="*/ 9510902 w 13053199"/>
              <a:gd name="connsiteY8" fmla="*/ 1744843 h 3507048"/>
              <a:gd name="connsiteX9" fmla="*/ 7867478 w 13053199"/>
              <a:gd name="connsiteY9" fmla="*/ 2767528 h 3507048"/>
              <a:gd name="connsiteX10" fmla="*/ 9523113 w 13053199"/>
              <a:gd name="connsiteY10" fmla="*/ 3477390 h 3507048"/>
              <a:gd name="connsiteX11" fmla="*/ 13053199 w 13053199"/>
              <a:gd name="connsiteY11" fmla="*/ 2129855 h 3507048"/>
              <a:gd name="connsiteX0" fmla="*/ 0 w 13053199"/>
              <a:gd name="connsiteY0" fmla="*/ 1299676 h 3556370"/>
              <a:gd name="connsiteX1" fmla="*/ 1888959 w 13053199"/>
              <a:gd name="connsiteY1" fmla="*/ 265 h 3556370"/>
              <a:gd name="connsiteX2" fmla="*/ 2947738 w 13053199"/>
              <a:gd name="connsiteY2" fmla="*/ 1203423 h 3556370"/>
              <a:gd name="connsiteX3" fmla="*/ 1679698 w 13053199"/>
              <a:gd name="connsiteY3" fmla="*/ 3020191 h 3556370"/>
              <a:gd name="connsiteX4" fmla="*/ 4063276 w 13053199"/>
              <a:gd name="connsiteY4" fmla="*/ 3188633 h 3556370"/>
              <a:gd name="connsiteX5" fmla="*/ 5255729 w 13053199"/>
              <a:gd name="connsiteY5" fmla="*/ 1251549 h 3556370"/>
              <a:gd name="connsiteX6" fmla="*/ 7269978 w 13053199"/>
              <a:gd name="connsiteY6" fmla="*/ 1456087 h 3556370"/>
              <a:gd name="connsiteX7" fmla="*/ 9095196 w 13053199"/>
              <a:gd name="connsiteY7" fmla="*/ 734191 h 3556370"/>
              <a:gd name="connsiteX8" fmla="*/ 9510902 w 13053199"/>
              <a:gd name="connsiteY8" fmla="*/ 1744843 h 3556370"/>
              <a:gd name="connsiteX9" fmla="*/ 7867478 w 13053199"/>
              <a:gd name="connsiteY9" fmla="*/ 2767528 h 3556370"/>
              <a:gd name="connsiteX10" fmla="*/ 9523113 w 13053199"/>
              <a:gd name="connsiteY10" fmla="*/ 3477390 h 3556370"/>
              <a:gd name="connsiteX11" fmla="*/ 13053199 w 13053199"/>
              <a:gd name="connsiteY11" fmla="*/ 2129855 h 3556370"/>
              <a:gd name="connsiteX0" fmla="*/ 0 w 13782069"/>
              <a:gd name="connsiteY0" fmla="*/ 1653292 h 3561070"/>
              <a:gd name="connsiteX1" fmla="*/ 2617829 w 13782069"/>
              <a:gd name="connsiteY1" fmla="*/ 4965 h 3561070"/>
              <a:gd name="connsiteX2" fmla="*/ 3676608 w 13782069"/>
              <a:gd name="connsiteY2" fmla="*/ 1208123 h 3561070"/>
              <a:gd name="connsiteX3" fmla="*/ 2408568 w 13782069"/>
              <a:gd name="connsiteY3" fmla="*/ 3024891 h 3561070"/>
              <a:gd name="connsiteX4" fmla="*/ 4792146 w 13782069"/>
              <a:gd name="connsiteY4" fmla="*/ 3193333 h 3561070"/>
              <a:gd name="connsiteX5" fmla="*/ 5984599 w 13782069"/>
              <a:gd name="connsiteY5" fmla="*/ 1256249 h 3561070"/>
              <a:gd name="connsiteX6" fmla="*/ 7998848 w 13782069"/>
              <a:gd name="connsiteY6" fmla="*/ 1460787 h 3561070"/>
              <a:gd name="connsiteX7" fmla="*/ 9824066 w 13782069"/>
              <a:gd name="connsiteY7" fmla="*/ 738891 h 3561070"/>
              <a:gd name="connsiteX8" fmla="*/ 10239772 w 13782069"/>
              <a:gd name="connsiteY8" fmla="*/ 1749543 h 3561070"/>
              <a:gd name="connsiteX9" fmla="*/ 8596348 w 13782069"/>
              <a:gd name="connsiteY9" fmla="*/ 2772228 h 3561070"/>
              <a:gd name="connsiteX10" fmla="*/ 10251983 w 13782069"/>
              <a:gd name="connsiteY10" fmla="*/ 3482090 h 3561070"/>
              <a:gd name="connsiteX11" fmla="*/ 13782069 w 13782069"/>
              <a:gd name="connsiteY11" fmla="*/ 2134555 h 3561070"/>
              <a:gd name="connsiteX0" fmla="*/ 0 w 13782069"/>
              <a:gd name="connsiteY0" fmla="*/ 1651904 h 3559682"/>
              <a:gd name="connsiteX1" fmla="*/ 2617829 w 13782069"/>
              <a:gd name="connsiteY1" fmla="*/ 3577 h 3559682"/>
              <a:gd name="connsiteX2" fmla="*/ 3676608 w 13782069"/>
              <a:gd name="connsiteY2" fmla="*/ 1206735 h 3559682"/>
              <a:gd name="connsiteX3" fmla="*/ 2408568 w 13782069"/>
              <a:gd name="connsiteY3" fmla="*/ 3023503 h 3559682"/>
              <a:gd name="connsiteX4" fmla="*/ 4792146 w 13782069"/>
              <a:gd name="connsiteY4" fmla="*/ 3191945 h 3559682"/>
              <a:gd name="connsiteX5" fmla="*/ 5984599 w 13782069"/>
              <a:gd name="connsiteY5" fmla="*/ 1254861 h 3559682"/>
              <a:gd name="connsiteX6" fmla="*/ 7998848 w 13782069"/>
              <a:gd name="connsiteY6" fmla="*/ 1459399 h 3559682"/>
              <a:gd name="connsiteX7" fmla="*/ 9824066 w 13782069"/>
              <a:gd name="connsiteY7" fmla="*/ 737503 h 3559682"/>
              <a:gd name="connsiteX8" fmla="*/ 10239772 w 13782069"/>
              <a:gd name="connsiteY8" fmla="*/ 1748155 h 3559682"/>
              <a:gd name="connsiteX9" fmla="*/ 8596348 w 13782069"/>
              <a:gd name="connsiteY9" fmla="*/ 2770840 h 3559682"/>
              <a:gd name="connsiteX10" fmla="*/ 10251983 w 13782069"/>
              <a:gd name="connsiteY10" fmla="*/ 3480702 h 3559682"/>
              <a:gd name="connsiteX11" fmla="*/ 13782069 w 13782069"/>
              <a:gd name="connsiteY11" fmla="*/ 2133167 h 3559682"/>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98848 w 13782069"/>
              <a:gd name="connsiteY6" fmla="*/ 1460004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27156 w 13782069"/>
              <a:gd name="connsiteY6" fmla="*/ 978741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719857 w 13782069"/>
              <a:gd name="connsiteY7" fmla="*/ 903000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239772 w 13782069"/>
              <a:gd name="connsiteY7" fmla="*/ 1748760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549600"/>
              <a:gd name="connsiteX1" fmla="*/ 2617829 w 13782069"/>
              <a:gd name="connsiteY1" fmla="*/ 4182 h 3549600"/>
              <a:gd name="connsiteX2" fmla="*/ 3676608 w 13782069"/>
              <a:gd name="connsiteY2" fmla="*/ 1207340 h 3549600"/>
              <a:gd name="connsiteX3" fmla="*/ 2408568 w 13782069"/>
              <a:gd name="connsiteY3" fmla="*/ 3024108 h 3549600"/>
              <a:gd name="connsiteX4" fmla="*/ 4792146 w 13782069"/>
              <a:gd name="connsiteY4" fmla="*/ 3192550 h 3549600"/>
              <a:gd name="connsiteX5" fmla="*/ 5865504 w 13782069"/>
              <a:gd name="connsiteY5" fmla="*/ 1450338 h 3549600"/>
              <a:gd name="connsiteX6" fmla="*/ 8449091 w 13782069"/>
              <a:gd name="connsiteY6" fmla="*/ 670244 h 3549600"/>
              <a:gd name="connsiteX7" fmla="*/ 9822938 w 13782069"/>
              <a:gd name="connsiteY7" fmla="*/ 1508918 h 3549600"/>
              <a:gd name="connsiteX8" fmla="*/ 8596348 w 13782069"/>
              <a:gd name="connsiteY8" fmla="*/ 2771445 h 3549600"/>
              <a:gd name="connsiteX9" fmla="*/ 10251983 w 13782069"/>
              <a:gd name="connsiteY9" fmla="*/ 3481307 h 3549600"/>
              <a:gd name="connsiteX10" fmla="*/ 13782069 w 13782069"/>
              <a:gd name="connsiteY10" fmla="*/ 2133772 h 3549600"/>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70183"/>
              <a:gd name="connsiteX1" fmla="*/ 2617829 w 13782069"/>
              <a:gd name="connsiteY1" fmla="*/ 4182 h 3770183"/>
              <a:gd name="connsiteX2" fmla="*/ 3676608 w 13782069"/>
              <a:gd name="connsiteY2" fmla="*/ 1207340 h 3770183"/>
              <a:gd name="connsiteX3" fmla="*/ 2408568 w 13782069"/>
              <a:gd name="connsiteY3" fmla="*/ 3024108 h 3770183"/>
              <a:gd name="connsiteX4" fmla="*/ 3898932 w 13782069"/>
              <a:gd name="connsiteY4" fmla="*/ 3687226 h 3770183"/>
              <a:gd name="connsiteX5" fmla="*/ 5865504 w 13782069"/>
              <a:gd name="connsiteY5" fmla="*/ 1450338 h 3770183"/>
              <a:gd name="connsiteX6" fmla="*/ 8449091 w 13782069"/>
              <a:gd name="connsiteY6" fmla="*/ 670244 h 3770183"/>
              <a:gd name="connsiteX7" fmla="*/ 9822938 w 13782069"/>
              <a:gd name="connsiteY7" fmla="*/ 1508918 h 3770183"/>
              <a:gd name="connsiteX8" fmla="*/ 8596348 w 13782069"/>
              <a:gd name="connsiteY8" fmla="*/ 2771445 h 3770183"/>
              <a:gd name="connsiteX9" fmla="*/ 10251983 w 13782069"/>
              <a:gd name="connsiteY9" fmla="*/ 3481307 h 3770183"/>
              <a:gd name="connsiteX10" fmla="*/ 13782069 w 13782069"/>
              <a:gd name="connsiteY10" fmla="*/ 2133772 h 3770183"/>
              <a:gd name="connsiteX0" fmla="*/ 0 w 13782069"/>
              <a:gd name="connsiteY0" fmla="*/ 1652509 h 3794117"/>
              <a:gd name="connsiteX1" fmla="*/ 2617829 w 13782069"/>
              <a:gd name="connsiteY1" fmla="*/ 4182 h 3794117"/>
              <a:gd name="connsiteX2" fmla="*/ 3676608 w 13782069"/>
              <a:gd name="connsiteY2" fmla="*/ 1207340 h 3794117"/>
              <a:gd name="connsiteX3" fmla="*/ 2408568 w 13782069"/>
              <a:gd name="connsiteY3" fmla="*/ 3024108 h 3794117"/>
              <a:gd name="connsiteX4" fmla="*/ 3898932 w 13782069"/>
              <a:gd name="connsiteY4" fmla="*/ 3687226 h 3794117"/>
              <a:gd name="connsiteX5" fmla="*/ 3770942 w 13782069"/>
              <a:gd name="connsiteY5" fmla="*/ 3554894 h 3794117"/>
              <a:gd name="connsiteX6" fmla="*/ 5865504 w 13782069"/>
              <a:gd name="connsiteY6" fmla="*/ 1450338 h 3794117"/>
              <a:gd name="connsiteX7" fmla="*/ 8449091 w 13782069"/>
              <a:gd name="connsiteY7" fmla="*/ 670244 h 3794117"/>
              <a:gd name="connsiteX8" fmla="*/ 9822938 w 13782069"/>
              <a:gd name="connsiteY8" fmla="*/ 1508918 h 3794117"/>
              <a:gd name="connsiteX9" fmla="*/ 8596348 w 13782069"/>
              <a:gd name="connsiteY9" fmla="*/ 2771445 h 3794117"/>
              <a:gd name="connsiteX10" fmla="*/ 10251983 w 13782069"/>
              <a:gd name="connsiteY10" fmla="*/ 3481307 h 3794117"/>
              <a:gd name="connsiteX11" fmla="*/ 13782069 w 13782069"/>
              <a:gd name="connsiteY11" fmla="*/ 2133772 h 3794117"/>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17648"/>
              <a:gd name="connsiteX1" fmla="*/ 2617829 w 13782069"/>
              <a:gd name="connsiteY1" fmla="*/ 4182 h 3717648"/>
              <a:gd name="connsiteX2" fmla="*/ 3676608 w 13782069"/>
              <a:gd name="connsiteY2" fmla="*/ 1207340 h 3717648"/>
              <a:gd name="connsiteX3" fmla="*/ 2408568 w 13782069"/>
              <a:gd name="connsiteY3" fmla="*/ 3024108 h 3717648"/>
              <a:gd name="connsiteX4" fmla="*/ 3794724 w 13782069"/>
              <a:gd name="connsiteY4" fmla="*/ 3642256 h 3717648"/>
              <a:gd name="connsiteX5" fmla="*/ 5865504 w 13782069"/>
              <a:gd name="connsiteY5" fmla="*/ 1450338 h 3717648"/>
              <a:gd name="connsiteX6" fmla="*/ 8449091 w 13782069"/>
              <a:gd name="connsiteY6" fmla="*/ 670244 h 3717648"/>
              <a:gd name="connsiteX7" fmla="*/ 9822938 w 13782069"/>
              <a:gd name="connsiteY7" fmla="*/ 1508918 h 3717648"/>
              <a:gd name="connsiteX8" fmla="*/ 8596348 w 13782069"/>
              <a:gd name="connsiteY8" fmla="*/ 2771445 h 3717648"/>
              <a:gd name="connsiteX9" fmla="*/ 10251983 w 13782069"/>
              <a:gd name="connsiteY9" fmla="*/ 3481307 h 3717648"/>
              <a:gd name="connsiteX10" fmla="*/ 13782069 w 13782069"/>
              <a:gd name="connsiteY10" fmla="*/ 2133772 h 3717648"/>
              <a:gd name="connsiteX0" fmla="*/ 0 w 13782069"/>
              <a:gd name="connsiteY0" fmla="*/ 1652509 h 3674295"/>
              <a:gd name="connsiteX1" fmla="*/ 2617829 w 13782069"/>
              <a:gd name="connsiteY1" fmla="*/ 4182 h 3674295"/>
              <a:gd name="connsiteX2" fmla="*/ 3676608 w 13782069"/>
              <a:gd name="connsiteY2" fmla="*/ 1207340 h 3674295"/>
              <a:gd name="connsiteX3" fmla="*/ 2408568 w 13782069"/>
              <a:gd name="connsiteY3" fmla="*/ 3024108 h 3674295"/>
              <a:gd name="connsiteX4" fmla="*/ 3794724 w 13782069"/>
              <a:gd name="connsiteY4" fmla="*/ 3642256 h 3674295"/>
              <a:gd name="connsiteX5" fmla="*/ 5865504 w 13782069"/>
              <a:gd name="connsiteY5" fmla="*/ 1450338 h 3674295"/>
              <a:gd name="connsiteX6" fmla="*/ 8449091 w 13782069"/>
              <a:gd name="connsiteY6" fmla="*/ 670244 h 3674295"/>
              <a:gd name="connsiteX7" fmla="*/ 9822938 w 13782069"/>
              <a:gd name="connsiteY7" fmla="*/ 1508918 h 3674295"/>
              <a:gd name="connsiteX8" fmla="*/ 8596348 w 13782069"/>
              <a:gd name="connsiteY8" fmla="*/ 2771445 h 3674295"/>
              <a:gd name="connsiteX9" fmla="*/ 10251983 w 13782069"/>
              <a:gd name="connsiteY9" fmla="*/ 3481307 h 3674295"/>
              <a:gd name="connsiteX10" fmla="*/ 13782069 w 13782069"/>
              <a:gd name="connsiteY10" fmla="*/ 2133772 h 3674295"/>
              <a:gd name="connsiteX0" fmla="*/ 0 w 13782069"/>
              <a:gd name="connsiteY0" fmla="*/ 1649325 h 3668858"/>
              <a:gd name="connsiteX1" fmla="*/ 2617829 w 13782069"/>
              <a:gd name="connsiteY1" fmla="*/ 998 h 3668858"/>
              <a:gd name="connsiteX2" fmla="*/ 3512852 w 13782069"/>
              <a:gd name="connsiteY2" fmla="*/ 1443998 h 3668858"/>
              <a:gd name="connsiteX3" fmla="*/ 2408568 w 13782069"/>
              <a:gd name="connsiteY3" fmla="*/ 3020924 h 3668858"/>
              <a:gd name="connsiteX4" fmla="*/ 3794724 w 13782069"/>
              <a:gd name="connsiteY4" fmla="*/ 3639072 h 3668858"/>
              <a:gd name="connsiteX5" fmla="*/ 5865504 w 13782069"/>
              <a:gd name="connsiteY5" fmla="*/ 1447154 h 3668858"/>
              <a:gd name="connsiteX6" fmla="*/ 8449091 w 13782069"/>
              <a:gd name="connsiteY6" fmla="*/ 667060 h 3668858"/>
              <a:gd name="connsiteX7" fmla="*/ 9822938 w 13782069"/>
              <a:gd name="connsiteY7" fmla="*/ 1505734 h 3668858"/>
              <a:gd name="connsiteX8" fmla="*/ 8596348 w 13782069"/>
              <a:gd name="connsiteY8" fmla="*/ 2768261 h 3668858"/>
              <a:gd name="connsiteX9" fmla="*/ 10251983 w 13782069"/>
              <a:gd name="connsiteY9" fmla="*/ 3478123 h 3668858"/>
              <a:gd name="connsiteX10" fmla="*/ 13782069 w 13782069"/>
              <a:gd name="connsiteY10" fmla="*/ 2130588 h 3668858"/>
              <a:gd name="connsiteX0" fmla="*/ 0 w 13782069"/>
              <a:gd name="connsiteY0" fmla="*/ 1649754 h 3669287"/>
              <a:gd name="connsiteX1" fmla="*/ 2617829 w 13782069"/>
              <a:gd name="connsiteY1" fmla="*/ 1427 h 3669287"/>
              <a:gd name="connsiteX2" fmla="*/ 3512852 w 13782069"/>
              <a:gd name="connsiteY2" fmla="*/ 1444427 h 3669287"/>
              <a:gd name="connsiteX3" fmla="*/ 2408568 w 13782069"/>
              <a:gd name="connsiteY3" fmla="*/ 3021353 h 3669287"/>
              <a:gd name="connsiteX4" fmla="*/ 3794724 w 13782069"/>
              <a:gd name="connsiteY4" fmla="*/ 3639501 h 3669287"/>
              <a:gd name="connsiteX5" fmla="*/ 5865504 w 13782069"/>
              <a:gd name="connsiteY5" fmla="*/ 1447583 h 3669287"/>
              <a:gd name="connsiteX6" fmla="*/ 8449091 w 13782069"/>
              <a:gd name="connsiteY6" fmla="*/ 667489 h 3669287"/>
              <a:gd name="connsiteX7" fmla="*/ 9822938 w 13782069"/>
              <a:gd name="connsiteY7" fmla="*/ 1506163 h 3669287"/>
              <a:gd name="connsiteX8" fmla="*/ 8596348 w 13782069"/>
              <a:gd name="connsiteY8" fmla="*/ 2768690 h 3669287"/>
              <a:gd name="connsiteX9" fmla="*/ 10251983 w 13782069"/>
              <a:gd name="connsiteY9" fmla="*/ 3478552 h 3669287"/>
              <a:gd name="connsiteX10" fmla="*/ 13782069 w 13782069"/>
              <a:gd name="connsiteY10" fmla="*/ 2131017 h 3669287"/>
              <a:gd name="connsiteX0" fmla="*/ 0 w 13782069"/>
              <a:gd name="connsiteY0" fmla="*/ 1652002 h 3672485"/>
              <a:gd name="connsiteX1" fmla="*/ 2617829 w 13782069"/>
              <a:gd name="connsiteY1" fmla="*/ 3675 h 3672485"/>
              <a:gd name="connsiteX2" fmla="*/ 3483079 w 13782069"/>
              <a:gd name="connsiteY2" fmla="*/ 1341744 h 3672485"/>
              <a:gd name="connsiteX3" fmla="*/ 2408568 w 13782069"/>
              <a:gd name="connsiteY3" fmla="*/ 3023601 h 3672485"/>
              <a:gd name="connsiteX4" fmla="*/ 3794724 w 13782069"/>
              <a:gd name="connsiteY4" fmla="*/ 3641749 h 3672485"/>
              <a:gd name="connsiteX5" fmla="*/ 5865504 w 13782069"/>
              <a:gd name="connsiteY5" fmla="*/ 1449831 h 3672485"/>
              <a:gd name="connsiteX6" fmla="*/ 8449091 w 13782069"/>
              <a:gd name="connsiteY6" fmla="*/ 669737 h 3672485"/>
              <a:gd name="connsiteX7" fmla="*/ 9822938 w 13782069"/>
              <a:gd name="connsiteY7" fmla="*/ 1508411 h 3672485"/>
              <a:gd name="connsiteX8" fmla="*/ 8596348 w 13782069"/>
              <a:gd name="connsiteY8" fmla="*/ 2770938 h 3672485"/>
              <a:gd name="connsiteX9" fmla="*/ 10251983 w 13782069"/>
              <a:gd name="connsiteY9" fmla="*/ 3480800 h 3672485"/>
              <a:gd name="connsiteX10" fmla="*/ 13782069 w 13782069"/>
              <a:gd name="connsiteY10" fmla="*/ 2133265 h 3672485"/>
              <a:gd name="connsiteX0" fmla="*/ 0 w 13782069"/>
              <a:gd name="connsiteY0" fmla="*/ 1654795 h 3675278"/>
              <a:gd name="connsiteX1" fmla="*/ 2617829 w 13782069"/>
              <a:gd name="connsiteY1" fmla="*/ 6468 h 3675278"/>
              <a:gd name="connsiteX2" fmla="*/ 3483079 w 13782069"/>
              <a:gd name="connsiteY2" fmla="*/ 1344537 h 3675278"/>
              <a:gd name="connsiteX3" fmla="*/ 2408568 w 13782069"/>
              <a:gd name="connsiteY3" fmla="*/ 3026394 h 3675278"/>
              <a:gd name="connsiteX4" fmla="*/ 3794724 w 13782069"/>
              <a:gd name="connsiteY4" fmla="*/ 3644542 h 3675278"/>
              <a:gd name="connsiteX5" fmla="*/ 5865504 w 13782069"/>
              <a:gd name="connsiteY5" fmla="*/ 1452624 h 3675278"/>
              <a:gd name="connsiteX6" fmla="*/ 8449091 w 13782069"/>
              <a:gd name="connsiteY6" fmla="*/ 672530 h 3675278"/>
              <a:gd name="connsiteX7" fmla="*/ 9822938 w 13782069"/>
              <a:gd name="connsiteY7" fmla="*/ 1511204 h 3675278"/>
              <a:gd name="connsiteX8" fmla="*/ 8596348 w 13782069"/>
              <a:gd name="connsiteY8" fmla="*/ 2773731 h 3675278"/>
              <a:gd name="connsiteX9" fmla="*/ 10251983 w 13782069"/>
              <a:gd name="connsiteY9" fmla="*/ 3483593 h 3675278"/>
              <a:gd name="connsiteX10" fmla="*/ 13782069 w 13782069"/>
              <a:gd name="connsiteY10" fmla="*/ 2136058 h 3675278"/>
              <a:gd name="connsiteX0" fmla="*/ 0 w 13782069"/>
              <a:gd name="connsiteY0" fmla="*/ 1650571 h 3752861"/>
              <a:gd name="connsiteX1" fmla="*/ 2617829 w 13782069"/>
              <a:gd name="connsiteY1" fmla="*/ 2244 h 3752861"/>
              <a:gd name="connsiteX2" fmla="*/ 3483079 w 13782069"/>
              <a:gd name="connsiteY2" fmla="*/ 1340313 h 3752861"/>
              <a:gd name="connsiteX3" fmla="*/ 2244812 w 13782069"/>
              <a:gd name="connsiteY3" fmla="*/ 3217043 h 3752861"/>
              <a:gd name="connsiteX4" fmla="*/ 3794724 w 13782069"/>
              <a:gd name="connsiteY4" fmla="*/ 3640318 h 3752861"/>
              <a:gd name="connsiteX5" fmla="*/ 5865504 w 13782069"/>
              <a:gd name="connsiteY5" fmla="*/ 1448400 h 3752861"/>
              <a:gd name="connsiteX6" fmla="*/ 8449091 w 13782069"/>
              <a:gd name="connsiteY6" fmla="*/ 668306 h 3752861"/>
              <a:gd name="connsiteX7" fmla="*/ 9822938 w 13782069"/>
              <a:gd name="connsiteY7" fmla="*/ 1506980 h 3752861"/>
              <a:gd name="connsiteX8" fmla="*/ 8596348 w 13782069"/>
              <a:gd name="connsiteY8" fmla="*/ 2769507 h 3752861"/>
              <a:gd name="connsiteX9" fmla="*/ 10251983 w 13782069"/>
              <a:gd name="connsiteY9" fmla="*/ 3479369 h 3752861"/>
              <a:gd name="connsiteX10" fmla="*/ 13782069 w 13782069"/>
              <a:gd name="connsiteY10" fmla="*/ 2131834 h 3752861"/>
              <a:gd name="connsiteX0" fmla="*/ 0 w 13782069"/>
              <a:gd name="connsiteY0" fmla="*/ 1650571 h 3855092"/>
              <a:gd name="connsiteX1" fmla="*/ 2617829 w 13782069"/>
              <a:gd name="connsiteY1" fmla="*/ 2244 h 3855092"/>
              <a:gd name="connsiteX2" fmla="*/ 3483079 w 13782069"/>
              <a:gd name="connsiteY2" fmla="*/ 1340313 h 3855092"/>
              <a:gd name="connsiteX3" fmla="*/ 2244812 w 13782069"/>
              <a:gd name="connsiteY3" fmla="*/ 3217043 h 3855092"/>
              <a:gd name="connsiteX4" fmla="*/ 3794724 w 13782069"/>
              <a:gd name="connsiteY4" fmla="*/ 3640318 h 3855092"/>
              <a:gd name="connsiteX5" fmla="*/ 5865504 w 13782069"/>
              <a:gd name="connsiteY5" fmla="*/ 1448400 h 3855092"/>
              <a:gd name="connsiteX6" fmla="*/ 8449091 w 13782069"/>
              <a:gd name="connsiteY6" fmla="*/ 668306 h 3855092"/>
              <a:gd name="connsiteX7" fmla="*/ 9822938 w 13782069"/>
              <a:gd name="connsiteY7" fmla="*/ 1506980 h 3855092"/>
              <a:gd name="connsiteX8" fmla="*/ 8596348 w 13782069"/>
              <a:gd name="connsiteY8" fmla="*/ 2769507 h 3855092"/>
              <a:gd name="connsiteX9" fmla="*/ 10251983 w 13782069"/>
              <a:gd name="connsiteY9" fmla="*/ 3479369 h 3855092"/>
              <a:gd name="connsiteX10" fmla="*/ 13782069 w 13782069"/>
              <a:gd name="connsiteY10" fmla="*/ 2131834 h 3855092"/>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748503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7316075 w 13782069"/>
              <a:gd name="connsiteY8" fmla="*/ 3520460 h 3856536"/>
              <a:gd name="connsiteX9" fmla="*/ 11055876 w 13782069"/>
              <a:gd name="connsiteY9" fmla="*/ 3315922 h 3856536"/>
              <a:gd name="connsiteX10" fmla="*/ 13782069 w 13782069"/>
              <a:gd name="connsiteY10" fmla="*/ 2133278 h 3856536"/>
              <a:gd name="connsiteX0" fmla="*/ 0 w 13782069"/>
              <a:gd name="connsiteY0" fmla="*/ 1652015 h 3983361"/>
              <a:gd name="connsiteX1" fmla="*/ 2617829 w 13782069"/>
              <a:gd name="connsiteY1" fmla="*/ 3688 h 3983361"/>
              <a:gd name="connsiteX2" fmla="*/ 3483079 w 13782069"/>
              <a:gd name="connsiteY2" fmla="*/ 1341757 h 3983361"/>
              <a:gd name="connsiteX3" fmla="*/ 2244812 w 13782069"/>
              <a:gd name="connsiteY3" fmla="*/ 3218487 h 3983361"/>
              <a:gd name="connsiteX4" fmla="*/ 3794724 w 13782069"/>
              <a:gd name="connsiteY4" fmla="*/ 3641762 h 3983361"/>
              <a:gd name="connsiteX5" fmla="*/ 5865504 w 13782069"/>
              <a:gd name="connsiteY5" fmla="*/ 1449844 h 3983361"/>
              <a:gd name="connsiteX6" fmla="*/ 8449091 w 13782069"/>
              <a:gd name="connsiteY6" fmla="*/ 669750 h 3983361"/>
              <a:gd name="connsiteX7" fmla="*/ 8840402 w 13782069"/>
              <a:gd name="connsiteY7" fmla="*/ 2257932 h 3983361"/>
              <a:gd name="connsiteX8" fmla="*/ 7316075 w 13782069"/>
              <a:gd name="connsiteY8" fmla="*/ 3520460 h 3983361"/>
              <a:gd name="connsiteX9" fmla="*/ 11055876 w 13782069"/>
              <a:gd name="connsiteY9" fmla="*/ 3315922 h 3983361"/>
              <a:gd name="connsiteX10" fmla="*/ 13782069 w 13782069"/>
              <a:gd name="connsiteY10" fmla="*/ 2133278 h 3983361"/>
              <a:gd name="connsiteX0" fmla="*/ 0 w 13782069"/>
              <a:gd name="connsiteY0" fmla="*/ 1652015 h 3948460"/>
              <a:gd name="connsiteX1" fmla="*/ 2617829 w 13782069"/>
              <a:gd name="connsiteY1" fmla="*/ 3688 h 3948460"/>
              <a:gd name="connsiteX2" fmla="*/ 3483079 w 13782069"/>
              <a:gd name="connsiteY2" fmla="*/ 1341757 h 3948460"/>
              <a:gd name="connsiteX3" fmla="*/ 2244812 w 13782069"/>
              <a:gd name="connsiteY3" fmla="*/ 3218487 h 3948460"/>
              <a:gd name="connsiteX4" fmla="*/ 3794724 w 13782069"/>
              <a:gd name="connsiteY4" fmla="*/ 3641762 h 3948460"/>
              <a:gd name="connsiteX5" fmla="*/ 5865504 w 13782069"/>
              <a:gd name="connsiteY5" fmla="*/ 1449844 h 3948460"/>
              <a:gd name="connsiteX6" fmla="*/ 8449091 w 13782069"/>
              <a:gd name="connsiteY6" fmla="*/ 669750 h 3948460"/>
              <a:gd name="connsiteX7" fmla="*/ 8840402 w 13782069"/>
              <a:gd name="connsiteY7" fmla="*/ 2257932 h 3948460"/>
              <a:gd name="connsiteX8" fmla="*/ 7524492 w 13782069"/>
              <a:gd name="connsiteY8" fmla="*/ 3460499 h 3948460"/>
              <a:gd name="connsiteX9" fmla="*/ 11055876 w 13782069"/>
              <a:gd name="connsiteY9" fmla="*/ 3315922 h 3948460"/>
              <a:gd name="connsiteX10" fmla="*/ 13782069 w 13782069"/>
              <a:gd name="connsiteY10" fmla="*/ 2133278 h 3948460"/>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995536"/>
              <a:gd name="connsiteX1" fmla="*/ 2617829 w 13782069"/>
              <a:gd name="connsiteY1" fmla="*/ 3688 h 3995536"/>
              <a:gd name="connsiteX2" fmla="*/ 3483079 w 13782069"/>
              <a:gd name="connsiteY2" fmla="*/ 1341757 h 3995536"/>
              <a:gd name="connsiteX3" fmla="*/ 2244812 w 13782069"/>
              <a:gd name="connsiteY3" fmla="*/ 3218487 h 3995536"/>
              <a:gd name="connsiteX4" fmla="*/ 3794724 w 13782069"/>
              <a:gd name="connsiteY4" fmla="*/ 3641762 h 3995536"/>
              <a:gd name="connsiteX5" fmla="*/ 5865504 w 13782069"/>
              <a:gd name="connsiteY5" fmla="*/ 1449844 h 3995536"/>
              <a:gd name="connsiteX6" fmla="*/ 8225787 w 13782069"/>
              <a:gd name="connsiteY6" fmla="*/ 699730 h 3995536"/>
              <a:gd name="connsiteX7" fmla="*/ 8974385 w 13782069"/>
              <a:gd name="connsiteY7" fmla="*/ 1928149 h 3995536"/>
              <a:gd name="connsiteX8" fmla="*/ 7524492 w 13782069"/>
              <a:gd name="connsiteY8" fmla="*/ 3460499 h 3995536"/>
              <a:gd name="connsiteX9" fmla="*/ 11055876 w 13782069"/>
              <a:gd name="connsiteY9" fmla="*/ 3315922 h 3995536"/>
              <a:gd name="connsiteX10" fmla="*/ 13782069 w 13782069"/>
              <a:gd name="connsiteY10" fmla="*/ 2133278 h 3995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9123254 w 13782069"/>
              <a:gd name="connsiteY7" fmla="*/ 1673316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75946"/>
              <a:gd name="connsiteX1" fmla="*/ 2617829 w 13782069"/>
              <a:gd name="connsiteY1" fmla="*/ 3688 h 3875946"/>
              <a:gd name="connsiteX2" fmla="*/ 3483079 w 13782069"/>
              <a:gd name="connsiteY2" fmla="*/ 1341757 h 3875946"/>
              <a:gd name="connsiteX3" fmla="*/ 2244812 w 13782069"/>
              <a:gd name="connsiteY3" fmla="*/ 3218487 h 3875946"/>
              <a:gd name="connsiteX4" fmla="*/ 3794724 w 13782069"/>
              <a:gd name="connsiteY4" fmla="*/ 3641762 h 3875946"/>
              <a:gd name="connsiteX5" fmla="*/ 5865504 w 13782069"/>
              <a:gd name="connsiteY5" fmla="*/ 1449844 h 3875946"/>
              <a:gd name="connsiteX6" fmla="*/ 8821264 w 13782069"/>
              <a:gd name="connsiteY6" fmla="*/ 864621 h 3875946"/>
              <a:gd name="connsiteX7" fmla="*/ 7643587 w 13782069"/>
              <a:gd name="connsiteY7" fmla="*/ 3010794 h 3875946"/>
              <a:gd name="connsiteX8" fmla="*/ 11055876 w 13782069"/>
              <a:gd name="connsiteY8" fmla="*/ 3315922 h 3875946"/>
              <a:gd name="connsiteX9" fmla="*/ 13782069 w 13782069"/>
              <a:gd name="connsiteY9" fmla="*/ 2133278 h 387594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11734"/>
              <a:gd name="connsiteX1" fmla="*/ 2617829 w 13782069"/>
              <a:gd name="connsiteY1" fmla="*/ 3688 h 3811734"/>
              <a:gd name="connsiteX2" fmla="*/ 3483079 w 13782069"/>
              <a:gd name="connsiteY2" fmla="*/ 1341757 h 3811734"/>
              <a:gd name="connsiteX3" fmla="*/ 2244812 w 13782069"/>
              <a:gd name="connsiteY3" fmla="*/ 3218487 h 3811734"/>
              <a:gd name="connsiteX4" fmla="*/ 3794724 w 13782069"/>
              <a:gd name="connsiteY4" fmla="*/ 3641762 h 3811734"/>
              <a:gd name="connsiteX5" fmla="*/ 5344464 w 13782069"/>
              <a:gd name="connsiteY5" fmla="*/ 2093455 h 3811734"/>
              <a:gd name="connsiteX6" fmla="*/ 7347461 w 13782069"/>
              <a:gd name="connsiteY6" fmla="*/ 1036251 h 3811734"/>
              <a:gd name="connsiteX7" fmla="*/ 7643587 w 13782069"/>
              <a:gd name="connsiteY7" fmla="*/ 3010794 h 3811734"/>
              <a:gd name="connsiteX8" fmla="*/ 11055876 w 13782069"/>
              <a:gd name="connsiteY8" fmla="*/ 3315922 h 3811734"/>
              <a:gd name="connsiteX9" fmla="*/ 13782069 w 13782069"/>
              <a:gd name="connsiteY9" fmla="*/ 2133278 h 3811734"/>
              <a:gd name="connsiteX0" fmla="*/ 0 w 13782069"/>
              <a:gd name="connsiteY0" fmla="*/ 1652015 h 3885798"/>
              <a:gd name="connsiteX1" fmla="*/ 2617829 w 13782069"/>
              <a:gd name="connsiteY1" fmla="*/ 3688 h 3885798"/>
              <a:gd name="connsiteX2" fmla="*/ 3483079 w 13782069"/>
              <a:gd name="connsiteY2" fmla="*/ 1341757 h 3885798"/>
              <a:gd name="connsiteX3" fmla="*/ 2244812 w 13782069"/>
              <a:gd name="connsiteY3" fmla="*/ 3218487 h 3885798"/>
              <a:gd name="connsiteX4" fmla="*/ 3794724 w 13782069"/>
              <a:gd name="connsiteY4" fmla="*/ 3641762 h 3885798"/>
              <a:gd name="connsiteX5" fmla="*/ 7347461 w 13782069"/>
              <a:gd name="connsiteY5" fmla="*/ 1036251 h 3885798"/>
              <a:gd name="connsiteX6" fmla="*/ 7643587 w 13782069"/>
              <a:gd name="connsiteY6" fmla="*/ 3010794 h 3885798"/>
              <a:gd name="connsiteX7" fmla="*/ 11055876 w 13782069"/>
              <a:gd name="connsiteY7" fmla="*/ 3315922 h 3885798"/>
              <a:gd name="connsiteX8" fmla="*/ 13782069 w 13782069"/>
              <a:gd name="connsiteY8" fmla="*/ 2133278 h 388579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562031 w 13782069"/>
              <a:gd name="connsiteY7" fmla="*/ 1971493 h 3903128"/>
              <a:gd name="connsiteX8" fmla="*/ 13782069 w 13782069"/>
              <a:gd name="connsiteY8" fmla="*/ 2133278 h 3903128"/>
              <a:gd name="connsiteX0" fmla="*/ 0 w 11562031"/>
              <a:gd name="connsiteY0" fmla="*/ 1652015 h 3903128"/>
              <a:gd name="connsiteX1" fmla="*/ 2617829 w 11562031"/>
              <a:gd name="connsiteY1" fmla="*/ 3688 h 3903128"/>
              <a:gd name="connsiteX2" fmla="*/ 3483079 w 11562031"/>
              <a:gd name="connsiteY2" fmla="*/ 1341757 h 3903128"/>
              <a:gd name="connsiteX3" fmla="*/ 2244812 w 11562031"/>
              <a:gd name="connsiteY3" fmla="*/ 3218487 h 3903128"/>
              <a:gd name="connsiteX4" fmla="*/ 3794724 w 11562031"/>
              <a:gd name="connsiteY4" fmla="*/ 3641762 h 3903128"/>
              <a:gd name="connsiteX5" fmla="*/ 6409587 w 11562031"/>
              <a:gd name="connsiteY5" fmla="*/ 793109 h 3903128"/>
              <a:gd name="connsiteX6" fmla="*/ 8134855 w 11562031"/>
              <a:gd name="connsiteY6" fmla="*/ 3168121 h 3903128"/>
              <a:gd name="connsiteX7" fmla="*/ 11562031 w 11562031"/>
              <a:gd name="connsiteY7" fmla="*/ 1971493 h 3903128"/>
              <a:gd name="connsiteX0" fmla="*/ 0 w 12678548"/>
              <a:gd name="connsiteY0" fmla="*/ 1652015 h 3903128"/>
              <a:gd name="connsiteX1" fmla="*/ 2617829 w 12678548"/>
              <a:gd name="connsiteY1" fmla="*/ 3688 h 3903128"/>
              <a:gd name="connsiteX2" fmla="*/ 3483079 w 12678548"/>
              <a:gd name="connsiteY2" fmla="*/ 1341757 h 3903128"/>
              <a:gd name="connsiteX3" fmla="*/ 2244812 w 12678548"/>
              <a:gd name="connsiteY3" fmla="*/ 3218487 h 3903128"/>
              <a:gd name="connsiteX4" fmla="*/ 3794724 w 12678548"/>
              <a:gd name="connsiteY4" fmla="*/ 3641762 h 3903128"/>
              <a:gd name="connsiteX5" fmla="*/ 6409587 w 12678548"/>
              <a:gd name="connsiteY5" fmla="*/ 793109 h 3903128"/>
              <a:gd name="connsiteX6" fmla="*/ 8134855 w 12678548"/>
              <a:gd name="connsiteY6" fmla="*/ 3168121 h 3903128"/>
              <a:gd name="connsiteX7" fmla="*/ 12678548 w 12678548"/>
              <a:gd name="connsiteY7" fmla="*/ 1385093 h 3903128"/>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8134855 w 12678548"/>
              <a:gd name="connsiteY6" fmla="*/ 3168121 h 3873618"/>
              <a:gd name="connsiteX7" fmla="*/ 12678548 w 12678548"/>
              <a:gd name="connsiteY7" fmla="*/ 1385093 h 3873618"/>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9296034 w 12678548"/>
              <a:gd name="connsiteY6" fmla="*/ 2939282 h 3873618"/>
              <a:gd name="connsiteX7" fmla="*/ 12678548 w 12678548"/>
              <a:gd name="connsiteY7" fmla="*/ 1385093 h 3873618"/>
              <a:gd name="connsiteX0" fmla="*/ 0 w 12678548"/>
              <a:gd name="connsiteY0" fmla="*/ 1166123 h 3387726"/>
              <a:gd name="connsiteX1" fmla="*/ 2111674 w 12678548"/>
              <a:gd name="connsiteY1" fmla="*/ 4079 h 3387726"/>
              <a:gd name="connsiteX2" fmla="*/ 3483079 w 12678548"/>
              <a:gd name="connsiteY2" fmla="*/ 855865 h 3387726"/>
              <a:gd name="connsiteX3" fmla="*/ 2244812 w 12678548"/>
              <a:gd name="connsiteY3" fmla="*/ 2732595 h 3387726"/>
              <a:gd name="connsiteX4" fmla="*/ 3794724 w 12678548"/>
              <a:gd name="connsiteY4" fmla="*/ 3155870 h 3387726"/>
              <a:gd name="connsiteX5" fmla="*/ 6811533 w 12678548"/>
              <a:gd name="connsiteY5" fmla="*/ 721988 h 3387726"/>
              <a:gd name="connsiteX6" fmla="*/ 9296034 w 12678548"/>
              <a:gd name="connsiteY6" fmla="*/ 2453390 h 3387726"/>
              <a:gd name="connsiteX7" fmla="*/ 12678548 w 12678548"/>
              <a:gd name="connsiteY7" fmla="*/ 899201 h 3387726"/>
              <a:gd name="connsiteX0" fmla="*/ 0 w 13497328"/>
              <a:gd name="connsiteY0" fmla="*/ 1431291 h 3395450"/>
              <a:gd name="connsiteX1" fmla="*/ 2930454 w 13497328"/>
              <a:gd name="connsiteY1" fmla="*/ 11803 h 3395450"/>
              <a:gd name="connsiteX2" fmla="*/ 4301859 w 13497328"/>
              <a:gd name="connsiteY2" fmla="*/ 863589 h 3395450"/>
              <a:gd name="connsiteX3" fmla="*/ 3063592 w 13497328"/>
              <a:gd name="connsiteY3" fmla="*/ 2740319 h 3395450"/>
              <a:gd name="connsiteX4" fmla="*/ 4613504 w 13497328"/>
              <a:gd name="connsiteY4" fmla="*/ 3163594 h 3395450"/>
              <a:gd name="connsiteX5" fmla="*/ 7630313 w 13497328"/>
              <a:gd name="connsiteY5" fmla="*/ 729712 h 3395450"/>
              <a:gd name="connsiteX6" fmla="*/ 10114814 w 13497328"/>
              <a:gd name="connsiteY6" fmla="*/ 2461114 h 3395450"/>
              <a:gd name="connsiteX7" fmla="*/ 13497328 w 13497328"/>
              <a:gd name="connsiteY7" fmla="*/ 906925 h 3395450"/>
              <a:gd name="connsiteX0" fmla="*/ 0 w 13497328"/>
              <a:gd name="connsiteY0" fmla="*/ 1403191 h 3367350"/>
              <a:gd name="connsiteX1" fmla="*/ 2707150 w 13497328"/>
              <a:gd name="connsiteY1" fmla="*/ 12308 h 3367350"/>
              <a:gd name="connsiteX2" fmla="*/ 4301859 w 13497328"/>
              <a:gd name="connsiteY2" fmla="*/ 835489 h 3367350"/>
              <a:gd name="connsiteX3" fmla="*/ 3063592 w 13497328"/>
              <a:gd name="connsiteY3" fmla="*/ 2712219 h 3367350"/>
              <a:gd name="connsiteX4" fmla="*/ 4613504 w 13497328"/>
              <a:gd name="connsiteY4" fmla="*/ 3135494 h 3367350"/>
              <a:gd name="connsiteX5" fmla="*/ 7630313 w 13497328"/>
              <a:gd name="connsiteY5" fmla="*/ 701612 h 3367350"/>
              <a:gd name="connsiteX6" fmla="*/ 10114814 w 13497328"/>
              <a:gd name="connsiteY6" fmla="*/ 2433014 h 3367350"/>
              <a:gd name="connsiteX7" fmla="*/ 13497328 w 13497328"/>
              <a:gd name="connsiteY7" fmla="*/ 878825 h 3367350"/>
              <a:gd name="connsiteX0" fmla="*/ 0 w 13497328"/>
              <a:gd name="connsiteY0" fmla="*/ 1434721 h 3398880"/>
              <a:gd name="connsiteX1" fmla="*/ 2707150 w 13497328"/>
              <a:gd name="connsiteY1" fmla="*/ 43838 h 3398880"/>
              <a:gd name="connsiteX2" fmla="*/ 4301859 w 13497328"/>
              <a:gd name="connsiteY2" fmla="*/ 867019 h 3398880"/>
              <a:gd name="connsiteX3" fmla="*/ 3063592 w 13497328"/>
              <a:gd name="connsiteY3" fmla="*/ 2743749 h 3398880"/>
              <a:gd name="connsiteX4" fmla="*/ 4613504 w 13497328"/>
              <a:gd name="connsiteY4" fmla="*/ 3167024 h 3398880"/>
              <a:gd name="connsiteX5" fmla="*/ 7630313 w 13497328"/>
              <a:gd name="connsiteY5" fmla="*/ 733142 h 3398880"/>
              <a:gd name="connsiteX6" fmla="*/ 10114814 w 13497328"/>
              <a:gd name="connsiteY6" fmla="*/ 2464544 h 3398880"/>
              <a:gd name="connsiteX7" fmla="*/ 13497328 w 13497328"/>
              <a:gd name="connsiteY7" fmla="*/ 910355 h 3398880"/>
              <a:gd name="connsiteX0" fmla="*/ 0 w 13497328"/>
              <a:gd name="connsiteY0" fmla="*/ 1442689 h 3406848"/>
              <a:gd name="connsiteX1" fmla="*/ 2707150 w 13497328"/>
              <a:gd name="connsiteY1" fmla="*/ 51806 h 3406848"/>
              <a:gd name="connsiteX2" fmla="*/ 4301859 w 13497328"/>
              <a:gd name="connsiteY2" fmla="*/ 874987 h 3406848"/>
              <a:gd name="connsiteX3" fmla="*/ 3063592 w 13497328"/>
              <a:gd name="connsiteY3" fmla="*/ 2751717 h 3406848"/>
              <a:gd name="connsiteX4" fmla="*/ 4613504 w 13497328"/>
              <a:gd name="connsiteY4" fmla="*/ 3174992 h 3406848"/>
              <a:gd name="connsiteX5" fmla="*/ 7630313 w 13497328"/>
              <a:gd name="connsiteY5" fmla="*/ 741110 h 3406848"/>
              <a:gd name="connsiteX6" fmla="*/ 10114814 w 13497328"/>
              <a:gd name="connsiteY6" fmla="*/ 2472512 h 3406848"/>
              <a:gd name="connsiteX7" fmla="*/ 13497328 w 13497328"/>
              <a:gd name="connsiteY7" fmla="*/ 918323 h 3406848"/>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30313 w 13646197"/>
              <a:gd name="connsiteY5" fmla="*/ 1110007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21290"/>
              <a:gd name="connsiteX1" fmla="*/ 2707150 w 13646197"/>
              <a:gd name="connsiteY1" fmla="*/ 420703 h 3721290"/>
              <a:gd name="connsiteX2" fmla="*/ 4301859 w 13646197"/>
              <a:gd name="connsiteY2" fmla="*/ 1243884 h 3721290"/>
              <a:gd name="connsiteX3" fmla="*/ 3063592 w 13646197"/>
              <a:gd name="connsiteY3" fmla="*/ 3120614 h 3721290"/>
              <a:gd name="connsiteX4" fmla="*/ 4613504 w 13646197"/>
              <a:gd name="connsiteY4" fmla="*/ 3543889 h 3721290"/>
              <a:gd name="connsiteX5" fmla="*/ 7680866 w 13646197"/>
              <a:gd name="connsiteY5" fmla="*/ 1114992 h 3721290"/>
              <a:gd name="connsiteX6" fmla="*/ 10114814 w 13646197"/>
              <a:gd name="connsiteY6" fmla="*/ 2841409 h 3721290"/>
              <a:gd name="connsiteX7" fmla="*/ 13646197 w 13646197"/>
              <a:gd name="connsiteY7" fmla="*/ 0 h 3721290"/>
              <a:gd name="connsiteX0" fmla="*/ 0 w 13646197"/>
              <a:gd name="connsiteY0" fmla="*/ 1811586 h 3710311"/>
              <a:gd name="connsiteX1" fmla="*/ 2707150 w 13646197"/>
              <a:gd name="connsiteY1" fmla="*/ 420703 h 3710311"/>
              <a:gd name="connsiteX2" fmla="*/ 4301859 w 13646197"/>
              <a:gd name="connsiteY2" fmla="*/ 1243884 h 3710311"/>
              <a:gd name="connsiteX3" fmla="*/ 3063592 w 13646197"/>
              <a:gd name="connsiteY3" fmla="*/ 3120614 h 3710311"/>
              <a:gd name="connsiteX4" fmla="*/ 4613504 w 13646197"/>
              <a:gd name="connsiteY4" fmla="*/ 3543889 h 3710311"/>
              <a:gd name="connsiteX5" fmla="*/ 7680866 w 13646197"/>
              <a:gd name="connsiteY5" fmla="*/ 1114992 h 3710311"/>
              <a:gd name="connsiteX6" fmla="*/ 10114814 w 13646197"/>
              <a:gd name="connsiteY6" fmla="*/ 2841409 h 3710311"/>
              <a:gd name="connsiteX7" fmla="*/ 13646197 w 13646197"/>
              <a:gd name="connsiteY7" fmla="*/ 0 h 3710311"/>
              <a:gd name="connsiteX0" fmla="*/ 0 w 13646197"/>
              <a:gd name="connsiteY0" fmla="*/ 1811586 h 3725951"/>
              <a:gd name="connsiteX1" fmla="*/ 2707150 w 13646197"/>
              <a:gd name="connsiteY1" fmla="*/ 420703 h 3725951"/>
              <a:gd name="connsiteX2" fmla="*/ 4301859 w 13646197"/>
              <a:gd name="connsiteY2" fmla="*/ 1243884 h 3725951"/>
              <a:gd name="connsiteX3" fmla="*/ 3063592 w 13646197"/>
              <a:gd name="connsiteY3" fmla="*/ 3120614 h 3725951"/>
              <a:gd name="connsiteX4" fmla="*/ 4613504 w 13646197"/>
              <a:gd name="connsiteY4" fmla="*/ 3543889 h 3725951"/>
              <a:gd name="connsiteX5" fmla="*/ 7680866 w 13646197"/>
              <a:gd name="connsiteY5" fmla="*/ 1114992 h 3725951"/>
              <a:gd name="connsiteX6" fmla="*/ 10114814 w 13646197"/>
              <a:gd name="connsiteY6" fmla="*/ 2841409 h 3725951"/>
              <a:gd name="connsiteX7" fmla="*/ 13646197 w 13646197"/>
              <a:gd name="connsiteY7" fmla="*/ 0 h 3725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46197" h="3725951">
                <a:moveTo>
                  <a:pt x="0" y="1811586"/>
                </a:moveTo>
                <a:cubicBezTo>
                  <a:pt x="488282" y="1319294"/>
                  <a:pt x="1439359" y="629740"/>
                  <a:pt x="2707150" y="420703"/>
                </a:cubicBezTo>
                <a:cubicBezTo>
                  <a:pt x="3974941" y="211666"/>
                  <a:pt x="4406208" y="665177"/>
                  <a:pt x="4301859" y="1243884"/>
                </a:cubicBezTo>
                <a:cubicBezTo>
                  <a:pt x="4197510" y="1822591"/>
                  <a:pt x="2974023" y="2256032"/>
                  <a:pt x="3063592" y="3120614"/>
                </a:cubicBezTo>
                <a:cubicBezTo>
                  <a:pt x="3153161" y="3985196"/>
                  <a:pt x="4309229" y="3722775"/>
                  <a:pt x="4613504" y="3543889"/>
                </a:cubicBezTo>
                <a:cubicBezTo>
                  <a:pt x="5193010" y="3198817"/>
                  <a:pt x="6938107" y="1107433"/>
                  <a:pt x="7680866" y="1114992"/>
                </a:cubicBezTo>
                <a:cubicBezTo>
                  <a:pt x="8423625" y="1122551"/>
                  <a:pt x="9112167" y="3026410"/>
                  <a:pt x="10114814" y="2841409"/>
                </a:cubicBezTo>
                <a:cubicBezTo>
                  <a:pt x="11117461" y="2656408"/>
                  <a:pt x="11233672" y="750856"/>
                  <a:pt x="13646197" y="0"/>
                </a:cubicBezTo>
              </a:path>
            </a:pathLst>
          </a:custGeom>
          <a:noFill/>
          <a:ln w="19050" cap="flat" cmpd="sng" algn="ctr">
            <a:solidFill>
              <a:schemeClr val="bg1">
                <a:lumMod val="65000"/>
              </a:schemeClr>
            </a:solidFill>
            <a:prstDash val="solid"/>
            <a:headEnd type="none" w="med" len="med"/>
            <a:tailEnd type="none" w="med" len="med"/>
          </a:ln>
          <a:effectLst/>
        </p:spPr>
        <p:txBody>
          <a:bodyPr rtlCol="0" anchor="ctr">
            <a:noAutofit/>
          </a:bodyPr>
          <a:lstStyle/>
          <a:p>
            <a:pPr marL="0" marR="0" lvl="0" indent="0" algn="ctr"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29"/>
          <p:cNvSpPr/>
          <p:nvPr/>
        </p:nvSpPr>
        <p:spPr>
          <a:xfrm>
            <a:off x="5221009" y="3602340"/>
            <a:ext cx="1926752"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Procurement  </a:t>
            </a:r>
          </a:p>
        </p:txBody>
      </p:sp>
      <p:sp>
        <p:nvSpPr>
          <p:cNvPr id="77" name="Rectangle 76"/>
          <p:cNvSpPr/>
          <p:nvPr/>
        </p:nvSpPr>
        <p:spPr>
          <a:xfrm>
            <a:off x="946375" y="4083387"/>
            <a:ext cx="1518878"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Initiate Work Order </a:t>
            </a:r>
          </a:p>
        </p:txBody>
      </p:sp>
      <p:sp>
        <p:nvSpPr>
          <p:cNvPr id="80" name="Rectangle 79"/>
          <p:cNvSpPr/>
          <p:nvPr/>
        </p:nvSpPr>
        <p:spPr>
          <a:xfrm>
            <a:off x="9753946" y="2887995"/>
            <a:ext cx="1538313"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Update Asset</a:t>
            </a:r>
          </a:p>
        </p:txBody>
      </p:sp>
      <p:sp>
        <p:nvSpPr>
          <p:cNvPr id="87" name="Rectangle 86"/>
          <p:cNvSpPr/>
          <p:nvPr/>
        </p:nvSpPr>
        <p:spPr>
          <a:xfrm>
            <a:off x="9136516" y="4008557"/>
            <a:ext cx="1351284"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Capture Time and Materials</a:t>
            </a:r>
          </a:p>
        </p:txBody>
      </p:sp>
      <p:sp>
        <p:nvSpPr>
          <p:cNvPr id="96" name="Rectangle 95"/>
          <p:cNvSpPr/>
          <p:nvPr/>
        </p:nvSpPr>
        <p:spPr>
          <a:xfrm>
            <a:off x="10887070" y="2094079"/>
            <a:ext cx="1038064"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Performance </a:t>
            </a:r>
          </a:p>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Monitoring</a:t>
            </a:r>
          </a:p>
        </p:txBody>
      </p:sp>
      <p:sp>
        <p:nvSpPr>
          <p:cNvPr id="107" name="Oval 7"/>
          <p:cNvSpPr/>
          <p:nvPr/>
        </p:nvSpPr>
        <p:spPr bwMode="auto">
          <a:xfrm>
            <a:off x="5762630" y="3139174"/>
            <a:ext cx="289782" cy="365373"/>
          </a:xfrm>
          <a:custGeom>
            <a:avLst/>
            <a:gdLst/>
            <a:ahLst/>
            <a:cxnLst/>
            <a:rect l="l" t="t" r="r" b="b"/>
            <a:pathLst>
              <a:path w="3761569" h="4698279">
                <a:moveTo>
                  <a:pt x="2744640" y="4327290"/>
                </a:moveTo>
                <a:lnTo>
                  <a:pt x="2744640" y="4373009"/>
                </a:lnTo>
                <a:lnTo>
                  <a:pt x="3413573" y="4373009"/>
                </a:lnTo>
                <a:lnTo>
                  <a:pt x="3413573" y="4327290"/>
                </a:lnTo>
                <a:close/>
                <a:moveTo>
                  <a:pt x="3185242" y="4155069"/>
                </a:moveTo>
                <a:cubicBezTo>
                  <a:pt x="3175182" y="4185064"/>
                  <a:pt x="3147777" y="4205833"/>
                  <a:pt x="3116180" y="4207411"/>
                </a:cubicBezTo>
                <a:cubicBezTo>
                  <a:pt x="3084584" y="4208988"/>
                  <a:pt x="3055246" y="4191051"/>
                  <a:pt x="3042247" y="4162210"/>
                </a:cubicBezTo>
                <a:close/>
                <a:moveTo>
                  <a:pt x="3063353" y="4072889"/>
                </a:moveTo>
                <a:lnTo>
                  <a:pt x="3159394" y="4072889"/>
                </a:lnTo>
                <a:lnTo>
                  <a:pt x="3182444" y="4099024"/>
                </a:lnTo>
                <a:lnTo>
                  <a:pt x="3039448" y="4106165"/>
                </a:lnTo>
                <a:cubicBezTo>
                  <a:pt x="3044008" y="4092570"/>
                  <a:pt x="3052131" y="4080870"/>
                  <a:pt x="3063353" y="4072889"/>
                </a:cubicBezTo>
                <a:close/>
                <a:moveTo>
                  <a:pt x="2458549" y="3699425"/>
                </a:moveTo>
                <a:lnTo>
                  <a:pt x="2832013" y="4072889"/>
                </a:lnTo>
                <a:lnTo>
                  <a:pt x="2990254" y="4072889"/>
                </a:lnTo>
                <a:cubicBezTo>
                  <a:pt x="2963121" y="4125204"/>
                  <a:pt x="2974393" y="4190765"/>
                  <a:pt x="3020316" y="4232320"/>
                </a:cubicBezTo>
                <a:cubicBezTo>
                  <a:pt x="3076485" y="4283146"/>
                  <a:pt x="3163222" y="4278815"/>
                  <a:pt x="3214048" y="4222646"/>
                </a:cubicBezTo>
                <a:cubicBezTo>
                  <a:pt x="3252129" y="4180562"/>
                  <a:pt x="3259247" y="4121319"/>
                  <a:pt x="3236769" y="4072889"/>
                </a:cubicBezTo>
                <a:lnTo>
                  <a:pt x="3392677" y="4072889"/>
                </a:lnTo>
                <a:lnTo>
                  <a:pt x="3761569" y="3703997"/>
                </a:lnTo>
                <a:lnTo>
                  <a:pt x="3761569" y="4221479"/>
                </a:lnTo>
                <a:cubicBezTo>
                  <a:pt x="3761569" y="4278293"/>
                  <a:pt x="3715513" y="4324349"/>
                  <a:pt x="3658699" y="4324349"/>
                </a:cubicBezTo>
                <a:lnTo>
                  <a:pt x="3442628" y="4324349"/>
                </a:lnTo>
                <a:lnTo>
                  <a:pt x="3442628" y="4577299"/>
                </a:lnTo>
                <a:cubicBezTo>
                  <a:pt x="3442628" y="4644114"/>
                  <a:pt x="3388463" y="4698279"/>
                  <a:pt x="3321648" y="4698279"/>
                </a:cubicBezTo>
                <a:lnTo>
                  <a:pt x="2837743" y="4698279"/>
                </a:lnTo>
                <a:cubicBezTo>
                  <a:pt x="2770928" y="4698279"/>
                  <a:pt x="2716763" y="4644114"/>
                  <a:pt x="2716763" y="4577299"/>
                </a:cubicBezTo>
                <a:lnTo>
                  <a:pt x="2716763" y="4324349"/>
                </a:lnTo>
                <a:lnTo>
                  <a:pt x="2561419" y="4324349"/>
                </a:lnTo>
                <a:cubicBezTo>
                  <a:pt x="2504605" y="4324349"/>
                  <a:pt x="2458549" y="4278293"/>
                  <a:pt x="2458549" y="4221479"/>
                </a:cubicBezTo>
                <a:close/>
                <a:moveTo>
                  <a:pt x="2837743" y="2906658"/>
                </a:moveTo>
                <a:lnTo>
                  <a:pt x="2882966" y="2906658"/>
                </a:lnTo>
                <a:lnTo>
                  <a:pt x="2882966" y="3021264"/>
                </a:lnTo>
                <a:cubicBezTo>
                  <a:pt x="2882966" y="3129914"/>
                  <a:pt x="2971045" y="3217993"/>
                  <a:pt x="3079695" y="3217993"/>
                </a:cubicBezTo>
                <a:cubicBezTo>
                  <a:pt x="3188345" y="3217993"/>
                  <a:pt x="3276424" y="3129914"/>
                  <a:pt x="3276424" y="3021264"/>
                </a:cubicBezTo>
                <a:lnTo>
                  <a:pt x="3276424" y="2906658"/>
                </a:lnTo>
                <a:lnTo>
                  <a:pt x="3321648" y="2906658"/>
                </a:lnTo>
                <a:cubicBezTo>
                  <a:pt x="3388463" y="2906658"/>
                  <a:pt x="3442628" y="2960823"/>
                  <a:pt x="3442628" y="3027638"/>
                </a:cubicBezTo>
                <a:lnTo>
                  <a:pt x="3442628" y="3295649"/>
                </a:lnTo>
                <a:lnTo>
                  <a:pt x="3658699" y="3295649"/>
                </a:lnTo>
                <a:cubicBezTo>
                  <a:pt x="3699511" y="3295649"/>
                  <a:pt x="3734772" y="3319415"/>
                  <a:pt x="3750625" y="3354235"/>
                </a:cubicBezTo>
                <a:lnTo>
                  <a:pt x="3750625" y="3671370"/>
                </a:lnTo>
                <a:lnTo>
                  <a:pt x="3377161" y="4044834"/>
                </a:lnTo>
                <a:lnTo>
                  <a:pt x="3216131" y="4044834"/>
                </a:lnTo>
                <a:lnTo>
                  <a:pt x="3204375" y="4028914"/>
                </a:lnTo>
                <a:cubicBezTo>
                  <a:pt x="3148206" y="3978088"/>
                  <a:pt x="3061468" y="3982419"/>
                  <a:pt x="3010642" y="4038588"/>
                </a:cubicBezTo>
                <a:cubicBezTo>
                  <a:pt x="3009025" y="4040375"/>
                  <a:pt x="3007463" y="4042194"/>
                  <a:pt x="3006930" y="4044834"/>
                </a:cubicBezTo>
                <a:lnTo>
                  <a:pt x="2847529" y="4044834"/>
                </a:lnTo>
                <a:lnTo>
                  <a:pt x="2474065" y="3671370"/>
                </a:lnTo>
                <a:lnTo>
                  <a:pt x="2474065" y="3347454"/>
                </a:lnTo>
                <a:cubicBezTo>
                  <a:pt x="2490452" y="3316116"/>
                  <a:pt x="2523545" y="3295649"/>
                  <a:pt x="2561419" y="3295649"/>
                </a:cubicBezTo>
                <a:lnTo>
                  <a:pt x="2716763" y="3295649"/>
                </a:lnTo>
                <a:lnTo>
                  <a:pt x="2716763" y="3027638"/>
                </a:lnTo>
                <a:cubicBezTo>
                  <a:pt x="2716763" y="2960823"/>
                  <a:pt x="2770928" y="2906658"/>
                  <a:pt x="2837743" y="2906658"/>
                </a:cubicBezTo>
                <a:close/>
                <a:moveTo>
                  <a:pt x="240935" y="2906658"/>
                </a:moveTo>
                <a:lnTo>
                  <a:pt x="724840" y="2906658"/>
                </a:lnTo>
                <a:cubicBezTo>
                  <a:pt x="791655" y="2906658"/>
                  <a:pt x="845820" y="2960823"/>
                  <a:pt x="845820" y="3027638"/>
                </a:cubicBezTo>
                <a:lnTo>
                  <a:pt x="845820" y="4577299"/>
                </a:lnTo>
                <a:cubicBezTo>
                  <a:pt x="845820" y="4644114"/>
                  <a:pt x="791655" y="4698279"/>
                  <a:pt x="724840" y="4698279"/>
                </a:cubicBezTo>
                <a:lnTo>
                  <a:pt x="240935" y="4698279"/>
                </a:lnTo>
                <a:cubicBezTo>
                  <a:pt x="174120" y="4698279"/>
                  <a:pt x="119955" y="4644114"/>
                  <a:pt x="119955" y="4577299"/>
                </a:cubicBezTo>
                <a:lnTo>
                  <a:pt x="119955" y="3027638"/>
                </a:lnTo>
                <a:cubicBezTo>
                  <a:pt x="119955" y="2960823"/>
                  <a:pt x="174120" y="2906658"/>
                  <a:pt x="240935" y="2906658"/>
                </a:cubicBezTo>
                <a:close/>
                <a:moveTo>
                  <a:pt x="3084569" y="1270026"/>
                </a:moveTo>
                <a:cubicBezTo>
                  <a:pt x="3180827" y="1270026"/>
                  <a:pt x="3258860" y="1348059"/>
                  <a:pt x="3258860" y="1444317"/>
                </a:cubicBezTo>
                <a:lnTo>
                  <a:pt x="3258860" y="2961152"/>
                </a:lnTo>
                <a:cubicBezTo>
                  <a:pt x="3258860" y="3057410"/>
                  <a:pt x="3180827" y="3135443"/>
                  <a:pt x="3084569" y="3135443"/>
                </a:cubicBezTo>
                <a:cubicBezTo>
                  <a:pt x="2988311" y="3135443"/>
                  <a:pt x="2910278" y="3057410"/>
                  <a:pt x="2910278" y="2961152"/>
                </a:cubicBezTo>
                <a:lnTo>
                  <a:pt x="2910278" y="1444317"/>
                </a:lnTo>
                <a:cubicBezTo>
                  <a:pt x="2910278" y="1348059"/>
                  <a:pt x="2988311" y="1270026"/>
                  <a:pt x="3084569" y="1270026"/>
                </a:cubicBezTo>
                <a:close/>
                <a:moveTo>
                  <a:pt x="2781150" y="1134418"/>
                </a:moveTo>
                <a:lnTo>
                  <a:pt x="3371891" y="1134418"/>
                </a:lnTo>
                <a:cubicBezTo>
                  <a:pt x="3453457" y="1134418"/>
                  <a:pt x="3519580" y="1200541"/>
                  <a:pt x="3519580" y="1282107"/>
                </a:cubicBezTo>
                <a:lnTo>
                  <a:pt x="3519580" y="2585984"/>
                </a:lnTo>
                <a:cubicBezTo>
                  <a:pt x="3519580" y="2667550"/>
                  <a:pt x="3453457" y="2733673"/>
                  <a:pt x="3371891" y="2733673"/>
                </a:cubicBezTo>
                <a:lnTo>
                  <a:pt x="3310988" y="2733673"/>
                </a:lnTo>
                <a:cubicBezTo>
                  <a:pt x="3317593" y="2713806"/>
                  <a:pt x="3320584" y="2692574"/>
                  <a:pt x="3320584" y="2670644"/>
                </a:cubicBezTo>
                <a:lnTo>
                  <a:pt x="3320584" y="1483182"/>
                </a:lnTo>
                <a:cubicBezTo>
                  <a:pt x="3320584" y="1352835"/>
                  <a:pt x="3214916" y="1247167"/>
                  <a:pt x="3084569" y="1247167"/>
                </a:cubicBezTo>
                <a:cubicBezTo>
                  <a:pt x="2954222" y="1247167"/>
                  <a:pt x="2848554" y="1352835"/>
                  <a:pt x="2848554" y="1483182"/>
                </a:cubicBezTo>
                <a:lnTo>
                  <a:pt x="2848554" y="2670644"/>
                </a:lnTo>
                <a:cubicBezTo>
                  <a:pt x="2848554" y="2692574"/>
                  <a:pt x="2851545" y="2713806"/>
                  <a:pt x="2858149" y="2733673"/>
                </a:cubicBezTo>
                <a:lnTo>
                  <a:pt x="2781150" y="2733673"/>
                </a:lnTo>
                <a:cubicBezTo>
                  <a:pt x="2699584" y="2733673"/>
                  <a:pt x="2633461" y="2667550"/>
                  <a:pt x="2633461" y="2585984"/>
                </a:cubicBezTo>
                <a:cubicBezTo>
                  <a:pt x="2633461" y="2345851"/>
                  <a:pt x="2596631" y="2175501"/>
                  <a:pt x="2563881" y="1997784"/>
                </a:cubicBezTo>
                <a:lnTo>
                  <a:pt x="1833665" y="2690964"/>
                </a:lnTo>
                <a:cubicBezTo>
                  <a:pt x="1763853" y="2757235"/>
                  <a:pt x="1653535" y="2754365"/>
                  <a:pt x="1587264" y="2684553"/>
                </a:cubicBezTo>
                <a:lnTo>
                  <a:pt x="1578595" y="2670731"/>
                </a:lnTo>
                <a:cubicBezTo>
                  <a:pt x="1531292" y="2672872"/>
                  <a:pt x="1483718" y="2656412"/>
                  <a:pt x="1445438" y="2622660"/>
                </a:cubicBezTo>
                <a:lnTo>
                  <a:pt x="370983" y="1675308"/>
                </a:lnTo>
                <a:cubicBezTo>
                  <a:pt x="288138" y="1602263"/>
                  <a:pt x="280194" y="1475891"/>
                  <a:pt x="353239" y="1393046"/>
                </a:cubicBezTo>
                <a:cubicBezTo>
                  <a:pt x="389761" y="1351624"/>
                  <a:pt x="439615" y="1328927"/>
                  <a:pt x="490694" y="1325716"/>
                </a:cubicBezTo>
                <a:cubicBezTo>
                  <a:pt x="541773" y="1322505"/>
                  <a:pt x="594078" y="1338780"/>
                  <a:pt x="635500" y="1375302"/>
                </a:cubicBezTo>
                <a:lnTo>
                  <a:pt x="1709955" y="2322654"/>
                </a:lnTo>
                <a:lnTo>
                  <a:pt x="1712211" y="2325628"/>
                </a:lnTo>
                <a:lnTo>
                  <a:pt x="2482157" y="1594733"/>
                </a:lnTo>
                <a:lnTo>
                  <a:pt x="2514959" y="1574160"/>
                </a:lnTo>
                <a:cubicBezTo>
                  <a:pt x="2513112" y="1553565"/>
                  <a:pt x="2512811" y="1532422"/>
                  <a:pt x="2512811" y="1510707"/>
                </a:cubicBezTo>
                <a:cubicBezTo>
                  <a:pt x="2512811" y="1429141"/>
                  <a:pt x="2699584" y="1134418"/>
                  <a:pt x="2781150" y="1134418"/>
                </a:cubicBezTo>
                <a:close/>
                <a:moveTo>
                  <a:pt x="193115" y="1134418"/>
                </a:moveTo>
                <a:lnTo>
                  <a:pt x="783856" y="1134418"/>
                </a:lnTo>
                <a:cubicBezTo>
                  <a:pt x="865422" y="1134418"/>
                  <a:pt x="1052195" y="1429141"/>
                  <a:pt x="1052195" y="1510707"/>
                </a:cubicBezTo>
                <a:cubicBezTo>
                  <a:pt x="1052195" y="1568731"/>
                  <a:pt x="1050045" y="1622680"/>
                  <a:pt x="1046039" y="1673622"/>
                </a:cubicBezTo>
                <a:lnTo>
                  <a:pt x="661647" y="1334702"/>
                </a:lnTo>
                <a:cubicBezTo>
                  <a:pt x="557955" y="1243276"/>
                  <a:pt x="399780" y="1253220"/>
                  <a:pt x="308354" y="1356912"/>
                </a:cubicBezTo>
                <a:cubicBezTo>
                  <a:pt x="216928" y="1460604"/>
                  <a:pt x="226872" y="1618779"/>
                  <a:pt x="330564" y="1710205"/>
                </a:cubicBezTo>
                <a:lnTo>
                  <a:pt x="955654" y="2261350"/>
                </a:lnTo>
                <a:cubicBezTo>
                  <a:pt x="941227" y="2358093"/>
                  <a:pt x="931545" y="2462867"/>
                  <a:pt x="931545" y="2585984"/>
                </a:cubicBezTo>
                <a:cubicBezTo>
                  <a:pt x="931545" y="2667550"/>
                  <a:pt x="865422" y="2733673"/>
                  <a:pt x="783856" y="2733673"/>
                </a:cubicBezTo>
                <a:lnTo>
                  <a:pt x="193115" y="2733673"/>
                </a:lnTo>
                <a:cubicBezTo>
                  <a:pt x="111549" y="2733673"/>
                  <a:pt x="45426" y="2667550"/>
                  <a:pt x="45426" y="2585984"/>
                </a:cubicBezTo>
                <a:lnTo>
                  <a:pt x="45426" y="1282107"/>
                </a:lnTo>
                <a:cubicBezTo>
                  <a:pt x="45426" y="1200541"/>
                  <a:pt x="111549" y="1134418"/>
                  <a:pt x="193115" y="1134418"/>
                </a:cubicBezTo>
                <a:close/>
                <a:moveTo>
                  <a:pt x="3039838" y="0"/>
                </a:moveTo>
                <a:cubicBezTo>
                  <a:pt x="3297077" y="0"/>
                  <a:pt x="3505611" y="220900"/>
                  <a:pt x="3505611" y="493395"/>
                </a:cubicBezTo>
                <a:cubicBezTo>
                  <a:pt x="3505611" y="765890"/>
                  <a:pt x="3297077" y="986790"/>
                  <a:pt x="3039838" y="986790"/>
                </a:cubicBezTo>
                <a:cubicBezTo>
                  <a:pt x="2782599" y="986790"/>
                  <a:pt x="2574065" y="765890"/>
                  <a:pt x="2574065" y="493395"/>
                </a:cubicBezTo>
                <a:cubicBezTo>
                  <a:pt x="2574065" y="220900"/>
                  <a:pt x="2782599" y="0"/>
                  <a:pt x="3039838" y="0"/>
                </a:cubicBezTo>
                <a:close/>
                <a:moveTo>
                  <a:pt x="465773" y="0"/>
                </a:moveTo>
                <a:cubicBezTo>
                  <a:pt x="723012" y="0"/>
                  <a:pt x="931546" y="220900"/>
                  <a:pt x="931546" y="493395"/>
                </a:cubicBezTo>
                <a:cubicBezTo>
                  <a:pt x="931546" y="765890"/>
                  <a:pt x="723012" y="986790"/>
                  <a:pt x="465773" y="986790"/>
                </a:cubicBezTo>
                <a:cubicBezTo>
                  <a:pt x="208534" y="986790"/>
                  <a:pt x="0" y="765890"/>
                  <a:pt x="0" y="493395"/>
                </a:cubicBezTo>
                <a:cubicBezTo>
                  <a:pt x="0" y="220900"/>
                  <a:pt x="208534" y="0"/>
                  <a:pt x="465773" y="0"/>
                </a:cubicBezTo>
                <a:close/>
              </a:path>
            </a:pathLst>
          </a:custGeom>
          <a:solidFill>
            <a:schemeClr val="bg1">
              <a:lumMod val="50000"/>
            </a:schemeClr>
          </a:solidFill>
          <a:ln>
            <a:noFill/>
          </a:ln>
        </p:spPr>
        <p:txBody>
          <a:bodyPr rot="0" spcFirstLastPara="0" vertOverflow="overflow" horzOverflow="overflow" vert="horz" wrap="square" lIns="91403" tIns="45701" rIns="91403" bIns="45701" numCol="1" spcCol="0" rtlCol="0" fromWordArt="0" anchor="t" anchorCtr="0" forceAA="0" compatLnSpc="1">
            <a:prstTxWarp prst="textNoShape">
              <a:avLst/>
            </a:prstTxWarp>
            <a:noAutofit/>
          </a:bodyPr>
          <a:lstStyle/>
          <a:p>
            <a:pPr marL="0" marR="0" lvl="0" indent="0" algn="ctr" defTabSz="914038" rtl="0" eaLnBrk="1" fontAlgn="auto" latinLnBrk="0" hangingPunct="1">
              <a:lnSpc>
                <a:spcPct val="12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FFFFFF"/>
              </a:solidFill>
              <a:effectLst/>
              <a:uLnTx/>
              <a:uFillTx/>
              <a:latin typeface="Segoe UI"/>
              <a:ea typeface="+mn-ea"/>
              <a:cs typeface="+mn-cs"/>
            </a:endParaRPr>
          </a:p>
        </p:txBody>
      </p:sp>
      <p:sp>
        <p:nvSpPr>
          <p:cNvPr id="166" name="Trapezoid 3"/>
          <p:cNvSpPr>
            <a:spLocks noChangeAspect="1"/>
          </p:cNvSpPr>
          <p:nvPr/>
        </p:nvSpPr>
        <p:spPr>
          <a:xfrm>
            <a:off x="8077016" y="3279690"/>
            <a:ext cx="393472" cy="278874"/>
          </a:xfrm>
          <a:custGeom>
            <a:avLst/>
            <a:gdLst/>
            <a:ahLst/>
            <a:cxnLst/>
            <a:rect l="l" t="t" r="r" b="b"/>
            <a:pathLst>
              <a:path w="4936448" h="3498714">
                <a:moveTo>
                  <a:pt x="2052754" y="2902312"/>
                </a:moveTo>
                <a:lnTo>
                  <a:pt x="4707054" y="2902312"/>
                </a:lnTo>
                <a:cubicBezTo>
                  <a:pt x="4768427" y="2902312"/>
                  <a:pt x="4818179" y="2952064"/>
                  <a:pt x="4818179" y="3013437"/>
                </a:cubicBezTo>
                <a:cubicBezTo>
                  <a:pt x="4818179" y="3074810"/>
                  <a:pt x="4768427" y="3124562"/>
                  <a:pt x="4707054" y="3124562"/>
                </a:cubicBezTo>
                <a:lnTo>
                  <a:pt x="4545125" y="3124562"/>
                </a:lnTo>
                <a:lnTo>
                  <a:pt x="4545125" y="3361625"/>
                </a:lnTo>
                <a:cubicBezTo>
                  <a:pt x="4545125" y="3421831"/>
                  <a:pt x="4496319" y="3470637"/>
                  <a:pt x="4436113" y="3470637"/>
                </a:cubicBezTo>
                <a:lnTo>
                  <a:pt x="4235039" y="3470637"/>
                </a:lnTo>
                <a:cubicBezTo>
                  <a:pt x="4174833" y="3470637"/>
                  <a:pt x="4126027" y="3421831"/>
                  <a:pt x="4126027" y="3361625"/>
                </a:cubicBezTo>
                <a:lnTo>
                  <a:pt x="4126027" y="3124562"/>
                </a:lnTo>
                <a:lnTo>
                  <a:pt x="2589325" y="3124562"/>
                </a:lnTo>
                <a:lnTo>
                  <a:pt x="2589325" y="3361625"/>
                </a:lnTo>
                <a:cubicBezTo>
                  <a:pt x="2589325" y="3421831"/>
                  <a:pt x="2540519" y="3470637"/>
                  <a:pt x="2480313" y="3470637"/>
                </a:cubicBezTo>
                <a:lnTo>
                  <a:pt x="2279239" y="3470637"/>
                </a:lnTo>
                <a:cubicBezTo>
                  <a:pt x="2219033" y="3470637"/>
                  <a:pt x="2170227" y="3421831"/>
                  <a:pt x="2170227" y="3361625"/>
                </a:cubicBezTo>
                <a:lnTo>
                  <a:pt x="2170227" y="3124562"/>
                </a:lnTo>
                <a:lnTo>
                  <a:pt x="2052754" y="3124562"/>
                </a:lnTo>
                <a:cubicBezTo>
                  <a:pt x="1991381" y="3124562"/>
                  <a:pt x="1941629" y="3074810"/>
                  <a:pt x="1941629" y="3013437"/>
                </a:cubicBezTo>
                <a:cubicBezTo>
                  <a:pt x="1941629" y="2952064"/>
                  <a:pt x="1991381" y="2902312"/>
                  <a:pt x="2052754" y="2902312"/>
                </a:cubicBezTo>
                <a:close/>
                <a:moveTo>
                  <a:pt x="4492583" y="2089512"/>
                </a:moveTo>
                <a:cubicBezTo>
                  <a:pt x="4392633" y="2089512"/>
                  <a:pt x="4311608" y="2170537"/>
                  <a:pt x="4311608" y="2270487"/>
                </a:cubicBezTo>
                <a:cubicBezTo>
                  <a:pt x="4311608" y="2370437"/>
                  <a:pt x="4392633" y="2451462"/>
                  <a:pt x="4492583" y="2451462"/>
                </a:cubicBezTo>
                <a:cubicBezTo>
                  <a:pt x="4592533" y="2451462"/>
                  <a:pt x="4673558" y="2370437"/>
                  <a:pt x="4673558" y="2270487"/>
                </a:cubicBezTo>
                <a:cubicBezTo>
                  <a:pt x="4673558" y="2170537"/>
                  <a:pt x="4592533" y="2089512"/>
                  <a:pt x="4492583" y="2089512"/>
                </a:cubicBezTo>
                <a:close/>
                <a:moveTo>
                  <a:pt x="2979061" y="2089512"/>
                </a:moveTo>
                <a:cubicBezTo>
                  <a:pt x="2808971" y="2089512"/>
                  <a:pt x="2671086" y="2227397"/>
                  <a:pt x="2671086" y="2397487"/>
                </a:cubicBezTo>
                <a:lnTo>
                  <a:pt x="2671086" y="2584811"/>
                </a:lnTo>
                <a:lnTo>
                  <a:pt x="4083961" y="2584811"/>
                </a:lnTo>
                <a:lnTo>
                  <a:pt x="4083961" y="2397487"/>
                </a:lnTo>
                <a:cubicBezTo>
                  <a:pt x="4083961" y="2227397"/>
                  <a:pt x="3946076" y="2089512"/>
                  <a:pt x="3775986" y="2089512"/>
                </a:cubicBezTo>
                <a:close/>
                <a:moveTo>
                  <a:pt x="2251033" y="2089512"/>
                </a:moveTo>
                <a:cubicBezTo>
                  <a:pt x="2151083" y="2089512"/>
                  <a:pt x="2070058" y="2170537"/>
                  <a:pt x="2070058" y="2270487"/>
                </a:cubicBezTo>
                <a:cubicBezTo>
                  <a:pt x="2070058" y="2370437"/>
                  <a:pt x="2151083" y="2451462"/>
                  <a:pt x="2251033" y="2451462"/>
                </a:cubicBezTo>
                <a:cubicBezTo>
                  <a:pt x="2350983" y="2451462"/>
                  <a:pt x="2432008" y="2370437"/>
                  <a:pt x="2432008" y="2270487"/>
                </a:cubicBezTo>
                <a:cubicBezTo>
                  <a:pt x="2432008" y="2170537"/>
                  <a:pt x="2350983" y="2089512"/>
                  <a:pt x="2251033" y="2089512"/>
                </a:cubicBezTo>
                <a:close/>
                <a:moveTo>
                  <a:pt x="2651061" y="1167548"/>
                </a:moveTo>
                <a:lnTo>
                  <a:pt x="2392797" y="1878907"/>
                </a:lnTo>
                <a:cubicBezTo>
                  <a:pt x="2423495" y="1888931"/>
                  <a:pt x="2452199" y="1903353"/>
                  <a:pt x="2478781" y="1920808"/>
                </a:cubicBezTo>
                <a:cubicBezTo>
                  <a:pt x="2564818" y="1815418"/>
                  <a:pt x="2696070" y="1749356"/>
                  <a:pt x="2842751" y="1749356"/>
                </a:cubicBezTo>
                <a:lnTo>
                  <a:pt x="3912296" y="1749356"/>
                </a:lnTo>
                <a:cubicBezTo>
                  <a:pt x="4059812" y="1749356"/>
                  <a:pt x="4191724" y="1816172"/>
                  <a:pt x="4277738" y="1922593"/>
                </a:cubicBezTo>
                <a:cubicBezTo>
                  <a:pt x="4306317" y="1903622"/>
                  <a:pt x="4337356" y="1888113"/>
                  <a:pt x="4370569" y="1877441"/>
                </a:cubicBezTo>
                <a:lnTo>
                  <a:pt x="4112835" y="1167548"/>
                </a:lnTo>
                <a:close/>
                <a:moveTo>
                  <a:pt x="2534724" y="982297"/>
                </a:moveTo>
                <a:lnTo>
                  <a:pt x="4229172" y="982297"/>
                </a:lnTo>
                <a:lnTo>
                  <a:pt x="4546612" y="1856643"/>
                </a:lnTo>
                <a:cubicBezTo>
                  <a:pt x="4765072" y="1873078"/>
                  <a:pt x="4936448" y="2056134"/>
                  <a:pt x="4936448" y="2279217"/>
                </a:cubicBezTo>
                <a:cubicBezTo>
                  <a:pt x="4936448" y="2401342"/>
                  <a:pt x="4885088" y="2511471"/>
                  <a:pt x="4802103" y="2588456"/>
                </a:cubicBezTo>
                <a:cubicBezTo>
                  <a:pt x="4860348" y="2595065"/>
                  <a:pt x="4904699" y="2645084"/>
                  <a:pt x="4904699" y="2705462"/>
                </a:cubicBezTo>
                <a:lnTo>
                  <a:pt x="4904698" y="2705462"/>
                </a:lnTo>
                <a:cubicBezTo>
                  <a:pt x="4904698" y="2772096"/>
                  <a:pt x="4850681" y="2826113"/>
                  <a:pt x="4784047" y="2826113"/>
                </a:cubicBezTo>
                <a:lnTo>
                  <a:pt x="1970999" y="2826112"/>
                </a:lnTo>
                <a:cubicBezTo>
                  <a:pt x="1904365" y="2826112"/>
                  <a:pt x="1850349" y="2772096"/>
                  <a:pt x="1850348" y="2705462"/>
                </a:cubicBezTo>
                <a:cubicBezTo>
                  <a:pt x="1850348" y="2643725"/>
                  <a:pt x="1896717" y="2592819"/>
                  <a:pt x="1956769" y="2587684"/>
                </a:cubicBezTo>
                <a:cubicBezTo>
                  <a:pt x="1874354" y="2510684"/>
                  <a:pt x="1823360" y="2400906"/>
                  <a:pt x="1823360" y="2279217"/>
                </a:cubicBezTo>
                <a:cubicBezTo>
                  <a:pt x="1823360" y="2054681"/>
                  <a:pt x="1996975" y="1870696"/>
                  <a:pt x="2217440" y="1856216"/>
                </a:cubicBezTo>
                <a:close/>
                <a:moveTo>
                  <a:pt x="358791" y="644545"/>
                </a:moveTo>
                <a:lnTo>
                  <a:pt x="1006774" y="644545"/>
                </a:lnTo>
                <a:cubicBezTo>
                  <a:pt x="1218838" y="701686"/>
                  <a:pt x="1428136" y="1033850"/>
                  <a:pt x="1542636" y="1193969"/>
                </a:cubicBezTo>
                <a:lnTo>
                  <a:pt x="1929878" y="1193970"/>
                </a:lnTo>
                <a:cubicBezTo>
                  <a:pt x="2007298" y="1193970"/>
                  <a:pt x="2070059" y="1256732"/>
                  <a:pt x="2070059" y="1334152"/>
                </a:cubicBezTo>
                <a:cubicBezTo>
                  <a:pt x="2070059" y="1411572"/>
                  <a:pt x="2021397" y="1451628"/>
                  <a:pt x="1929878" y="1474333"/>
                </a:cubicBezTo>
                <a:lnTo>
                  <a:pt x="1520943" y="1470388"/>
                </a:lnTo>
                <a:cubicBezTo>
                  <a:pt x="1397118" y="1474356"/>
                  <a:pt x="1368544" y="1410856"/>
                  <a:pt x="1332825" y="1367201"/>
                </a:cubicBezTo>
                <a:lnTo>
                  <a:pt x="1106501" y="1098289"/>
                </a:lnTo>
                <a:cubicBezTo>
                  <a:pt x="1106501" y="1095278"/>
                  <a:pt x="1104059" y="1092836"/>
                  <a:pt x="1101049" y="1092836"/>
                </a:cubicBezTo>
                <a:lnTo>
                  <a:pt x="1046523" y="1092836"/>
                </a:lnTo>
                <a:cubicBezTo>
                  <a:pt x="1043511" y="1092836"/>
                  <a:pt x="1041071" y="1095278"/>
                  <a:pt x="1041071" y="1098289"/>
                </a:cubicBezTo>
                <a:lnTo>
                  <a:pt x="1042136" y="1419754"/>
                </a:lnTo>
                <a:lnTo>
                  <a:pt x="1042136" y="3337652"/>
                </a:lnTo>
                <a:cubicBezTo>
                  <a:pt x="1042136" y="3426604"/>
                  <a:pt x="970027" y="3498714"/>
                  <a:pt x="881075" y="3498714"/>
                </a:cubicBezTo>
                <a:cubicBezTo>
                  <a:pt x="792123" y="3498714"/>
                  <a:pt x="720012" y="3426604"/>
                  <a:pt x="720012" y="3337652"/>
                </a:cubicBezTo>
                <a:lnTo>
                  <a:pt x="720012" y="2125717"/>
                </a:lnTo>
                <a:lnTo>
                  <a:pt x="718947" y="2033194"/>
                </a:lnTo>
                <a:cubicBezTo>
                  <a:pt x="718947" y="2030552"/>
                  <a:pt x="716805" y="2028410"/>
                  <a:pt x="714162" y="2028410"/>
                </a:cubicBezTo>
                <a:lnTo>
                  <a:pt x="654759" y="2028410"/>
                </a:lnTo>
                <a:cubicBezTo>
                  <a:pt x="652116" y="2028410"/>
                  <a:pt x="649974" y="2030552"/>
                  <a:pt x="649974" y="2033194"/>
                </a:cubicBezTo>
                <a:lnTo>
                  <a:pt x="649974" y="2125717"/>
                </a:lnTo>
                <a:lnTo>
                  <a:pt x="649574" y="3337652"/>
                </a:lnTo>
                <a:cubicBezTo>
                  <a:pt x="649574" y="3426604"/>
                  <a:pt x="577464" y="3498714"/>
                  <a:pt x="488511" y="3498714"/>
                </a:cubicBezTo>
                <a:cubicBezTo>
                  <a:pt x="399560" y="3498714"/>
                  <a:pt x="327450" y="3426604"/>
                  <a:pt x="327450" y="3337652"/>
                </a:cubicBezTo>
                <a:lnTo>
                  <a:pt x="327450" y="1458216"/>
                </a:lnTo>
                <a:cubicBezTo>
                  <a:pt x="325775" y="1338213"/>
                  <a:pt x="324101" y="1218209"/>
                  <a:pt x="322427" y="1098205"/>
                </a:cubicBezTo>
                <a:cubicBezTo>
                  <a:pt x="322427" y="1095240"/>
                  <a:pt x="320022" y="1092836"/>
                  <a:pt x="317058" y="1092836"/>
                </a:cubicBezTo>
                <a:lnTo>
                  <a:pt x="263371" y="1092836"/>
                </a:lnTo>
                <a:cubicBezTo>
                  <a:pt x="260405" y="1092836"/>
                  <a:pt x="258001" y="1095240"/>
                  <a:pt x="258001" y="1098205"/>
                </a:cubicBezTo>
                <a:lnTo>
                  <a:pt x="258001" y="1444446"/>
                </a:lnTo>
                <a:cubicBezTo>
                  <a:pt x="257895" y="1444438"/>
                  <a:pt x="257798" y="1444405"/>
                  <a:pt x="257700" y="1444370"/>
                </a:cubicBezTo>
                <a:lnTo>
                  <a:pt x="257700" y="1912573"/>
                </a:lnTo>
                <a:cubicBezTo>
                  <a:pt x="257700" y="1983734"/>
                  <a:pt x="200011" y="2041423"/>
                  <a:pt x="128850" y="2041423"/>
                </a:cubicBezTo>
                <a:cubicBezTo>
                  <a:pt x="57687" y="2041423"/>
                  <a:pt x="0" y="1983734"/>
                  <a:pt x="0" y="1912573"/>
                </a:cubicBezTo>
                <a:lnTo>
                  <a:pt x="0" y="1101802"/>
                </a:lnTo>
                <a:lnTo>
                  <a:pt x="0" y="1003338"/>
                </a:lnTo>
                <a:lnTo>
                  <a:pt x="0" y="982486"/>
                </a:lnTo>
                <a:cubicBezTo>
                  <a:pt x="0" y="952006"/>
                  <a:pt x="3965" y="922453"/>
                  <a:pt x="12733" y="894663"/>
                </a:cubicBezTo>
                <a:cubicBezTo>
                  <a:pt x="15126" y="886107"/>
                  <a:pt x="14856" y="875418"/>
                  <a:pt x="20539" y="868773"/>
                </a:cubicBezTo>
                <a:cubicBezTo>
                  <a:pt x="72281" y="735385"/>
                  <a:pt x="207053" y="644545"/>
                  <a:pt x="358791" y="644545"/>
                </a:cubicBezTo>
                <a:close/>
                <a:moveTo>
                  <a:pt x="682782" y="0"/>
                </a:moveTo>
                <a:cubicBezTo>
                  <a:pt x="839708" y="0"/>
                  <a:pt x="966919" y="127213"/>
                  <a:pt x="966919" y="284138"/>
                </a:cubicBezTo>
                <a:cubicBezTo>
                  <a:pt x="966919" y="441063"/>
                  <a:pt x="839708" y="568275"/>
                  <a:pt x="682782" y="568275"/>
                </a:cubicBezTo>
                <a:cubicBezTo>
                  <a:pt x="525858" y="568275"/>
                  <a:pt x="398645" y="441063"/>
                  <a:pt x="398645" y="284138"/>
                </a:cubicBezTo>
                <a:cubicBezTo>
                  <a:pt x="398645" y="127213"/>
                  <a:pt x="525858" y="0"/>
                  <a:pt x="682782" y="0"/>
                </a:cubicBezTo>
                <a:close/>
              </a:path>
            </a:pathLst>
          </a:custGeom>
          <a:solidFill>
            <a:schemeClr val="bg1">
              <a:lumMod val="50000"/>
            </a:schemeClr>
          </a:solidFill>
          <a:ln w="19050">
            <a:noFill/>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83" name="Rectangle 82"/>
          <p:cNvSpPr/>
          <p:nvPr/>
        </p:nvSpPr>
        <p:spPr>
          <a:xfrm>
            <a:off x="5219767" y="4201820"/>
            <a:ext cx="1270624" cy="498598"/>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Bots assisted process automation</a:t>
            </a:r>
          </a:p>
        </p:txBody>
      </p:sp>
      <p:sp>
        <p:nvSpPr>
          <p:cNvPr id="91" name="Rectangle 90"/>
          <p:cNvSpPr/>
          <p:nvPr/>
        </p:nvSpPr>
        <p:spPr>
          <a:xfrm>
            <a:off x="7222569" y="4145680"/>
            <a:ext cx="1877024"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Perform Work</a:t>
            </a:r>
          </a:p>
        </p:txBody>
      </p:sp>
      <p:sp>
        <p:nvSpPr>
          <p:cNvPr id="118" name="Oval 117"/>
          <p:cNvSpPr/>
          <p:nvPr/>
        </p:nvSpPr>
        <p:spPr bwMode="auto">
          <a:xfrm>
            <a:off x="2821313" y="1573690"/>
            <a:ext cx="145366" cy="145366"/>
          </a:xfrm>
          <a:prstGeom prst="ellipse">
            <a:avLst/>
          </a:prstGeom>
          <a:solidFill>
            <a:srgbClr val="D59DFF"/>
          </a:solidFill>
          <a:ln w="1905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p:cNvSpPr/>
          <p:nvPr/>
        </p:nvSpPr>
        <p:spPr bwMode="auto">
          <a:xfrm>
            <a:off x="3704839" y="2816170"/>
            <a:ext cx="145366" cy="145366"/>
          </a:xfrm>
          <a:prstGeom prst="ellipse">
            <a:avLst/>
          </a:prstGeom>
          <a:solidFill>
            <a:srgbClr val="D59DFF"/>
          </a:solidFill>
          <a:ln w="1905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2824473" y="4148987"/>
            <a:ext cx="145366" cy="145366"/>
          </a:xfrm>
          <a:prstGeom prst="ellipse">
            <a:avLst/>
          </a:prstGeom>
          <a:solidFill>
            <a:srgbClr val="D59DFF"/>
          </a:solidFill>
          <a:ln w="1905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4453547" y="4309525"/>
            <a:ext cx="145366" cy="145366"/>
          </a:xfrm>
          <a:prstGeom prst="ellipse">
            <a:avLst/>
          </a:prstGeom>
          <a:solidFill>
            <a:srgbClr val="D59DFF"/>
          </a:solidFill>
          <a:ln w="1905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p:cNvSpPr/>
          <p:nvPr/>
        </p:nvSpPr>
        <p:spPr bwMode="auto">
          <a:xfrm>
            <a:off x="5470945" y="3221911"/>
            <a:ext cx="145366" cy="145366"/>
          </a:xfrm>
          <a:prstGeom prst="ellipse">
            <a:avLst/>
          </a:prstGeom>
          <a:solidFill>
            <a:srgbClr val="D59DFF"/>
          </a:solidFill>
          <a:ln w="1905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p:cNvSpPr/>
          <p:nvPr/>
        </p:nvSpPr>
        <p:spPr bwMode="auto">
          <a:xfrm>
            <a:off x="6781779" y="2282926"/>
            <a:ext cx="145366" cy="145366"/>
          </a:xfrm>
          <a:prstGeom prst="ellipse">
            <a:avLst/>
          </a:prstGeom>
          <a:solidFill>
            <a:srgbClr val="D59DFF"/>
          </a:solidFill>
          <a:ln w="1905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p:cNvSpPr/>
          <p:nvPr/>
        </p:nvSpPr>
        <p:spPr bwMode="auto">
          <a:xfrm>
            <a:off x="9410946" y="3495161"/>
            <a:ext cx="145366" cy="145366"/>
          </a:xfrm>
          <a:prstGeom prst="ellipse">
            <a:avLst/>
          </a:prstGeom>
          <a:solidFill>
            <a:srgbClr val="D59DFF"/>
          </a:solidFill>
          <a:ln w="1905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p:cNvSpPr/>
          <p:nvPr/>
        </p:nvSpPr>
        <p:spPr bwMode="auto">
          <a:xfrm>
            <a:off x="10204177" y="2353183"/>
            <a:ext cx="145366" cy="145366"/>
          </a:xfrm>
          <a:prstGeom prst="ellipse">
            <a:avLst/>
          </a:prstGeom>
          <a:solidFill>
            <a:srgbClr val="D59DFF"/>
          </a:solidFill>
          <a:ln w="1905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p:cNvSpPr/>
          <p:nvPr/>
        </p:nvSpPr>
        <p:spPr bwMode="auto">
          <a:xfrm>
            <a:off x="11367724" y="1408780"/>
            <a:ext cx="145366" cy="145366"/>
          </a:xfrm>
          <a:prstGeom prst="ellipse">
            <a:avLst/>
          </a:prstGeom>
          <a:solidFill>
            <a:srgbClr val="D59DFF"/>
          </a:solidFill>
          <a:ln w="1905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Rounded Rectangle 17"/>
          <p:cNvSpPr>
            <a:spLocks noChangeAspect="1"/>
          </p:cNvSpPr>
          <p:nvPr/>
        </p:nvSpPr>
        <p:spPr bwMode="auto">
          <a:xfrm>
            <a:off x="9626031" y="3572898"/>
            <a:ext cx="411480" cy="392492"/>
          </a:xfrm>
          <a:custGeom>
            <a:avLst/>
            <a:gdLst/>
            <a:ahLst/>
            <a:cxnLst/>
            <a:rect l="l" t="t" r="r" b="b"/>
            <a:pathLst>
              <a:path w="2481387" h="2366881">
                <a:moveTo>
                  <a:pt x="972949" y="1918199"/>
                </a:moveTo>
                <a:lnTo>
                  <a:pt x="1513492" y="1918199"/>
                </a:lnTo>
                <a:cubicBezTo>
                  <a:pt x="1529972" y="1977860"/>
                  <a:pt x="1495851" y="2092520"/>
                  <a:pt x="1633555" y="2134041"/>
                </a:cubicBezTo>
                <a:cubicBezTo>
                  <a:pt x="1803798" y="2156961"/>
                  <a:pt x="1915117" y="2195364"/>
                  <a:pt x="1915117" y="2238823"/>
                </a:cubicBezTo>
                <a:cubicBezTo>
                  <a:pt x="1915117" y="2309547"/>
                  <a:pt x="1620305" y="2366881"/>
                  <a:pt x="1256635" y="2366881"/>
                </a:cubicBezTo>
                <a:cubicBezTo>
                  <a:pt x="892965" y="2366881"/>
                  <a:pt x="598153" y="2309547"/>
                  <a:pt x="598153" y="2238823"/>
                </a:cubicBezTo>
                <a:cubicBezTo>
                  <a:pt x="598153" y="2196113"/>
                  <a:pt x="705669" y="2158286"/>
                  <a:pt x="870997" y="2135440"/>
                </a:cubicBezTo>
                <a:cubicBezTo>
                  <a:pt x="947772" y="2099442"/>
                  <a:pt x="970656" y="2018750"/>
                  <a:pt x="972949" y="1918199"/>
                </a:cubicBezTo>
                <a:close/>
                <a:moveTo>
                  <a:pt x="1920968" y="946237"/>
                </a:moveTo>
                <a:lnTo>
                  <a:pt x="1922564" y="947876"/>
                </a:lnTo>
                <a:cubicBezTo>
                  <a:pt x="1924675" y="952036"/>
                  <a:pt x="1927035" y="964331"/>
                  <a:pt x="1929270" y="974702"/>
                </a:cubicBezTo>
                <a:cubicBezTo>
                  <a:pt x="1931505" y="985072"/>
                  <a:pt x="1934487" y="998547"/>
                  <a:pt x="1935976" y="1010098"/>
                </a:cubicBezTo>
                <a:cubicBezTo>
                  <a:pt x="1937467" y="1021647"/>
                  <a:pt x="1937963" y="1034812"/>
                  <a:pt x="1938212" y="1044002"/>
                </a:cubicBezTo>
                <a:cubicBezTo>
                  <a:pt x="1938461" y="1053193"/>
                  <a:pt x="1938646" y="1059154"/>
                  <a:pt x="1937467" y="1065240"/>
                </a:cubicBezTo>
                <a:cubicBezTo>
                  <a:pt x="1936287" y="1071326"/>
                  <a:pt x="1934113" y="1077597"/>
                  <a:pt x="1931133" y="1080516"/>
                </a:cubicBezTo>
                <a:cubicBezTo>
                  <a:pt x="1928152" y="1083434"/>
                  <a:pt x="1924551" y="1082628"/>
                  <a:pt x="1919582" y="1082751"/>
                </a:cubicBezTo>
                <a:cubicBezTo>
                  <a:pt x="1914615" y="1082875"/>
                  <a:pt x="1906667" y="1082317"/>
                  <a:pt x="1901326" y="1081261"/>
                </a:cubicBezTo>
                <a:lnTo>
                  <a:pt x="1887541" y="1076417"/>
                </a:lnTo>
                <a:cubicBezTo>
                  <a:pt x="1885553" y="1074741"/>
                  <a:pt x="1887852" y="1073747"/>
                  <a:pt x="1889403" y="1071201"/>
                </a:cubicBezTo>
                <a:cubicBezTo>
                  <a:pt x="1890956" y="1068655"/>
                  <a:pt x="1894434" y="1065674"/>
                  <a:pt x="1896855" y="1061141"/>
                </a:cubicBezTo>
                <a:lnTo>
                  <a:pt x="1903934" y="1044002"/>
                </a:lnTo>
                <a:cubicBezTo>
                  <a:pt x="1905363" y="1039905"/>
                  <a:pt x="1904431" y="1038600"/>
                  <a:pt x="1905425" y="1036551"/>
                </a:cubicBezTo>
                <a:cubicBezTo>
                  <a:pt x="1906418" y="1034502"/>
                  <a:pt x="1908095" y="1035682"/>
                  <a:pt x="1909896" y="1031707"/>
                </a:cubicBezTo>
                <a:cubicBezTo>
                  <a:pt x="1911696" y="1027733"/>
                  <a:pt x="1914429" y="1019226"/>
                  <a:pt x="1916229" y="1012706"/>
                </a:cubicBezTo>
                <a:lnTo>
                  <a:pt x="1920701" y="992586"/>
                </a:lnTo>
                <a:cubicBezTo>
                  <a:pt x="1921507" y="987743"/>
                  <a:pt x="1921694" y="986501"/>
                  <a:pt x="1921073" y="983644"/>
                </a:cubicBezTo>
                <a:cubicBezTo>
                  <a:pt x="1920452" y="980787"/>
                  <a:pt x="1918341" y="977434"/>
                  <a:pt x="1916974" y="975447"/>
                </a:cubicBezTo>
                <a:cubicBezTo>
                  <a:pt x="1915608" y="973460"/>
                  <a:pt x="1913683" y="973584"/>
                  <a:pt x="1912877" y="971721"/>
                </a:cubicBezTo>
                <a:cubicBezTo>
                  <a:pt x="1912069" y="969858"/>
                  <a:pt x="1912132" y="967002"/>
                  <a:pt x="1912132" y="964269"/>
                </a:cubicBezTo>
                <a:cubicBezTo>
                  <a:pt x="1912132" y="961538"/>
                  <a:pt x="1912132" y="957749"/>
                  <a:pt x="1912877" y="955328"/>
                </a:cubicBezTo>
                <a:cubicBezTo>
                  <a:pt x="1913621" y="952906"/>
                  <a:pt x="1914987" y="950981"/>
                  <a:pt x="1916602" y="949738"/>
                </a:cubicBezTo>
                <a:close/>
                <a:moveTo>
                  <a:pt x="1314311" y="930215"/>
                </a:moveTo>
                <a:lnTo>
                  <a:pt x="1314311" y="931232"/>
                </a:lnTo>
                <a:lnTo>
                  <a:pt x="1313635" y="931134"/>
                </a:lnTo>
                <a:cubicBezTo>
                  <a:pt x="1313884" y="930850"/>
                  <a:pt x="1314134" y="930566"/>
                  <a:pt x="1314311" y="930215"/>
                </a:cubicBezTo>
                <a:close/>
                <a:moveTo>
                  <a:pt x="1615793" y="817926"/>
                </a:moveTo>
                <a:cubicBezTo>
                  <a:pt x="1597673" y="817926"/>
                  <a:pt x="1582983" y="832615"/>
                  <a:pt x="1582983" y="850735"/>
                </a:cubicBezTo>
                <a:lnTo>
                  <a:pt x="1582983" y="1195489"/>
                </a:lnTo>
                <a:cubicBezTo>
                  <a:pt x="1582983" y="1213609"/>
                  <a:pt x="1597673" y="1228299"/>
                  <a:pt x="1615793" y="1228299"/>
                </a:cubicBezTo>
                <a:lnTo>
                  <a:pt x="1701598" y="1228299"/>
                </a:lnTo>
                <a:lnTo>
                  <a:pt x="1694170" y="1214646"/>
                </a:lnTo>
                <a:lnTo>
                  <a:pt x="1685973" y="1191546"/>
                </a:lnTo>
                <a:cubicBezTo>
                  <a:pt x="1684483" y="1184094"/>
                  <a:pt x="1682496" y="1179872"/>
                  <a:pt x="1681503" y="1169191"/>
                </a:cubicBezTo>
                <a:cubicBezTo>
                  <a:pt x="1681129" y="1164471"/>
                  <a:pt x="1681750" y="1160497"/>
                  <a:pt x="1683365" y="1157268"/>
                </a:cubicBezTo>
                <a:lnTo>
                  <a:pt x="1698641" y="1147953"/>
                </a:lnTo>
                <a:lnTo>
                  <a:pt x="1723231" y="1137521"/>
                </a:lnTo>
                <a:lnTo>
                  <a:pt x="1754529" y="1125226"/>
                </a:lnTo>
                <a:lnTo>
                  <a:pt x="1770177" y="1119265"/>
                </a:lnTo>
                <a:cubicBezTo>
                  <a:pt x="1778001" y="1109329"/>
                  <a:pt x="1778560" y="1107591"/>
                  <a:pt x="1781355" y="1098400"/>
                </a:cubicBezTo>
                <a:lnTo>
                  <a:pt x="1788806" y="1093556"/>
                </a:lnTo>
                <a:lnTo>
                  <a:pt x="1794395" y="1082751"/>
                </a:lnTo>
                <a:lnTo>
                  <a:pt x="1793278" y="1076045"/>
                </a:lnTo>
                <a:lnTo>
                  <a:pt x="1793557" y="1075304"/>
                </a:lnTo>
                <a:cubicBezTo>
                  <a:pt x="1789507" y="1069231"/>
                  <a:pt x="1773577" y="1051018"/>
                  <a:pt x="1773021" y="1028711"/>
                </a:cubicBezTo>
                <a:cubicBezTo>
                  <a:pt x="1765242" y="1028098"/>
                  <a:pt x="1760796" y="1005586"/>
                  <a:pt x="1757833" y="993717"/>
                </a:cubicBezTo>
                <a:cubicBezTo>
                  <a:pt x="1755425" y="983693"/>
                  <a:pt x="1763754" y="983894"/>
                  <a:pt x="1763760" y="983894"/>
                </a:cubicBezTo>
                <a:cubicBezTo>
                  <a:pt x="1763745" y="983861"/>
                  <a:pt x="1759073" y="974143"/>
                  <a:pt x="1761052" y="967519"/>
                </a:cubicBezTo>
                <a:cubicBezTo>
                  <a:pt x="1756688" y="969884"/>
                  <a:pt x="1756278" y="970814"/>
                  <a:pt x="1754528" y="972467"/>
                </a:cubicBezTo>
                <a:cubicBezTo>
                  <a:pt x="1752779" y="974119"/>
                  <a:pt x="1751797" y="975033"/>
                  <a:pt x="1750555" y="977434"/>
                </a:cubicBezTo>
                <a:cubicBezTo>
                  <a:pt x="1749312" y="979835"/>
                  <a:pt x="1747408" y="983727"/>
                  <a:pt x="1747077" y="986873"/>
                </a:cubicBezTo>
                <a:cubicBezTo>
                  <a:pt x="1746746" y="990019"/>
                  <a:pt x="1747905" y="992338"/>
                  <a:pt x="1748568" y="996312"/>
                </a:cubicBezTo>
                <a:cubicBezTo>
                  <a:pt x="1749229" y="1000286"/>
                  <a:pt x="1749643" y="1004426"/>
                  <a:pt x="1751051" y="1010719"/>
                </a:cubicBezTo>
                <a:cubicBezTo>
                  <a:pt x="1752458" y="1017011"/>
                  <a:pt x="1754943" y="1029265"/>
                  <a:pt x="1757013" y="1034067"/>
                </a:cubicBezTo>
                <a:cubicBezTo>
                  <a:pt x="1759082" y="1038869"/>
                  <a:pt x="1761732" y="1036882"/>
                  <a:pt x="1763471" y="1039532"/>
                </a:cubicBezTo>
                <a:cubicBezTo>
                  <a:pt x="1765209" y="1042181"/>
                  <a:pt x="1765209" y="1045162"/>
                  <a:pt x="1767445" y="1049964"/>
                </a:cubicBezTo>
                <a:lnTo>
                  <a:pt x="1776883" y="1068344"/>
                </a:lnTo>
                <a:lnTo>
                  <a:pt x="1780857" y="1079771"/>
                </a:lnTo>
                <a:cubicBezTo>
                  <a:pt x="1779698" y="1082172"/>
                  <a:pt x="1774399" y="1081923"/>
                  <a:pt x="1769928" y="1082751"/>
                </a:cubicBezTo>
                <a:cubicBezTo>
                  <a:pt x="1765458" y="1083579"/>
                  <a:pt x="1759082" y="1084987"/>
                  <a:pt x="1754031" y="1084738"/>
                </a:cubicBezTo>
                <a:cubicBezTo>
                  <a:pt x="1748982" y="1084490"/>
                  <a:pt x="1743103" y="1083662"/>
                  <a:pt x="1739625" y="1081261"/>
                </a:cubicBezTo>
                <a:cubicBezTo>
                  <a:pt x="1736147" y="1078860"/>
                  <a:pt x="1734740" y="1075383"/>
                  <a:pt x="1733167" y="1070332"/>
                </a:cubicBezTo>
                <a:cubicBezTo>
                  <a:pt x="1731594" y="1065282"/>
                  <a:pt x="1730517" y="1058409"/>
                  <a:pt x="1730187" y="1050958"/>
                </a:cubicBezTo>
                <a:cubicBezTo>
                  <a:pt x="1729855" y="1043506"/>
                  <a:pt x="1729689" y="1038869"/>
                  <a:pt x="1731180" y="1025622"/>
                </a:cubicBezTo>
                <a:cubicBezTo>
                  <a:pt x="1732670" y="1012374"/>
                  <a:pt x="1734740" y="989688"/>
                  <a:pt x="1739128" y="971472"/>
                </a:cubicBezTo>
                <a:cubicBezTo>
                  <a:pt x="1743517" y="953258"/>
                  <a:pt x="1751879" y="929744"/>
                  <a:pt x="1757509" y="916330"/>
                </a:cubicBezTo>
                <a:cubicBezTo>
                  <a:pt x="1763139" y="902918"/>
                  <a:pt x="1767859" y="897287"/>
                  <a:pt x="1772909" y="890995"/>
                </a:cubicBezTo>
                <a:cubicBezTo>
                  <a:pt x="1777960" y="884702"/>
                  <a:pt x="1783093" y="880977"/>
                  <a:pt x="1787813" y="878576"/>
                </a:cubicBezTo>
                <a:cubicBezTo>
                  <a:pt x="1792532" y="876174"/>
                  <a:pt x="1797086" y="878244"/>
                  <a:pt x="1801225" y="876589"/>
                </a:cubicBezTo>
                <a:cubicBezTo>
                  <a:pt x="1805366" y="874932"/>
                  <a:pt x="1807021" y="870130"/>
                  <a:pt x="1812651" y="868640"/>
                </a:cubicBezTo>
                <a:cubicBezTo>
                  <a:pt x="1815466" y="867895"/>
                  <a:pt x="1819378" y="867625"/>
                  <a:pt x="1823363" y="867553"/>
                </a:cubicBezTo>
                <a:lnTo>
                  <a:pt x="1834510" y="867646"/>
                </a:lnTo>
                <a:cubicBezTo>
                  <a:pt x="1840719" y="867728"/>
                  <a:pt x="1844362" y="867563"/>
                  <a:pt x="1849909" y="869136"/>
                </a:cubicBezTo>
                <a:cubicBezTo>
                  <a:pt x="1855457" y="870710"/>
                  <a:pt x="1861418" y="873028"/>
                  <a:pt x="1867794" y="877085"/>
                </a:cubicBezTo>
                <a:cubicBezTo>
                  <a:pt x="1874169" y="881142"/>
                  <a:pt x="1880793" y="886027"/>
                  <a:pt x="1888161" y="893479"/>
                </a:cubicBezTo>
                <a:cubicBezTo>
                  <a:pt x="1895530" y="900931"/>
                  <a:pt x="1906542" y="914592"/>
                  <a:pt x="1912007" y="921795"/>
                </a:cubicBezTo>
                <a:cubicBezTo>
                  <a:pt x="1917471" y="928998"/>
                  <a:pt x="1920121" y="932641"/>
                  <a:pt x="1920949" y="936698"/>
                </a:cubicBezTo>
                <a:cubicBezTo>
                  <a:pt x="1921777" y="940755"/>
                  <a:pt x="1919044" y="943819"/>
                  <a:pt x="1916974" y="946137"/>
                </a:cubicBezTo>
                <a:lnTo>
                  <a:pt x="1908529" y="950608"/>
                </a:lnTo>
                <a:cubicBezTo>
                  <a:pt x="1906128" y="950525"/>
                  <a:pt x="1905797" y="948787"/>
                  <a:pt x="1902568" y="945641"/>
                </a:cubicBezTo>
                <a:cubicBezTo>
                  <a:pt x="1899339" y="942494"/>
                  <a:pt x="1895365" y="935953"/>
                  <a:pt x="1889156" y="931731"/>
                </a:cubicBezTo>
                <a:cubicBezTo>
                  <a:pt x="1882945" y="927508"/>
                  <a:pt x="1873590" y="922209"/>
                  <a:pt x="1865310" y="920304"/>
                </a:cubicBezTo>
                <a:cubicBezTo>
                  <a:pt x="1857030" y="918400"/>
                  <a:pt x="1838176" y="919063"/>
                  <a:pt x="1839477" y="920304"/>
                </a:cubicBezTo>
                <a:cubicBezTo>
                  <a:pt x="1840778" y="921546"/>
                  <a:pt x="1863117" y="922109"/>
                  <a:pt x="1873116" y="927756"/>
                </a:cubicBezTo>
                <a:cubicBezTo>
                  <a:pt x="1883115" y="933403"/>
                  <a:pt x="1884184" y="933230"/>
                  <a:pt x="1889509" y="937578"/>
                </a:cubicBezTo>
                <a:lnTo>
                  <a:pt x="1905072" y="953850"/>
                </a:lnTo>
                <a:cubicBezTo>
                  <a:pt x="1903629" y="959397"/>
                  <a:pt x="1903790" y="957615"/>
                  <a:pt x="1902865" y="962406"/>
                </a:cubicBezTo>
                <a:cubicBezTo>
                  <a:pt x="1904903" y="967316"/>
                  <a:pt x="1902866" y="980613"/>
                  <a:pt x="1902865" y="980620"/>
                </a:cubicBezTo>
                <a:cubicBezTo>
                  <a:pt x="1902903" y="980623"/>
                  <a:pt x="1911385" y="981247"/>
                  <a:pt x="1911385" y="987373"/>
                </a:cubicBezTo>
                <a:cubicBezTo>
                  <a:pt x="1911385" y="993511"/>
                  <a:pt x="1902313" y="1027267"/>
                  <a:pt x="1902310" y="1027280"/>
                </a:cubicBezTo>
                <a:cubicBezTo>
                  <a:pt x="1902307" y="1027284"/>
                  <a:pt x="1899900" y="1031372"/>
                  <a:pt x="1897123" y="1030758"/>
                </a:cubicBezTo>
                <a:cubicBezTo>
                  <a:pt x="1894185" y="1055508"/>
                  <a:pt x="1884149" y="1071006"/>
                  <a:pt x="1875484" y="1078639"/>
                </a:cubicBezTo>
                <a:cubicBezTo>
                  <a:pt x="1876771" y="1081748"/>
                  <a:pt x="1877684" y="1085604"/>
                  <a:pt x="1879344" y="1087967"/>
                </a:cubicBezTo>
                <a:lnTo>
                  <a:pt x="1884187" y="1092439"/>
                </a:lnTo>
                <a:lnTo>
                  <a:pt x="1889403" y="1093184"/>
                </a:lnTo>
                <a:lnTo>
                  <a:pt x="1891266" y="1095419"/>
                </a:lnTo>
                <a:lnTo>
                  <a:pt x="1896483" y="1108459"/>
                </a:lnTo>
                <a:lnTo>
                  <a:pt x="1903934" y="1115911"/>
                </a:lnTo>
                <a:lnTo>
                  <a:pt x="1911386" y="1118519"/>
                </a:lnTo>
                <a:lnTo>
                  <a:pt x="1938212" y="1127089"/>
                </a:lnTo>
                <a:lnTo>
                  <a:pt x="1967646" y="1140874"/>
                </a:lnTo>
                <a:lnTo>
                  <a:pt x="1984039" y="1152425"/>
                </a:lnTo>
                <a:cubicBezTo>
                  <a:pt x="1984909" y="1155777"/>
                  <a:pt x="1987021" y="1157641"/>
                  <a:pt x="1986648" y="1162484"/>
                </a:cubicBezTo>
                <a:cubicBezTo>
                  <a:pt x="1987268" y="1167204"/>
                  <a:pt x="1986400" y="1175649"/>
                  <a:pt x="1984785" y="1182604"/>
                </a:cubicBezTo>
                <a:cubicBezTo>
                  <a:pt x="1983046" y="1189808"/>
                  <a:pt x="1980314" y="1193533"/>
                  <a:pt x="1978078" y="1198998"/>
                </a:cubicBezTo>
                <a:lnTo>
                  <a:pt x="1964666" y="1227314"/>
                </a:lnTo>
                <a:lnTo>
                  <a:pt x="1963768" y="1228299"/>
                </a:lnTo>
                <a:lnTo>
                  <a:pt x="2052453" y="1228299"/>
                </a:lnTo>
                <a:cubicBezTo>
                  <a:pt x="2070573" y="1228299"/>
                  <a:pt x="2085262" y="1213609"/>
                  <a:pt x="2085262" y="1195489"/>
                </a:cubicBezTo>
                <a:lnTo>
                  <a:pt x="2085262" y="850735"/>
                </a:lnTo>
                <a:cubicBezTo>
                  <a:pt x="2085262" y="832615"/>
                  <a:pt x="2070573" y="817926"/>
                  <a:pt x="2052453" y="817926"/>
                </a:cubicBezTo>
                <a:close/>
                <a:moveTo>
                  <a:pt x="1576083" y="776647"/>
                </a:moveTo>
                <a:lnTo>
                  <a:pt x="2092162" y="776647"/>
                </a:lnTo>
                <a:cubicBezTo>
                  <a:pt x="2113927" y="776647"/>
                  <a:pt x="2131571" y="794291"/>
                  <a:pt x="2131571" y="816056"/>
                </a:cubicBezTo>
                <a:lnTo>
                  <a:pt x="2131571" y="1230169"/>
                </a:lnTo>
                <a:cubicBezTo>
                  <a:pt x="2131571" y="1251934"/>
                  <a:pt x="2113927" y="1269578"/>
                  <a:pt x="2092162" y="1269578"/>
                </a:cubicBezTo>
                <a:lnTo>
                  <a:pt x="1576083" y="1269578"/>
                </a:lnTo>
                <a:lnTo>
                  <a:pt x="1559019" y="1262510"/>
                </a:lnTo>
                <a:cubicBezTo>
                  <a:pt x="1559985" y="1328977"/>
                  <a:pt x="1561914" y="1411277"/>
                  <a:pt x="1560917" y="1525225"/>
                </a:cubicBezTo>
                <a:lnTo>
                  <a:pt x="598153" y="1522352"/>
                </a:lnTo>
                <a:cubicBezTo>
                  <a:pt x="599112" y="1396378"/>
                  <a:pt x="600069" y="1270405"/>
                  <a:pt x="601028" y="1144431"/>
                </a:cubicBezTo>
                <a:cubicBezTo>
                  <a:pt x="606775" y="1048155"/>
                  <a:pt x="759093" y="988521"/>
                  <a:pt x="865428" y="973432"/>
                </a:cubicBezTo>
                <a:cubicBezTo>
                  <a:pt x="898479" y="1000016"/>
                  <a:pt x="953083" y="1033785"/>
                  <a:pt x="970326" y="1053902"/>
                </a:cubicBezTo>
                <a:lnTo>
                  <a:pt x="934402" y="1120003"/>
                </a:lnTo>
                <a:lnTo>
                  <a:pt x="974637" y="1157363"/>
                </a:lnTo>
                <a:lnTo>
                  <a:pt x="938713" y="1200472"/>
                </a:lnTo>
                <a:lnTo>
                  <a:pt x="1026368" y="1404521"/>
                </a:lnTo>
                <a:lnTo>
                  <a:pt x="1055107" y="1094137"/>
                </a:lnTo>
                <a:lnTo>
                  <a:pt x="1019182" y="1055339"/>
                </a:lnTo>
                <a:lnTo>
                  <a:pt x="1080972" y="999298"/>
                </a:lnTo>
                <a:lnTo>
                  <a:pt x="1141325" y="1063961"/>
                </a:lnTo>
                <a:lnTo>
                  <a:pt x="1101090" y="1094137"/>
                </a:lnTo>
                <a:lnTo>
                  <a:pt x="1135577" y="1393025"/>
                </a:lnTo>
                <a:lnTo>
                  <a:pt x="1228979" y="1197598"/>
                </a:lnTo>
                <a:lnTo>
                  <a:pt x="1187307" y="1155926"/>
                </a:lnTo>
                <a:lnTo>
                  <a:pt x="1227542" y="1117128"/>
                </a:lnTo>
                <a:lnTo>
                  <a:pt x="1191618" y="1051028"/>
                </a:lnTo>
                <a:cubicBezTo>
                  <a:pt x="1222752" y="1026121"/>
                  <a:pt x="1275201" y="987802"/>
                  <a:pt x="1299390" y="971996"/>
                </a:cubicBezTo>
                <a:cubicBezTo>
                  <a:pt x="1344568" y="979379"/>
                  <a:pt x="1440846" y="1001343"/>
                  <a:pt x="1504478" y="1051042"/>
                </a:cubicBezTo>
                <a:lnTo>
                  <a:pt x="1536674" y="1080622"/>
                </a:lnTo>
                <a:lnTo>
                  <a:pt x="1536674" y="816056"/>
                </a:lnTo>
                <a:cubicBezTo>
                  <a:pt x="1536674" y="794291"/>
                  <a:pt x="1554318" y="776647"/>
                  <a:pt x="1576083" y="776647"/>
                </a:cubicBezTo>
                <a:close/>
                <a:moveTo>
                  <a:pt x="1083847" y="310130"/>
                </a:moveTo>
                <a:cubicBezTo>
                  <a:pt x="1200957" y="310130"/>
                  <a:pt x="1299889" y="408197"/>
                  <a:pt x="1330507" y="543004"/>
                </a:cubicBezTo>
                <a:lnTo>
                  <a:pt x="1331374" y="543004"/>
                </a:lnTo>
                <a:lnTo>
                  <a:pt x="1335879" y="563696"/>
                </a:lnTo>
                <a:lnTo>
                  <a:pt x="1335605" y="563696"/>
                </a:lnTo>
                <a:lnTo>
                  <a:pt x="1342343" y="634386"/>
                </a:lnTo>
                <a:cubicBezTo>
                  <a:pt x="1341993" y="687379"/>
                  <a:pt x="1330842" y="734564"/>
                  <a:pt x="1313107" y="776870"/>
                </a:cubicBezTo>
                <a:lnTo>
                  <a:pt x="1294278" y="818384"/>
                </a:lnTo>
                <a:lnTo>
                  <a:pt x="1273467" y="858752"/>
                </a:lnTo>
                <a:lnTo>
                  <a:pt x="1272926" y="858752"/>
                </a:lnTo>
                <a:lnTo>
                  <a:pt x="1272926" y="857039"/>
                </a:lnTo>
                <a:cubicBezTo>
                  <a:pt x="1226345" y="921743"/>
                  <a:pt x="1158821" y="961937"/>
                  <a:pt x="1083847" y="961937"/>
                </a:cubicBezTo>
                <a:cubicBezTo>
                  <a:pt x="940997" y="961937"/>
                  <a:pt x="825194" y="816026"/>
                  <a:pt x="825194" y="636034"/>
                </a:cubicBezTo>
                <a:cubicBezTo>
                  <a:pt x="825194" y="456042"/>
                  <a:pt x="940997" y="310130"/>
                  <a:pt x="1083847" y="310130"/>
                </a:cubicBezTo>
                <a:close/>
                <a:moveTo>
                  <a:pt x="304612" y="197705"/>
                </a:moveTo>
                <a:cubicBezTo>
                  <a:pt x="247726" y="197705"/>
                  <a:pt x="201610" y="243821"/>
                  <a:pt x="201610" y="300707"/>
                </a:cubicBezTo>
                <a:lnTo>
                  <a:pt x="201610" y="1430479"/>
                </a:lnTo>
                <a:cubicBezTo>
                  <a:pt x="201610" y="1487365"/>
                  <a:pt x="247726" y="1533481"/>
                  <a:pt x="304612" y="1533481"/>
                </a:cubicBezTo>
                <a:lnTo>
                  <a:pt x="2176774" y="1533481"/>
                </a:lnTo>
                <a:cubicBezTo>
                  <a:pt x="2233660" y="1533481"/>
                  <a:pt x="2279776" y="1487365"/>
                  <a:pt x="2279776" y="1430479"/>
                </a:cubicBezTo>
                <a:lnTo>
                  <a:pt x="2279776" y="300707"/>
                </a:lnTo>
                <a:cubicBezTo>
                  <a:pt x="2279776" y="243821"/>
                  <a:pt x="2233660" y="197705"/>
                  <a:pt x="2176774" y="197705"/>
                </a:cubicBezTo>
                <a:close/>
                <a:moveTo>
                  <a:pt x="147155" y="0"/>
                </a:moveTo>
                <a:lnTo>
                  <a:pt x="2334232" y="0"/>
                </a:lnTo>
                <a:cubicBezTo>
                  <a:pt x="2415503" y="0"/>
                  <a:pt x="2481387" y="65884"/>
                  <a:pt x="2481387" y="147155"/>
                </a:cubicBezTo>
                <a:lnTo>
                  <a:pt x="2481387" y="1761223"/>
                </a:lnTo>
                <a:cubicBezTo>
                  <a:pt x="2481387" y="1842494"/>
                  <a:pt x="2415503" y="1908378"/>
                  <a:pt x="2334232" y="1908378"/>
                </a:cubicBezTo>
                <a:lnTo>
                  <a:pt x="147155" y="1908378"/>
                </a:lnTo>
                <a:cubicBezTo>
                  <a:pt x="65884" y="1908378"/>
                  <a:pt x="0" y="1842494"/>
                  <a:pt x="0" y="1761223"/>
                </a:cubicBezTo>
                <a:lnTo>
                  <a:pt x="0" y="147155"/>
                </a:lnTo>
                <a:cubicBezTo>
                  <a:pt x="0" y="65884"/>
                  <a:pt x="65884" y="0"/>
                  <a:pt x="147155" y="0"/>
                </a:cubicBezTo>
                <a:close/>
              </a:path>
            </a:pathLst>
          </a:custGeom>
          <a:solidFill>
            <a:schemeClr val="bg1">
              <a:lumMod val="50000"/>
            </a:scheme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Oval 105"/>
          <p:cNvSpPr/>
          <p:nvPr/>
        </p:nvSpPr>
        <p:spPr bwMode="auto">
          <a:xfrm>
            <a:off x="1023354" y="2277511"/>
            <a:ext cx="145366" cy="145366"/>
          </a:xfrm>
          <a:prstGeom prst="ellipse">
            <a:avLst/>
          </a:prstGeom>
          <a:solidFill>
            <a:srgbClr val="D59DFF"/>
          </a:solidFill>
          <a:ln w="1905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Freeform 137"/>
          <p:cNvSpPr/>
          <p:nvPr/>
        </p:nvSpPr>
        <p:spPr bwMode="auto">
          <a:xfrm>
            <a:off x="4872732" y="4225813"/>
            <a:ext cx="310112" cy="299535"/>
          </a:xfrm>
          <a:custGeom>
            <a:avLst/>
            <a:gdLst>
              <a:gd name="connsiteX0" fmla="*/ 318859 w 400943"/>
              <a:gd name="connsiteY0" fmla="*/ 295010 h 367619"/>
              <a:gd name="connsiteX1" fmla="*/ 318859 w 400943"/>
              <a:gd name="connsiteY1" fmla="*/ 344416 h 367619"/>
              <a:gd name="connsiteX2" fmla="*/ 376829 w 400943"/>
              <a:gd name="connsiteY2" fmla="*/ 344416 h 367619"/>
              <a:gd name="connsiteX3" fmla="*/ 376829 w 400943"/>
              <a:gd name="connsiteY3" fmla="*/ 295010 h 367619"/>
              <a:gd name="connsiteX4" fmla="*/ 243972 w 400943"/>
              <a:gd name="connsiteY4" fmla="*/ 295010 h 367619"/>
              <a:gd name="connsiteX5" fmla="*/ 243972 w 400943"/>
              <a:gd name="connsiteY5" fmla="*/ 344416 h 367619"/>
              <a:gd name="connsiteX6" fmla="*/ 305758 w 400943"/>
              <a:gd name="connsiteY6" fmla="*/ 344416 h 367619"/>
              <a:gd name="connsiteX7" fmla="*/ 305758 w 400943"/>
              <a:gd name="connsiteY7" fmla="*/ 295010 h 367619"/>
              <a:gd name="connsiteX8" fmla="*/ 169085 w 400943"/>
              <a:gd name="connsiteY8" fmla="*/ 295010 h 367619"/>
              <a:gd name="connsiteX9" fmla="*/ 169085 w 400943"/>
              <a:gd name="connsiteY9" fmla="*/ 344416 h 367619"/>
              <a:gd name="connsiteX10" fmla="*/ 230871 w 400943"/>
              <a:gd name="connsiteY10" fmla="*/ 344416 h 367619"/>
              <a:gd name="connsiteX11" fmla="*/ 230871 w 400943"/>
              <a:gd name="connsiteY11" fmla="*/ 295010 h 367619"/>
              <a:gd name="connsiteX12" fmla="*/ 94198 w 400943"/>
              <a:gd name="connsiteY12" fmla="*/ 295010 h 367619"/>
              <a:gd name="connsiteX13" fmla="*/ 94198 w 400943"/>
              <a:gd name="connsiteY13" fmla="*/ 344416 h 367619"/>
              <a:gd name="connsiteX14" fmla="*/ 155984 w 400943"/>
              <a:gd name="connsiteY14" fmla="*/ 344416 h 367619"/>
              <a:gd name="connsiteX15" fmla="*/ 155984 w 400943"/>
              <a:gd name="connsiteY15" fmla="*/ 295010 h 367619"/>
              <a:gd name="connsiteX16" fmla="*/ 24114 w 400943"/>
              <a:gd name="connsiteY16" fmla="*/ 295010 h 367619"/>
              <a:gd name="connsiteX17" fmla="*/ 24114 w 400943"/>
              <a:gd name="connsiteY17" fmla="*/ 344416 h 367619"/>
              <a:gd name="connsiteX18" fmla="*/ 81097 w 400943"/>
              <a:gd name="connsiteY18" fmla="*/ 344416 h 367619"/>
              <a:gd name="connsiteX19" fmla="*/ 81097 w 400943"/>
              <a:gd name="connsiteY19" fmla="*/ 295010 h 367619"/>
              <a:gd name="connsiteX20" fmla="*/ 318859 w 400943"/>
              <a:gd name="connsiteY20" fmla="*/ 228097 h 367619"/>
              <a:gd name="connsiteX21" fmla="*/ 318859 w 400943"/>
              <a:gd name="connsiteY21" fmla="*/ 281908 h 367619"/>
              <a:gd name="connsiteX22" fmla="*/ 376829 w 400943"/>
              <a:gd name="connsiteY22" fmla="*/ 281908 h 367619"/>
              <a:gd name="connsiteX23" fmla="*/ 376829 w 400943"/>
              <a:gd name="connsiteY23" fmla="*/ 228097 h 367619"/>
              <a:gd name="connsiteX24" fmla="*/ 243972 w 400943"/>
              <a:gd name="connsiteY24" fmla="*/ 228097 h 367619"/>
              <a:gd name="connsiteX25" fmla="*/ 243972 w 400943"/>
              <a:gd name="connsiteY25" fmla="*/ 281908 h 367619"/>
              <a:gd name="connsiteX26" fmla="*/ 305758 w 400943"/>
              <a:gd name="connsiteY26" fmla="*/ 281908 h 367619"/>
              <a:gd name="connsiteX27" fmla="*/ 305758 w 400943"/>
              <a:gd name="connsiteY27" fmla="*/ 228097 h 367619"/>
              <a:gd name="connsiteX28" fmla="*/ 169085 w 400943"/>
              <a:gd name="connsiteY28" fmla="*/ 228097 h 367619"/>
              <a:gd name="connsiteX29" fmla="*/ 169085 w 400943"/>
              <a:gd name="connsiteY29" fmla="*/ 281908 h 367619"/>
              <a:gd name="connsiteX30" fmla="*/ 230871 w 400943"/>
              <a:gd name="connsiteY30" fmla="*/ 281908 h 367619"/>
              <a:gd name="connsiteX31" fmla="*/ 230871 w 400943"/>
              <a:gd name="connsiteY31" fmla="*/ 228097 h 367619"/>
              <a:gd name="connsiteX32" fmla="*/ 94198 w 400943"/>
              <a:gd name="connsiteY32" fmla="*/ 228097 h 367619"/>
              <a:gd name="connsiteX33" fmla="*/ 94198 w 400943"/>
              <a:gd name="connsiteY33" fmla="*/ 281908 h 367619"/>
              <a:gd name="connsiteX34" fmla="*/ 155984 w 400943"/>
              <a:gd name="connsiteY34" fmla="*/ 281908 h 367619"/>
              <a:gd name="connsiteX35" fmla="*/ 155984 w 400943"/>
              <a:gd name="connsiteY35" fmla="*/ 228097 h 367619"/>
              <a:gd name="connsiteX36" fmla="*/ 24114 w 400943"/>
              <a:gd name="connsiteY36" fmla="*/ 228097 h 367619"/>
              <a:gd name="connsiteX37" fmla="*/ 24114 w 400943"/>
              <a:gd name="connsiteY37" fmla="*/ 281908 h 367619"/>
              <a:gd name="connsiteX38" fmla="*/ 81097 w 400943"/>
              <a:gd name="connsiteY38" fmla="*/ 281908 h 367619"/>
              <a:gd name="connsiteX39" fmla="*/ 81097 w 400943"/>
              <a:gd name="connsiteY39" fmla="*/ 228097 h 367619"/>
              <a:gd name="connsiteX40" fmla="*/ 318859 w 400943"/>
              <a:gd name="connsiteY40" fmla="*/ 161185 h 367619"/>
              <a:gd name="connsiteX41" fmla="*/ 318859 w 400943"/>
              <a:gd name="connsiteY41" fmla="*/ 214996 h 367619"/>
              <a:gd name="connsiteX42" fmla="*/ 376829 w 400943"/>
              <a:gd name="connsiteY42" fmla="*/ 214996 h 367619"/>
              <a:gd name="connsiteX43" fmla="*/ 376829 w 400943"/>
              <a:gd name="connsiteY43" fmla="*/ 161185 h 367619"/>
              <a:gd name="connsiteX44" fmla="*/ 243972 w 400943"/>
              <a:gd name="connsiteY44" fmla="*/ 161185 h 367619"/>
              <a:gd name="connsiteX45" fmla="*/ 243972 w 400943"/>
              <a:gd name="connsiteY45" fmla="*/ 214996 h 367619"/>
              <a:gd name="connsiteX46" fmla="*/ 305758 w 400943"/>
              <a:gd name="connsiteY46" fmla="*/ 214996 h 367619"/>
              <a:gd name="connsiteX47" fmla="*/ 305758 w 400943"/>
              <a:gd name="connsiteY47" fmla="*/ 161185 h 367619"/>
              <a:gd name="connsiteX48" fmla="*/ 169085 w 400943"/>
              <a:gd name="connsiteY48" fmla="*/ 161185 h 367619"/>
              <a:gd name="connsiteX49" fmla="*/ 169085 w 400943"/>
              <a:gd name="connsiteY49" fmla="*/ 214996 h 367619"/>
              <a:gd name="connsiteX50" fmla="*/ 230871 w 400943"/>
              <a:gd name="connsiteY50" fmla="*/ 214996 h 367619"/>
              <a:gd name="connsiteX51" fmla="*/ 230871 w 400943"/>
              <a:gd name="connsiteY51" fmla="*/ 161185 h 367619"/>
              <a:gd name="connsiteX52" fmla="*/ 94198 w 400943"/>
              <a:gd name="connsiteY52" fmla="*/ 161185 h 367619"/>
              <a:gd name="connsiteX53" fmla="*/ 94198 w 400943"/>
              <a:gd name="connsiteY53" fmla="*/ 214996 h 367619"/>
              <a:gd name="connsiteX54" fmla="*/ 155984 w 400943"/>
              <a:gd name="connsiteY54" fmla="*/ 214996 h 367619"/>
              <a:gd name="connsiteX55" fmla="*/ 155984 w 400943"/>
              <a:gd name="connsiteY55" fmla="*/ 161185 h 367619"/>
              <a:gd name="connsiteX56" fmla="*/ 24114 w 400943"/>
              <a:gd name="connsiteY56" fmla="*/ 161185 h 367619"/>
              <a:gd name="connsiteX57" fmla="*/ 24114 w 400943"/>
              <a:gd name="connsiteY57" fmla="*/ 214996 h 367619"/>
              <a:gd name="connsiteX58" fmla="*/ 81097 w 400943"/>
              <a:gd name="connsiteY58" fmla="*/ 214996 h 367619"/>
              <a:gd name="connsiteX59" fmla="*/ 81097 w 400943"/>
              <a:gd name="connsiteY59" fmla="*/ 161185 h 367619"/>
              <a:gd name="connsiteX60" fmla="*/ 318859 w 400943"/>
              <a:gd name="connsiteY60" fmla="*/ 94273 h 367619"/>
              <a:gd name="connsiteX61" fmla="*/ 318859 w 400943"/>
              <a:gd name="connsiteY61" fmla="*/ 148084 h 367619"/>
              <a:gd name="connsiteX62" fmla="*/ 376829 w 400943"/>
              <a:gd name="connsiteY62" fmla="*/ 148084 h 367619"/>
              <a:gd name="connsiteX63" fmla="*/ 376829 w 400943"/>
              <a:gd name="connsiteY63" fmla="*/ 94273 h 367619"/>
              <a:gd name="connsiteX64" fmla="*/ 243972 w 400943"/>
              <a:gd name="connsiteY64" fmla="*/ 94273 h 367619"/>
              <a:gd name="connsiteX65" fmla="*/ 243972 w 400943"/>
              <a:gd name="connsiteY65" fmla="*/ 148084 h 367619"/>
              <a:gd name="connsiteX66" fmla="*/ 305758 w 400943"/>
              <a:gd name="connsiteY66" fmla="*/ 148084 h 367619"/>
              <a:gd name="connsiteX67" fmla="*/ 305758 w 400943"/>
              <a:gd name="connsiteY67" fmla="*/ 94273 h 367619"/>
              <a:gd name="connsiteX68" fmla="*/ 169085 w 400943"/>
              <a:gd name="connsiteY68" fmla="*/ 94273 h 367619"/>
              <a:gd name="connsiteX69" fmla="*/ 169085 w 400943"/>
              <a:gd name="connsiteY69" fmla="*/ 148084 h 367619"/>
              <a:gd name="connsiteX70" fmla="*/ 230871 w 400943"/>
              <a:gd name="connsiteY70" fmla="*/ 148084 h 367619"/>
              <a:gd name="connsiteX71" fmla="*/ 230871 w 400943"/>
              <a:gd name="connsiteY71" fmla="*/ 94273 h 367619"/>
              <a:gd name="connsiteX72" fmla="*/ 94198 w 400943"/>
              <a:gd name="connsiteY72" fmla="*/ 94273 h 367619"/>
              <a:gd name="connsiteX73" fmla="*/ 94198 w 400943"/>
              <a:gd name="connsiteY73" fmla="*/ 148084 h 367619"/>
              <a:gd name="connsiteX74" fmla="*/ 155984 w 400943"/>
              <a:gd name="connsiteY74" fmla="*/ 148084 h 367619"/>
              <a:gd name="connsiteX75" fmla="*/ 155984 w 400943"/>
              <a:gd name="connsiteY75" fmla="*/ 94273 h 367619"/>
              <a:gd name="connsiteX76" fmla="*/ 24114 w 400943"/>
              <a:gd name="connsiteY76" fmla="*/ 94273 h 367619"/>
              <a:gd name="connsiteX77" fmla="*/ 24114 w 400943"/>
              <a:gd name="connsiteY77" fmla="*/ 148084 h 367619"/>
              <a:gd name="connsiteX78" fmla="*/ 81097 w 400943"/>
              <a:gd name="connsiteY78" fmla="*/ 148084 h 367619"/>
              <a:gd name="connsiteX79" fmla="*/ 81097 w 400943"/>
              <a:gd name="connsiteY79" fmla="*/ 94273 h 367619"/>
              <a:gd name="connsiteX80" fmla="*/ 24114 w 400943"/>
              <a:gd name="connsiteY80" fmla="*/ 40006 h 367619"/>
              <a:gd name="connsiteX81" fmla="*/ 24114 w 400943"/>
              <a:gd name="connsiteY81" fmla="*/ 81172 h 367619"/>
              <a:gd name="connsiteX82" fmla="*/ 376829 w 400943"/>
              <a:gd name="connsiteY82" fmla="*/ 81172 h 367619"/>
              <a:gd name="connsiteX83" fmla="*/ 376829 w 400943"/>
              <a:gd name="connsiteY83" fmla="*/ 40006 h 367619"/>
              <a:gd name="connsiteX84" fmla="*/ 318829 w 400943"/>
              <a:gd name="connsiteY84" fmla="*/ 40006 h 367619"/>
              <a:gd name="connsiteX85" fmla="*/ 318829 w 400943"/>
              <a:gd name="connsiteY85" fmla="*/ 45000 h 367619"/>
              <a:gd name="connsiteX86" fmla="*/ 315075 w 400943"/>
              <a:gd name="connsiteY86" fmla="*/ 54063 h 367619"/>
              <a:gd name="connsiteX87" fmla="*/ 306012 w 400943"/>
              <a:gd name="connsiteY87" fmla="*/ 57817 h 367619"/>
              <a:gd name="connsiteX88" fmla="*/ 296949 w 400943"/>
              <a:gd name="connsiteY88" fmla="*/ 54063 h 367619"/>
              <a:gd name="connsiteX89" fmla="*/ 293195 w 400943"/>
              <a:gd name="connsiteY89" fmla="*/ 45000 h 367619"/>
              <a:gd name="connsiteX90" fmla="*/ 293195 w 400943"/>
              <a:gd name="connsiteY90" fmla="*/ 40006 h 367619"/>
              <a:gd name="connsiteX91" fmla="*/ 276663 w 400943"/>
              <a:gd name="connsiteY91" fmla="*/ 40006 h 367619"/>
              <a:gd name="connsiteX92" fmla="*/ 276663 w 400943"/>
              <a:gd name="connsiteY92" fmla="*/ 45000 h 367619"/>
              <a:gd name="connsiteX93" fmla="*/ 263846 w 400943"/>
              <a:gd name="connsiteY93" fmla="*/ 57817 h 367619"/>
              <a:gd name="connsiteX94" fmla="*/ 251029 w 400943"/>
              <a:gd name="connsiteY94" fmla="*/ 45000 h 367619"/>
              <a:gd name="connsiteX95" fmla="*/ 251029 w 400943"/>
              <a:gd name="connsiteY95" fmla="*/ 40006 h 367619"/>
              <a:gd name="connsiteX96" fmla="*/ 234496 w 400943"/>
              <a:gd name="connsiteY96" fmla="*/ 40006 h 367619"/>
              <a:gd name="connsiteX97" fmla="*/ 234496 w 400943"/>
              <a:gd name="connsiteY97" fmla="*/ 45000 h 367619"/>
              <a:gd name="connsiteX98" fmla="*/ 221679 w 400943"/>
              <a:gd name="connsiteY98" fmla="*/ 57817 h 367619"/>
              <a:gd name="connsiteX99" fmla="*/ 208863 w 400943"/>
              <a:gd name="connsiteY99" fmla="*/ 45000 h 367619"/>
              <a:gd name="connsiteX100" fmla="*/ 208863 w 400943"/>
              <a:gd name="connsiteY100" fmla="*/ 40006 h 367619"/>
              <a:gd name="connsiteX101" fmla="*/ 192330 w 400943"/>
              <a:gd name="connsiteY101" fmla="*/ 40006 h 367619"/>
              <a:gd name="connsiteX102" fmla="*/ 192330 w 400943"/>
              <a:gd name="connsiteY102" fmla="*/ 45000 h 367619"/>
              <a:gd name="connsiteX103" fmla="*/ 188576 w 400943"/>
              <a:gd name="connsiteY103" fmla="*/ 54063 h 367619"/>
              <a:gd name="connsiteX104" fmla="*/ 179513 w 400943"/>
              <a:gd name="connsiteY104" fmla="*/ 57817 h 367619"/>
              <a:gd name="connsiteX105" fmla="*/ 170450 w 400943"/>
              <a:gd name="connsiteY105" fmla="*/ 54063 h 367619"/>
              <a:gd name="connsiteX106" fmla="*/ 166696 w 400943"/>
              <a:gd name="connsiteY106" fmla="*/ 45000 h 367619"/>
              <a:gd name="connsiteX107" fmla="*/ 166696 w 400943"/>
              <a:gd name="connsiteY107" fmla="*/ 40006 h 367619"/>
              <a:gd name="connsiteX108" fmla="*/ 150163 w 400943"/>
              <a:gd name="connsiteY108" fmla="*/ 40006 h 367619"/>
              <a:gd name="connsiteX109" fmla="*/ 150163 w 400943"/>
              <a:gd name="connsiteY109" fmla="*/ 45000 h 367619"/>
              <a:gd name="connsiteX110" fmla="*/ 146409 w 400943"/>
              <a:gd name="connsiteY110" fmla="*/ 54063 h 367619"/>
              <a:gd name="connsiteX111" fmla="*/ 137347 w 400943"/>
              <a:gd name="connsiteY111" fmla="*/ 57817 h 367619"/>
              <a:gd name="connsiteX112" fmla="*/ 128284 w 400943"/>
              <a:gd name="connsiteY112" fmla="*/ 54063 h 367619"/>
              <a:gd name="connsiteX113" fmla="*/ 124530 w 400943"/>
              <a:gd name="connsiteY113" fmla="*/ 45000 h 367619"/>
              <a:gd name="connsiteX114" fmla="*/ 124530 w 400943"/>
              <a:gd name="connsiteY114" fmla="*/ 40006 h 367619"/>
              <a:gd name="connsiteX115" fmla="*/ 107997 w 400943"/>
              <a:gd name="connsiteY115" fmla="*/ 40006 h 367619"/>
              <a:gd name="connsiteX116" fmla="*/ 107997 w 400943"/>
              <a:gd name="connsiteY116" fmla="*/ 45000 h 367619"/>
              <a:gd name="connsiteX117" fmla="*/ 95180 w 400943"/>
              <a:gd name="connsiteY117" fmla="*/ 57817 h 367619"/>
              <a:gd name="connsiteX118" fmla="*/ 82363 w 400943"/>
              <a:gd name="connsiteY118" fmla="*/ 45000 h 367619"/>
              <a:gd name="connsiteX119" fmla="*/ 82363 w 400943"/>
              <a:gd name="connsiteY119" fmla="*/ 40006 h 367619"/>
              <a:gd name="connsiteX120" fmla="*/ 65830 w 400943"/>
              <a:gd name="connsiteY120" fmla="*/ 40006 h 367619"/>
              <a:gd name="connsiteX121" fmla="*/ 65830 w 400943"/>
              <a:gd name="connsiteY121" fmla="*/ 45000 h 367619"/>
              <a:gd name="connsiteX122" fmla="*/ 53014 w 400943"/>
              <a:gd name="connsiteY122" fmla="*/ 57817 h 367619"/>
              <a:gd name="connsiteX123" fmla="*/ 40197 w 400943"/>
              <a:gd name="connsiteY123" fmla="*/ 45000 h 367619"/>
              <a:gd name="connsiteX124" fmla="*/ 40197 w 400943"/>
              <a:gd name="connsiteY124" fmla="*/ 40006 h 367619"/>
              <a:gd name="connsiteX125" fmla="*/ 53014 w 400943"/>
              <a:gd name="connsiteY125" fmla="*/ 0 h 367619"/>
              <a:gd name="connsiteX126" fmla="*/ 65830 w 400943"/>
              <a:gd name="connsiteY126" fmla="*/ 12816 h 367619"/>
              <a:gd name="connsiteX127" fmla="*/ 65830 w 400943"/>
              <a:gd name="connsiteY127" fmla="*/ 16804 h 367619"/>
              <a:gd name="connsiteX128" fmla="*/ 82363 w 400943"/>
              <a:gd name="connsiteY128" fmla="*/ 16804 h 367619"/>
              <a:gd name="connsiteX129" fmla="*/ 82363 w 400943"/>
              <a:gd name="connsiteY129" fmla="*/ 12816 h 367619"/>
              <a:gd name="connsiteX130" fmla="*/ 95180 w 400943"/>
              <a:gd name="connsiteY130" fmla="*/ 0 h 367619"/>
              <a:gd name="connsiteX131" fmla="*/ 107997 w 400943"/>
              <a:gd name="connsiteY131" fmla="*/ 12816 h 367619"/>
              <a:gd name="connsiteX132" fmla="*/ 107997 w 400943"/>
              <a:gd name="connsiteY132" fmla="*/ 16804 h 367619"/>
              <a:gd name="connsiteX133" fmla="*/ 124530 w 400943"/>
              <a:gd name="connsiteY133" fmla="*/ 16804 h 367619"/>
              <a:gd name="connsiteX134" fmla="*/ 124530 w 400943"/>
              <a:gd name="connsiteY134" fmla="*/ 12816 h 367619"/>
              <a:gd name="connsiteX135" fmla="*/ 137347 w 400943"/>
              <a:gd name="connsiteY135" fmla="*/ 0 h 367619"/>
              <a:gd name="connsiteX136" fmla="*/ 150163 w 400943"/>
              <a:gd name="connsiteY136" fmla="*/ 12816 h 367619"/>
              <a:gd name="connsiteX137" fmla="*/ 150163 w 400943"/>
              <a:gd name="connsiteY137" fmla="*/ 16804 h 367619"/>
              <a:gd name="connsiteX138" fmla="*/ 166696 w 400943"/>
              <a:gd name="connsiteY138" fmla="*/ 16804 h 367619"/>
              <a:gd name="connsiteX139" fmla="*/ 166696 w 400943"/>
              <a:gd name="connsiteY139" fmla="*/ 12816 h 367619"/>
              <a:gd name="connsiteX140" fmla="*/ 179513 w 400943"/>
              <a:gd name="connsiteY140" fmla="*/ 0 h 367619"/>
              <a:gd name="connsiteX141" fmla="*/ 192330 w 400943"/>
              <a:gd name="connsiteY141" fmla="*/ 12816 h 367619"/>
              <a:gd name="connsiteX142" fmla="*/ 192330 w 400943"/>
              <a:gd name="connsiteY142" fmla="*/ 16804 h 367619"/>
              <a:gd name="connsiteX143" fmla="*/ 208863 w 400943"/>
              <a:gd name="connsiteY143" fmla="*/ 16804 h 367619"/>
              <a:gd name="connsiteX144" fmla="*/ 208863 w 400943"/>
              <a:gd name="connsiteY144" fmla="*/ 12816 h 367619"/>
              <a:gd name="connsiteX145" fmla="*/ 221679 w 400943"/>
              <a:gd name="connsiteY145" fmla="*/ 0 h 367619"/>
              <a:gd name="connsiteX146" fmla="*/ 234496 w 400943"/>
              <a:gd name="connsiteY146" fmla="*/ 12816 h 367619"/>
              <a:gd name="connsiteX147" fmla="*/ 234496 w 400943"/>
              <a:gd name="connsiteY147" fmla="*/ 16804 h 367619"/>
              <a:gd name="connsiteX148" fmla="*/ 251029 w 400943"/>
              <a:gd name="connsiteY148" fmla="*/ 16804 h 367619"/>
              <a:gd name="connsiteX149" fmla="*/ 251029 w 400943"/>
              <a:gd name="connsiteY149" fmla="*/ 12816 h 367619"/>
              <a:gd name="connsiteX150" fmla="*/ 263846 w 400943"/>
              <a:gd name="connsiteY150" fmla="*/ 0 h 367619"/>
              <a:gd name="connsiteX151" fmla="*/ 276663 w 400943"/>
              <a:gd name="connsiteY151" fmla="*/ 12816 h 367619"/>
              <a:gd name="connsiteX152" fmla="*/ 276663 w 400943"/>
              <a:gd name="connsiteY152" fmla="*/ 16804 h 367619"/>
              <a:gd name="connsiteX153" fmla="*/ 293195 w 400943"/>
              <a:gd name="connsiteY153" fmla="*/ 16804 h 367619"/>
              <a:gd name="connsiteX154" fmla="*/ 293195 w 400943"/>
              <a:gd name="connsiteY154" fmla="*/ 12816 h 367619"/>
              <a:gd name="connsiteX155" fmla="*/ 306012 w 400943"/>
              <a:gd name="connsiteY155" fmla="*/ 0 h 367619"/>
              <a:gd name="connsiteX156" fmla="*/ 318829 w 400943"/>
              <a:gd name="connsiteY156" fmla="*/ 12816 h 367619"/>
              <a:gd name="connsiteX157" fmla="*/ 318829 w 400943"/>
              <a:gd name="connsiteY157" fmla="*/ 16804 h 367619"/>
              <a:gd name="connsiteX158" fmla="*/ 390208 w 400943"/>
              <a:gd name="connsiteY158" fmla="*/ 16804 h 367619"/>
              <a:gd name="connsiteX159" fmla="*/ 400943 w 400943"/>
              <a:gd name="connsiteY159" fmla="*/ 27539 h 367619"/>
              <a:gd name="connsiteX160" fmla="*/ 400943 w 400943"/>
              <a:gd name="connsiteY160" fmla="*/ 356884 h 367619"/>
              <a:gd name="connsiteX161" fmla="*/ 390208 w 400943"/>
              <a:gd name="connsiteY161" fmla="*/ 367619 h 367619"/>
              <a:gd name="connsiteX162" fmla="*/ 10735 w 400943"/>
              <a:gd name="connsiteY162" fmla="*/ 367619 h 367619"/>
              <a:gd name="connsiteX163" fmla="*/ 0 w 400943"/>
              <a:gd name="connsiteY163" fmla="*/ 356884 h 367619"/>
              <a:gd name="connsiteX164" fmla="*/ 0 w 400943"/>
              <a:gd name="connsiteY164" fmla="*/ 27539 h 367619"/>
              <a:gd name="connsiteX165" fmla="*/ 10735 w 400943"/>
              <a:gd name="connsiteY165" fmla="*/ 16804 h 367619"/>
              <a:gd name="connsiteX166" fmla="*/ 40197 w 400943"/>
              <a:gd name="connsiteY166" fmla="*/ 16804 h 367619"/>
              <a:gd name="connsiteX167" fmla="*/ 40197 w 400943"/>
              <a:gd name="connsiteY167" fmla="*/ 12816 h 367619"/>
              <a:gd name="connsiteX168" fmla="*/ 53014 w 400943"/>
              <a:gd name="connsiteY168" fmla="*/ 0 h 36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400943" h="367619">
                <a:moveTo>
                  <a:pt x="318859" y="295010"/>
                </a:moveTo>
                <a:lnTo>
                  <a:pt x="318859" y="344416"/>
                </a:lnTo>
                <a:lnTo>
                  <a:pt x="376829" y="344416"/>
                </a:lnTo>
                <a:lnTo>
                  <a:pt x="376829" y="295010"/>
                </a:lnTo>
                <a:close/>
                <a:moveTo>
                  <a:pt x="243972" y="295010"/>
                </a:moveTo>
                <a:lnTo>
                  <a:pt x="243972" y="344416"/>
                </a:lnTo>
                <a:lnTo>
                  <a:pt x="305758" y="344416"/>
                </a:lnTo>
                <a:lnTo>
                  <a:pt x="305758" y="295010"/>
                </a:lnTo>
                <a:close/>
                <a:moveTo>
                  <a:pt x="169085" y="295010"/>
                </a:moveTo>
                <a:lnTo>
                  <a:pt x="169085" y="344416"/>
                </a:lnTo>
                <a:lnTo>
                  <a:pt x="230871" y="344416"/>
                </a:lnTo>
                <a:lnTo>
                  <a:pt x="230871" y="295010"/>
                </a:lnTo>
                <a:close/>
                <a:moveTo>
                  <a:pt x="94198" y="295010"/>
                </a:moveTo>
                <a:lnTo>
                  <a:pt x="94198" y="344416"/>
                </a:lnTo>
                <a:lnTo>
                  <a:pt x="155984" y="344416"/>
                </a:lnTo>
                <a:lnTo>
                  <a:pt x="155984" y="295010"/>
                </a:lnTo>
                <a:close/>
                <a:moveTo>
                  <a:pt x="24114" y="295010"/>
                </a:moveTo>
                <a:lnTo>
                  <a:pt x="24114" y="344416"/>
                </a:lnTo>
                <a:lnTo>
                  <a:pt x="81097" y="344416"/>
                </a:lnTo>
                <a:lnTo>
                  <a:pt x="81097" y="295010"/>
                </a:lnTo>
                <a:close/>
                <a:moveTo>
                  <a:pt x="318859" y="228097"/>
                </a:moveTo>
                <a:lnTo>
                  <a:pt x="318859" y="281908"/>
                </a:lnTo>
                <a:lnTo>
                  <a:pt x="376829" y="281908"/>
                </a:lnTo>
                <a:lnTo>
                  <a:pt x="376829" y="228097"/>
                </a:lnTo>
                <a:close/>
                <a:moveTo>
                  <a:pt x="243972" y="228097"/>
                </a:moveTo>
                <a:lnTo>
                  <a:pt x="243972" y="281908"/>
                </a:lnTo>
                <a:lnTo>
                  <a:pt x="305758" y="281908"/>
                </a:lnTo>
                <a:lnTo>
                  <a:pt x="305758" y="228097"/>
                </a:lnTo>
                <a:close/>
                <a:moveTo>
                  <a:pt x="169085" y="228097"/>
                </a:moveTo>
                <a:lnTo>
                  <a:pt x="169085" y="281908"/>
                </a:lnTo>
                <a:lnTo>
                  <a:pt x="230871" y="281908"/>
                </a:lnTo>
                <a:lnTo>
                  <a:pt x="230871" y="228097"/>
                </a:lnTo>
                <a:close/>
                <a:moveTo>
                  <a:pt x="94198" y="228097"/>
                </a:moveTo>
                <a:lnTo>
                  <a:pt x="94198" y="281908"/>
                </a:lnTo>
                <a:lnTo>
                  <a:pt x="155984" y="281908"/>
                </a:lnTo>
                <a:lnTo>
                  <a:pt x="155984" y="228097"/>
                </a:lnTo>
                <a:close/>
                <a:moveTo>
                  <a:pt x="24114" y="228097"/>
                </a:moveTo>
                <a:lnTo>
                  <a:pt x="24114" y="281908"/>
                </a:lnTo>
                <a:lnTo>
                  <a:pt x="81097" y="281908"/>
                </a:lnTo>
                <a:lnTo>
                  <a:pt x="81097" y="228097"/>
                </a:lnTo>
                <a:close/>
                <a:moveTo>
                  <a:pt x="318859" y="161185"/>
                </a:moveTo>
                <a:lnTo>
                  <a:pt x="318859" y="214996"/>
                </a:lnTo>
                <a:lnTo>
                  <a:pt x="376829" y="214996"/>
                </a:lnTo>
                <a:lnTo>
                  <a:pt x="376829" y="161185"/>
                </a:lnTo>
                <a:close/>
                <a:moveTo>
                  <a:pt x="243972" y="161185"/>
                </a:moveTo>
                <a:lnTo>
                  <a:pt x="243972" y="214996"/>
                </a:lnTo>
                <a:lnTo>
                  <a:pt x="305758" y="214996"/>
                </a:lnTo>
                <a:lnTo>
                  <a:pt x="305758" y="161185"/>
                </a:lnTo>
                <a:close/>
                <a:moveTo>
                  <a:pt x="169085" y="161185"/>
                </a:moveTo>
                <a:lnTo>
                  <a:pt x="169085" y="214996"/>
                </a:lnTo>
                <a:lnTo>
                  <a:pt x="230871" y="214996"/>
                </a:lnTo>
                <a:lnTo>
                  <a:pt x="230871" y="161185"/>
                </a:lnTo>
                <a:close/>
                <a:moveTo>
                  <a:pt x="94198" y="161185"/>
                </a:moveTo>
                <a:lnTo>
                  <a:pt x="94198" y="214996"/>
                </a:lnTo>
                <a:lnTo>
                  <a:pt x="155984" y="214996"/>
                </a:lnTo>
                <a:lnTo>
                  <a:pt x="155984" y="161185"/>
                </a:lnTo>
                <a:close/>
                <a:moveTo>
                  <a:pt x="24114" y="161185"/>
                </a:moveTo>
                <a:lnTo>
                  <a:pt x="24114" y="214996"/>
                </a:lnTo>
                <a:lnTo>
                  <a:pt x="81097" y="214996"/>
                </a:lnTo>
                <a:lnTo>
                  <a:pt x="81097" y="161185"/>
                </a:lnTo>
                <a:close/>
                <a:moveTo>
                  <a:pt x="318859" y="94273"/>
                </a:moveTo>
                <a:lnTo>
                  <a:pt x="318859" y="148084"/>
                </a:lnTo>
                <a:lnTo>
                  <a:pt x="376829" y="148084"/>
                </a:lnTo>
                <a:lnTo>
                  <a:pt x="376829" y="94273"/>
                </a:lnTo>
                <a:close/>
                <a:moveTo>
                  <a:pt x="243972" y="94273"/>
                </a:moveTo>
                <a:lnTo>
                  <a:pt x="243972" y="148084"/>
                </a:lnTo>
                <a:lnTo>
                  <a:pt x="305758" y="148084"/>
                </a:lnTo>
                <a:lnTo>
                  <a:pt x="305758" y="94273"/>
                </a:lnTo>
                <a:close/>
                <a:moveTo>
                  <a:pt x="169085" y="94273"/>
                </a:moveTo>
                <a:lnTo>
                  <a:pt x="169085" y="148084"/>
                </a:lnTo>
                <a:lnTo>
                  <a:pt x="230871" y="148084"/>
                </a:lnTo>
                <a:lnTo>
                  <a:pt x="230871" y="94273"/>
                </a:lnTo>
                <a:close/>
                <a:moveTo>
                  <a:pt x="94198" y="94273"/>
                </a:moveTo>
                <a:lnTo>
                  <a:pt x="94198" y="148084"/>
                </a:lnTo>
                <a:lnTo>
                  <a:pt x="155984" y="148084"/>
                </a:lnTo>
                <a:lnTo>
                  <a:pt x="155984" y="94273"/>
                </a:lnTo>
                <a:close/>
                <a:moveTo>
                  <a:pt x="24114" y="94273"/>
                </a:moveTo>
                <a:lnTo>
                  <a:pt x="24114" y="148084"/>
                </a:lnTo>
                <a:lnTo>
                  <a:pt x="81097" y="148084"/>
                </a:lnTo>
                <a:lnTo>
                  <a:pt x="81097" y="94273"/>
                </a:lnTo>
                <a:close/>
                <a:moveTo>
                  <a:pt x="24114" y="40006"/>
                </a:moveTo>
                <a:lnTo>
                  <a:pt x="24114" y="81172"/>
                </a:lnTo>
                <a:lnTo>
                  <a:pt x="376829" y="81172"/>
                </a:lnTo>
                <a:lnTo>
                  <a:pt x="376829" y="40006"/>
                </a:lnTo>
                <a:lnTo>
                  <a:pt x="318829" y="40006"/>
                </a:lnTo>
                <a:cubicBezTo>
                  <a:pt x="318829" y="41671"/>
                  <a:pt x="318829" y="43336"/>
                  <a:pt x="318829" y="45000"/>
                </a:cubicBezTo>
                <a:cubicBezTo>
                  <a:pt x="318829" y="48540"/>
                  <a:pt x="317394" y="51744"/>
                  <a:pt x="315075" y="54063"/>
                </a:cubicBezTo>
                <a:lnTo>
                  <a:pt x="306012" y="57817"/>
                </a:lnTo>
                <a:lnTo>
                  <a:pt x="296949" y="54063"/>
                </a:lnTo>
                <a:cubicBezTo>
                  <a:pt x="294630" y="51744"/>
                  <a:pt x="293195" y="48539"/>
                  <a:pt x="293195" y="45000"/>
                </a:cubicBezTo>
                <a:lnTo>
                  <a:pt x="293195" y="40006"/>
                </a:lnTo>
                <a:lnTo>
                  <a:pt x="276663" y="40006"/>
                </a:lnTo>
                <a:cubicBezTo>
                  <a:pt x="276663" y="41671"/>
                  <a:pt x="276663" y="43336"/>
                  <a:pt x="276663" y="45000"/>
                </a:cubicBezTo>
                <a:cubicBezTo>
                  <a:pt x="276663" y="52079"/>
                  <a:pt x="270924" y="57817"/>
                  <a:pt x="263846" y="57817"/>
                </a:cubicBezTo>
                <a:cubicBezTo>
                  <a:pt x="256767" y="57817"/>
                  <a:pt x="251029" y="52079"/>
                  <a:pt x="251029" y="45000"/>
                </a:cubicBezTo>
                <a:lnTo>
                  <a:pt x="251029" y="40006"/>
                </a:lnTo>
                <a:lnTo>
                  <a:pt x="234496" y="40006"/>
                </a:lnTo>
                <a:cubicBezTo>
                  <a:pt x="234496" y="41671"/>
                  <a:pt x="234496" y="43336"/>
                  <a:pt x="234496" y="45000"/>
                </a:cubicBezTo>
                <a:cubicBezTo>
                  <a:pt x="234496" y="52079"/>
                  <a:pt x="228758" y="57817"/>
                  <a:pt x="221679" y="57817"/>
                </a:cubicBezTo>
                <a:cubicBezTo>
                  <a:pt x="214601" y="57817"/>
                  <a:pt x="208863" y="52079"/>
                  <a:pt x="208863" y="45000"/>
                </a:cubicBezTo>
                <a:lnTo>
                  <a:pt x="208863" y="40006"/>
                </a:lnTo>
                <a:lnTo>
                  <a:pt x="192330" y="40006"/>
                </a:lnTo>
                <a:cubicBezTo>
                  <a:pt x="192330" y="41671"/>
                  <a:pt x="192330" y="43336"/>
                  <a:pt x="192330" y="45000"/>
                </a:cubicBezTo>
                <a:cubicBezTo>
                  <a:pt x="192330" y="48540"/>
                  <a:pt x="190895" y="51744"/>
                  <a:pt x="188576" y="54063"/>
                </a:cubicBezTo>
                <a:lnTo>
                  <a:pt x="179513" y="57817"/>
                </a:lnTo>
                <a:lnTo>
                  <a:pt x="170450" y="54063"/>
                </a:lnTo>
                <a:cubicBezTo>
                  <a:pt x="168131" y="51744"/>
                  <a:pt x="166696" y="48539"/>
                  <a:pt x="166696" y="45000"/>
                </a:cubicBezTo>
                <a:lnTo>
                  <a:pt x="166696" y="40006"/>
                </a:lnTo>
                <a:lnTo>
                  <a:pt x="150163" y="40006"/>
                </a:lnTo>
                <a:cubicBezTo>
                  <a:pt x="150163" y="41671"/>
                  <a:pt x="150163" y="43336"/>
                  <a:pt x="150163" y="45000"/>
                </a:cubicBezTo>
                <a:cubicBezTo>
                  <a:pt x="150163" y="48540"/>
                  <a:pt x="148729" y="51744"/>
                  <a:pt x="146409" y="54063"/>
                </a:cubicBezTo>
                <a:lnTo>
                  <a:pt x="137347" y="57817"/>
                </a:lnTo>
                <a:lnTo>
                  <a:pt x="128284" y="54063"/>
                </a:lnTo>
                <a:cubicBezTo>
                  <a:pt x="125964" y="51744"/>
                  <a:pt x="124530" y="48539"/>
                  <a:pt x="124530" y="45000"/>
                </a:cubicBezTo>
                <a:lnTo>
                  <a:pt x="124530" y="40006"/>
                </a:lnTo>
                <a:lnTo>
                  <a:pt x="107997" y="40006"/>
                </a:lnTo>
                <a:cubicBezTo>
                  <a:pt x="107997" y="41671"/>
                  <a:pt x="107997" y="43336"/>
                  <a:pt x="107997" y="45000"/>
                </a:cubicBezTo>
                <a:cubicBezTo>
                  <a:pt x="107997" y="52079"/>
                  <a:pt x="102259" y="57817"/>
                  <a:pt x="95180" y="57817"/>
                </a:cubicBezTo>
                <a:cubicBezTo>
                  <a:pt x="88102" y="57817"/>
                  <a:pt x="82363" y="52079"/>
                  <a:pt x="82363" y="45000"/>
                </a:cubicBezTo>
                <a:lnTo>
                  <a:pt x="82363" y="40006"/>
                </a:lnTo>
                <a:lnTo>
                  <a:pt x="65830" y="40006"/>
                </a:lnTo>
                <a:cubicBezTo>
                  <a:pt x="65830" y="41671"/>
                  <a:pt x="65830" y="43336"/>
                  <a:pt x="65830" y="45000"/>
                </a:cubicBezTo>
                <a:cubicBezTo>
                  <a:pt x="65830" y="52079"/>
                  <a:pt x="60092" y="57817"/>
                  <a:pt x="53014" y="57817"/>
                </a:cubicBezTo>
                <a:cubicBezTo>
                  <a:pt x="45935" y="57817"/>
                  <a:pt x="40197" y="52079"/>
                  <a:pt x="40197" y="45000"/>
                </a:cubicBezTo>
                <a:lnTo>
                  <a:pt x="40197" y="40006"/>
                </a:lnTo>
                <a:close/>
                <a:moveTo>
                  <a:pt x="53014" y="0"/>
                </a:moveTo>
                <a:cubicBezTo>
                  <a:pt x="60092" y="0"/>
                  <a:pt x="65830" y="5738"/>
                  <a:pt x="65830" y="12816"/>
                </a:cubicBezTo>
                <a:lnTo>
                  <a:pt x="65830" y="16804"/>
                </a:lnTo>
                <a:lnTo>
                  <a:pt x="82363" y="16804"/>
                </a:lnTo>
                <a:lnTo>
                  <a:pt x="82363" y="12816"/>
                </a:lnTo>
                <a:cubicBezTo>
                  <a:pt x="82363" y="5738"/>
                  <a:pt x="88102" y="0"/>
                  <a:pt x="95180" y="0"/>
                </a:cubicBezTo>
                <a:cubicBezTo>
                  <a:pt x="102259" y="0"/>
                  <a:pt x="107997" y="5738"/>
                  <a:pt x="107997" y="12816"/>
                </a:cubicBezTo>
                <a:lnTo>
                  <a:pt x="107997" y="16804"/>
                </a:lnTo>
                <a:lnTo>
                  <a:pt x="124530" y="16804"/>
                </a:lnTo>
                <a:lnTo>
                  <a:pt x="124530" y="12816"/>
                </a:lnTo>
                <a:cubicBezTo>
                  <a:pt x="124530" y="5738"/>
                  <a:pt x="130268" y="0"/>
                  <a:pt x="137347" y="0"/>
                </a:cubicBezTo>
                <a:cubicBezTo>
                  <a:pt x="144425" y="0"/>
                  <a:pt x="150163" y="5738"/>
                  <a:pt x="150163" y="12816"/>
                </a:cubicBezTo>
                <a:lnTo>
                  <a:pt x="150163" y="16804"/>
                </a:lnTo>
                <a:lnTo>
                  <a:pt x="166696" y="16804"/>
                </a:lnTo>
                <a:lnTo>
                  <a:pt x="166696" y="12816"/>
                </a:lnTo>
                <a:cubicBezTo>
                  <a:pt x="166696" y="5738"/>
                  <a:pt x="172435" y="0"/>
                  <a:pt x="179513" y="0"/>
                </a:cubicBezTo>
                <a:cubicBezTo>
                  <a:pt x="186592" y="0"/>
                  <a:pt x="192330" y="5738"/>
                  <a:pt x="192330" y="12816"/>
                </a:cubicBezTo>
                <a:lnTo>
                  <a:pt x="192330" y="16804"/>
                </a:lnTo>
                <a:lnTo>
                  <a:pt x="208863" y="16804"/>
                </a:lnTo>
                <a:lnTo>
                  <a:pt x="208863" y="12816"/>
                </a:lnTo>
                <a:cubicBezTo>
                  <a:pt x="208863" y="5738"/>
                  <a:pt x="214601" y="0"/>
                  <a:pt x="221679" y="0"/>
                </a:cubicBezTo>
                <a:cubicBezTo>
                  <a:pt x="228758" y="0"/>
                  <a:pt x="234496" y="5738"/>
                  <a:pt x="234496" y="12816"/>
                </a:cubicBezTo>
                <a:lnTo>
                  <a:pt x="234496" y="16804"/>
                </a:lnTo>
                <a:lnTo>
                  <a:pt x="251029" y="16804"/>
                </a:lnTo>
                <a:lnTo>
                  <a:pt x="251029" y="12816"/>
                </a:lnTo>
                <a:cubicBezTo>
                  <a:pt x="251029" y="5738"/>
                  <a:pt x="256767" y="0"/>
                  <a:pt x="263846" y="0"/>
                </a:cubicBezTo>
                <a:cubicBezTo>
                  <a:pt x="270924" y="0"/>
                  <a:pt x="276663" y="5738"/>
                  <a:pt x="276663" y="12816"/>
                </a:cubicBezTo>
                <a:lnTo>
                  <a:pt x="276663" y="16804"/>
                </a:lnTo>
                <a:lnTo>
                  <a:pt x="293195" y="16804"/>
                </a:lnTo>
                <a:lnTo>
                  <a:pt x="293195" y="12816"/>
                </a:lnTo>
                <a:cubicBezTo>
                  <a:pt x="293195" y="5738"/>
                  <a:pt x="298934" y="0"/>
                  <a:pt x="306012" y="0"/>
                </a:cubicBezTo>
                <a:cubicBezTo>
                  <a:pt x="313091" y="0"/>
                  <a:pt x="318829" y="5738"/>
                  <a:pt x="318829" y="12816"/>
                </a:cubicBezTo>
                <a:lnTo>
                  <a:pt x="318829" y="16804"/>
                </a:lnTo>
                <a:lnTo>
                  <a:pt x="390208" y="16804"/>
                </a:lnTo>
                <a:cubicBezTo>
                  <a:pt x="396137" y="16804"/>
                  <a:pt x="400943" y="21610"/>
                  <a:pt x="400943" y="27539"/>
                </a:cubicBezTo>
                <a:lnTo>
                  <a:pt x="400943" y="356884"/>
                </a:lnTo>
                <a:cubicBezTo>
                  <a:pt x="400943" y="362813"/>
                  <a:pt x="396137" y="367619"/>
                  <a:pt x="390208" y="367619"/>
                </a:cubicBezTo>
                <a:lnTo>
                  <a:pt x="10735" y="367619"/>
                </a:lnTo>
                <a:cubicBezTo>
                  <a:pt x="4806" y="367619"/>
                  <a:pt x="0" y="362813"/>
                  <a:pt x="0" y="356884"/>
                </a:cubicBezTo>
                <a:lnTo>
                  <a:pt x="0" y="27539"/>
                </a:lnTo>
                <a:cubicBezTo>
                  <a:pt x="0" y="21610"/>
                  <a:pt x="4806" y="16804"/>
                  <a:pt x="10735" y="16804"/>
                </a:cubicBezTo>
                <a:lnTo>
                  <a:pt x="40197" y="16804"/>
                </a:lnTo>
                <a:lnTo>
                  <a:pt x="40197" y="12816"/>
                </a:lnTo>
                <a:cubicBezTo>
                  <a:pt x="40197" y="5738"/>
                  <a:pt x="45935" y="0"/>
                  <a:pt x="5301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42" name="Freeform 141"/>
          <p:cNvSpPr/>
          <p:nvPr/>
        </p:nvSpPr>
        <p:spPr bwMode="auto">
          <a:xfrm>
            <a:off x="6104972" y="3132915"/>
            <a:ext cx="504045" cy="311366"/>
          </a:xfrm>
          <a:custGeom>
            <a:avLst/>
            <a:gdLst/>
            <a:ahLst/>
            <a:cxnLst/>
            <a:rect l="l" t="t" r="r" b="b"/>
            <a:pathLst>
              <a:path w="7063740" h="3482340">
                <a:moveTo>
                  <a:pt x="548640" y="2067560"/>
                </a:moveTo>
                <a:lnTo>
                  <a:pt x="91440" y="2143760"/>
                </a:lnTo>
                <a:lnTo>
                  <a:pt x="3501390" y="3318510"/>
                </a:lnTo>
                <a:lnTo>
                  <a:pt x="4999990" y="2867660"/>
                </a:lnTo>
                <a:lnTo>
                  <a:pt x="3863340" y="2912110"/>
                </a:lnTo>
                <a:close/>
                <a:moveTo>
                  <a:pt x="1366647" y="1544693"/>
                </a:moveTo>
                <a:lnTo>
                  <a:pt x="1403318" y="1546860"/>
                </a:lnTo>
                <a:lnTo>
                  <a:pt x="1366647" y="1546860"/>
                </a:lnTo>
                <a:close/>
                <a:moveTo>
                  <a:pt x="1882140" y="1532573"/>
                </a:moveTo>
                <a:lnTo>
                  <a:pt x="1366647" y="1544396"/>
                </a:lnTo>
                <a:lnTo>
                  <a:pt x="1366647" y="1542098"/>
                </a:lnTo>
                <a:lnTo>
                  <a:pt x="1339215" y="1542098"/>
                </a:lnTo>
                <a:lnTo>
                  <a:pt x="1339215" y="2227898"/>
                </a:lnTo>
                <a:lnTo>
                  <a:pt x="1366647" y="2227898"/>
                </a:lnTo>
                <a:lnTo>
                  <a:pt x="1366647" y="1574292"/>
                </a:lnTo>
                <a:lnTo>
                  <a:pt x="1563053" y="1574292"/>
                </a:lnTo>
                <a:lnTo>
                  <a:pt x="1563053" y="2283151"/>
                </a:lnTo>
                <a:lnTo>
                  <a:pt x="1590485" y="2283151"/>
                </a:lnTo>
                <a:lnTo>
                  <a:pt x="1590485" y="1574292"/>
                </a:lnTo>
                <a:lnTo>
                  <a:pt x="1861185" y="1574292"/>
                </a:lnTo>
                <a:lnTo>
                  <a:pt x="1861185" y="1573915"/>
                </a:lnTo>
                <a:lnTo>
                  <a:pt x="1886903" y="1575435"/>
                </a:lnTo>
                <a:close/>
                <a:moveTo>
                  <a:pt x="1153478" y="1489710"/>
                </a:moveTo>
                <a:lnTo>
                  <a:pt x="1153478" y="1999298"/>
                </a:lnTo>
                <a:lnTo>
                  <a:pt x="643890" y="1908810"/>
                </a:lnTo>
                <a:lnTo>
                  <a:pt x="662940" y="1503998"/>
                </a:lnTo>
                <a:close/>
                <a:moveTo>
                  <a:pt x="3677603" y="1408748"/>
                </a:moveTo>
                <a:lnTo>
                  <a:pt x="3677603" y="2404110"/>
                </a:lnTo>
                <a:lnTo>
                  <a:pt x="2077403" y="2142173"/>
                </a:lnTo>
                <a:lnTo>
                  <a:pt x="2077403" y="1456373"/>
                </a:lnTo>
                <a:close/>
                <a:moveTo>
                  <a:pt x="3815715" y="94298"/>
                </a:moveTo>
                <a:lnTo>
                  <a:pt x="620078" y="1042035"/>
                </a:lnTo>
                <a:lnTo>
                  <a:pt x="581978" y="2042160"/>
                </a:lnTo>
                <a:lnTo>
                  <a:pt x="1272540" y="2208848"/>
                </a:lnTo>
                <a:cubicBezTo>
                  <a:pt x="1274128" y="1967548"/>
                  <a:pt x="1275715" y="1726248"/>
                  <a:pt x="1277303" y="1484948"/>
                </a:cubicBezTo>
                <a:lnTo>
                  <a:pt x="1953578" y="1465898"/>
                </a:lnTo>
                <a:lnTo>
                  <a:pt x="1958340" y="2380298"/>
                </a:lnTo>
                <a:lnTo>
                  <a:pt x="3849053" y="2827973"/>
                </a:lnTo>
                <a:close/>
                <a:moveTo>
                  <a:pt x="3802380" y="0"/>
                </a:moveTo>
                <a:lnTo>
                  <a:pt x="6873240" y="914400"/>
                </a:lnTo>
                <a:lnTo>
                  <a:pt x="6873240" y="2125980"/>
                </a:lnTo>
                <a:lnTo>
                  <a:pt x="7063740" y="2156460"/>
                </a:lnTo>
                <a:lnTo>
                  <a:pt x="7063740" y="2308860"/>
                </a:lnTo>
                <a:lnTo>
                  <a:pt x="3512820" y="3482340"/>
                </a:lnTo>
                <a:lnTo>
                  <a:pt x="0" y="2194560"/>
                </a:lnTo>
                <a:lnTo>
                  <a:pt x="0" y="2118360"/>
                </a:lnTo>
                <a:lnTo>
                  <a:pt x="510540" y="2049780"/>
                </a:lnTo>
                <a:lnTo>
                  <a:pt x="556260" y="975360"/>
                </a:lnTo>
                <a:close/>
              </a:path>
            </a:pathLst>
          </a:custGeom>
          <a:solidFill>
            <a:schemeClr val="bg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44" name="Freeform 143"/>
          <p:cNvSpPr/>
          <p:nvPr/>
        </p:nvSpPr>
        <p:spPr bwMode="auto">
          <a:xfrm>
            <a:off x="7655411" y="3636681"/>
            <a:ext cx="492944" cy="328709"/>
          </a:xfrm>
          <a:custGeom>
            <a:avLst/>
            <a:gdLst/>
            <a:ahLst/>
            <a:cxnLst/>
            <a:rect l="l" t="t" r="r" b="b"/>
            <a:pathLst>
              <a:path w="7063740" h="3482340">
                <a:moveTo>
                  <a:pt x="548640" y="2067560"/>
                </a:moveTo>
                <a:lnTo>
                  <a:pt x="91440" y="2143760"/>
                </a:lnTo>
                <a:lnTo>
                  <a:pt x="3501390" y="3318510"/>
                </a:lnTo>
                <a:lnTo>
                  <a:pt x="4999990" y="2867660"/>
                </a:lnTo>
                <a:lnTo>
                  <a:pt x="3863340" y="2912110"/>
                </a:lnTo>
                <a:close/>
                <a:moveTo>
                  <a:pt x="1366647" y="1544693"/>
                </a:moveTo>
                <a:lnTo>
                  <a:pt x="1403318" y="1546860"/>
                </a:lnTo>
                <a:lnTo>
                  <a:pt x="1366647" y="1546860"/>
                </a:lnTo>
                <a:close/>
                <a:moveTo>
                  <a:pt x="1882140" y="1532573"/>
                </a:moveTo>
                <a:lnTo>
                  <a:pt x="1366647" y="1544396"/>
                </a:lnTo>
                <a:lnTo>
                  <a:pt x="1366647" y="1542098"/>
                </a:lnTo>
                <a:lnTo>
                  <a:pt x="1339215" y="1542098"/>
                </a:lnTo>
                <a:lnTo>
                  <a:pt x="1339215" y="2227898"/>
                </a:lnTo>
                <a:lnTo>
                  <a:pt x="1366647" y="2227898"/>
                </a:lnTo>
                <a:lnTo>
                  <a:pt x="1366647" y="1574292"/>
                </a:lnTo>
                <a:lnTo>
                  <a:pt x="1563053" y="1574292"/>
                </a:lnTo>
                <a:lnTo>
                  <a:pt x="1563053" y="2283151"/>
                </a:lnTo>
                <a:lnTo>
                  <a:pt x="1590485" y="2283151"/>
                </a:lnTo>
                <a:lnTo>
                  <a:pt x="1590485" y="1574292"/>
                </a:lnTo>
                <a:lnTo>
                  <a:pt x="1861185" y="1574292"/>
                </a:lnTo>
                <a:lnTo>
                  <a:pt x="1861185" y="1573915"/>
                </a:lnTo>
                <a:lnTo>
                  <a:pt x="1886903" y="1575435"/>
                </a:lnTo>
                <a:close/>
                <a:moveTo>
                  <a:pt x="1153478" y="1489710"/>
                </a:moveTo>
                <a:lnTo>
                  <a:pt x="1153478" y="1999298"/>
                </a:lnTo>
                <a:lnTo>
                  <a:pt x="643890" y="1908810"/>
                </a:lnTo>
                <a:lnTo>
                  <a:pt x="662940" y="1503998"/>
                </a:lnTo>
                <a:close/>
                <a:moveTo>
                  <a:pt x="3677603" y="1408748"/>
                </a:moveTo>
                <a:lnTo>
                  <a:pt x="3677603" y="2404110"/>
                </a:lnTo>
                <a:lnTo>
                  <a:pt x="2077403" y="2142173"/>
                </a:lnTo>
                <a:lnTo>
                  <a:pt x="2077403" y="1456373"/>
                </a:lnTo>
                <a:close/>
                <a:moveTo>
                  <a:pt x="3815715" y="94298"/>
                </a:moveTo>
                <a:lnTo>
                  <a:pt x="620078" y="1042035"/>
                </a:lnTo>
                <a:lnTo>
                  <a:pt x="581978" y="2042160"/>
                </a:lnTo>
                <a:lnTo>
                  <a:pt x="1272540" y="2208848"/>
                </a:lnTo>
                <a:cubicBezTo>
                  <a:pt x="1274128" y="1967548"/>
                  <a:pt x="1275715" y="1726248"/>
                  <a:pt x="1277303" y="1484948"/>
                </a:cubicBezTo>
                <a:lnTo>
                  <a:pt x="1953578" y="1465898"/>
                </a:lnTo>
                <a:lnTo>
                  <a:pt x="1958340" y="2380298"/>
                </a:lnTo>
                <a:lnTo>
                  <a:pt x="3849053" y="2827973"/>
                </a:lnTo>
                <a:close/>
                <a:moveTo>
                  <a:pt x="3802380" y="0"/>
                </a:moveTo>
                <a:lnTo>
                  <a:pt x="6873240" y="914400"/>
                </a:lnTo>
                <a:lnTo>
                  <a:pt x="6873240" y="2125980"/>
                </a:lnTo>
                <a:lnTo>
                  <a:pt x="7063740" y="2156460"/>
                </a:lnTo>
                <a:lnTo>
                  <a:pt x="7063740" y="2308860"/>
                </a:lnTo>
                <a:lnTo>
                  <a:pt x="3512820" y="3482340"/>
                </a:lnTo>
                <a:lnTo>
                  <a:pt x="0" y="2194560"/>
                </a:lnTo>
                <a:lnTo>
                  <a:pt x="0" y="2118360"/>
                </a:lnTo>
                <a:lnTo>
                  <a:pt x="510540" y="2049780"/>
                </a:lnTo>
                <a:lnTo>
                  <a:pt x="556260" y="975360"/>
                </a:lnTo>
                <a:close/>
              </a:path>
            </a:pathLst>
          </a:custGeom>
          <a:solidFill>
            <a:schemeClr val="bg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5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194" name="Rounded Rectangle 17"/>
          <p:cNvSpPr/>
          <p:nvPr/>
        </p:nvSpPr>
        <p:spPr bwMode="auto">
          <a:xfrm>
            <a:off x="8161081" y="3849911"/>
            <a:ext cx="220460" cy="210286"/>
          </a:xfrm>
          <a:custGeom>
            <a:avLst/>
            <a:gdLst/>
            <a:ahLst/>
            <a:cxnLst/>
            <a:rect l="l" t="t" r="r" b="b"/>
            <a:pathLst>
              <a:path w="2481387" h="2366881">
                <a:moveTo>
                  <a:pt x="972949" y="1918199"/>
                </a:moveTo>
                <a:lnTo>
                  <a:pt x="1513492" y="1918199"/>
                </a:lnTo>
                <a:cubicBezTo>
                  <a:pt x="1529972" y="1977860"/>
                  <a:pt x="1495851" y="2092520"/>
                  <a:pt x="1633555" y="2134041"/>
                </a:cubicBezTo>
                <a:cubicBezTo>
                  <a:pt x="1803798" y="2156961"/>
                  <a:pt x="1915117" y="2195364"/>
                  <a:pt x="1915117" y="2238823"/>
                </a:cubicBezTo>
                <a:cubicBezTo>
                  <a:pt x="1915117" y="2309547"/>
                  <a:pt x="1620305" y="2366881"/>
                  <a:pt x="1256635" y="2366881"/>
                </a:cubicBezTo>
                <a:cubicBezTo>
                  <a:pt x="892965" y="2366881"/>
                  <a:pt x="598153" y="2309547"/>
                  <a:pt x="598153" y="2238823"/>
                </a:cubicBezTo>
                <a:cubicBezTo>
                  <a:pt x="598153" y="2196113"/>
                  <a:pt x="705669" y="2158286"/>
                  <a:pt x="870997" y="2135440"/>
                </a:cubicBezTo>
                <a:cubicBezTo>
                  <a:pt x="947772" y="2099442"/>
                  <a:pt x="970656" y="2018750"/>
                  <a:pt x="972949" y="1918199"/>
                </a:cubicBezTo>
                <a:close/>
                <a:moveTo>
                  <a:pt x="1920968" y="946237"/>
                </a:moveTo>
                <a:lnTo>
                  <a:pt x="1922564" y="947876"/>
                </a:lnTo>
                <a:cubicBezTo>
                  <a:pt x="1924675" y="952036"/>
                  <a:pt x="1927035" y="964331"/>
                  <a:pt x="1929270" y="974702"/>
                </a:cubicBezTo>
                <a:cubicBezTo>
                  <a:pt x="1931505" y="985072"/>
                  <a:pt x="1934487" y="998547"/>
                  <a:pt x="1935976" y="1010098"/>
                </a:cubicBezTo>
                <a:cubicBezTo>
                  <a:pt x="1937467" y="1021647"/>
                  <a:pt x="1937963" y="1034812"/>
                  <a:pt x="1938212" y="1044002"/>
                </a:cubicBezTo>
                <a:cubicBezTo>
                  <a:pt x="1938461" y="1053193"/>
                  <a:pt x="1938646" y="1059154"/>
                  <a:pt x="1937467" y="1065240"/>
                </a:cubicBezTo>
                <a:cubicBezTo>
                  <a:pt x="1936287" y="1071326"/>
                  <a:pt x="1934113" y="1077597"/>
                  <a:pt x="1931133" y="1080516"/>
                </a:cubicBezTo>
                <a:cubicBezTo>
                  <a:pt x="1928152" y="1083434"/>
                  <a:pt x="1924551" y="1082628"/>
                  <a:pt x="1919582" y="1082751"/>
                </a:cubicBezTo>
                <a:cubicBezTo>
                  <a:pt x="1914615" y="1082875"/>
                  <a:pt x="1906667" y="1082317"/>
                  <a:pt x="1901326" y="1081261"/>
                </a:cubicBezTo>
                <a:lnTo>
                  <a:pt x="1887541" y="1076417"/>
                </a:lnTo>
                <a:cubicBezTo>
                  <a:pt x="1885553" y="1074741"/>
                  <a:pt x="1887852" y="1073747"/>
                  <a:pt x="1889403" y="1071201"/>
                </a:cubicBezTo>
                <a:cubicBezTo>
                  <a:pt x="1890956" y="1068655"/>
                  <a:pt x="1894434" y="1065674"/>
                  <a:pt x="1896855" y="1061141"/>
                </a:cubicBezTo>
                <a:lnTo>
                  <a:pt x="1903934" y="1044002"/>
                </a:lnTo>
                <a:cubicBezTo>
                  <a:pt x="1905363" y="1039905"/>
                  <a:pt x="1904431" y="1038600"/>
                  <a:pt x="1905425" y="1036551"/>
                </a:cubicBezTo>
                <a:cubicBezTo>
                  <a:pt x="1906418" y="1034502"/>
                  <a:pt x="1908095" y="1035682"/>
                  <a:pt x="1909896" y="1031707"/>
                </a:cubicBezTo>
                <a:cubicBezTo>
                  <a:pt x="1911696" y="1027733"/>
                  <a:pt x="1914429" y="1019226"/>
                  <a:pt x="1916229" y="1012706"/>
                </a:cubicBezTo>
                <a:lnTo>
                  <a:pt x="1920701" y="992586"/>
                </a:lnTo>
                <a:cubicBezTo>
                  <a:pt x="1921507" y="987743"/>
                  <a:pt x="1921694" y="986501"/>
                  <a:pt x="1921073" y="983644"/>
                </a:cubicBezTo>
                <a:cubicBezTo>
                  <a:pt x="1920452" y="980787"/>
                  <a:pt x="1918341" y="977434"/>
                  <a:pt x="1916974" y="975447"/>
                </a:cubicBezTo>
                <a:cubicBezTo>
                  <a:pt x="1915608" y="973460"/>
                  <a:pt x="1913683" y="973584"/>
                  <a:pt x="1912877" y="971721"/>
                </a:cubicBezTo>
                <a:cubicBezTo>
                  <a:pt x="1912069" y="969858"/>
                  <a:pt x="1912132" y="967002"/>
                  <a:pt x="1912132" y="964269"/>
                </a:cubicBezTo>
                <a:cubicBezTo>
                  <a:pt x="1912132" y="961538"/>
                  <a:pt x="1912132" y="957749"/>
                  <a:pt x="1912877" y="955328"/>
                </a:cubicBezTo>
                <a:cubicBezTo>
                  <a:pt x="1913621" y="952906"/>
                  <a:pt x="1914987" y="950981"/>
                  <a:pt x="1916602" y="949738"/>
                </a:cubicBezTo>
                <a:close/>
                <a:moveTo>
                  <a:pt x="1314311" y="930215"/>
                </a:moveTo>
                <a:lnTo>
                  <a:pt x="1314311" y="931232"/>
                </a:lnTo>
                <a:lnTo>
                  <a:pt x="1313635" y="931134"/>
                </a:lnTo>
                <a:cubicBezTo>
                  <a:pt x="1313884" y="930850"/>
                  <a:pt x="1314134" y="930566"/>
                  <a:pt x="1314311" y="930215"/>
                </a:cubicBezTo>
                <a:close/>
                <a:moveTo>
                  <a:pt x="1615793" y="817926"/>
                </a:moveTo>
                <a:cubicBezTo>
                  <a:pt x="1597673" y="817926"/>
                  <a:pt x="1582983" y="832615"/>
                  <a:pt x="1582983" y="850735"/>
                </a:cubicBezTo>
                <a:lnTo>
                  <a:pt x="1582983" y="1195489"/>
                </a:lnTo>
                <a:cubicBezTo>
                  <a:pt x="1582983" y="1213609"/>
                  <a:pt x="1597673" y="1228299"/>
                  <a:pt x="1615793" y="1228299"/>
                </a:cubicBezTo>
                <a:lnTo>
                  <a:pt x="1701598" y="1228299"/>
                </a:lnTo>
                <a:lnTo>
                  <a:pt x="1694170" y="1214646"/>
                </a:lnTo>
                <a:lnTo>
                  <a:pt x="1685973" y="1191546"/>
                </a:lnTo>
                <a:cubicBezTo>
                  <a:pt x="1684483" y="1184094"/>
                  <a:pt x="1682496" y="1179872"/>
                  <a:pt x="1681503" y="1169191"/>
                </a:cubicBezTo>
                <a:cubicBezTo>
                  <a:pt x="1681129" y="1164471"/>
                  <a:pt x="1681750" y="1160497"/>
                  <a:pt x="1683365" y="1157268"/>
                </a:cubicBezTo>
                <a:lnTo>
                  <a:pt x="1698641" y="1147953"/>
                </a:lnTo>
                <a:lnTo>
                  <a:pt x="1723231" y="1137521"/>
                </a:lnTo>
                <a:lnTo>
                  <a:pt x="1754529" y="1125226"/>
                </a:lnTo>
                <a:lnTo>
                  <a:pt x="1770177" y="1119265"/>
                </a:lnTo>
                <a:cubicBezTo>
                  <a:pt x="1778001" y="1109329"/>
                  <a:pt x="1778560" y="1107591"/>
                  <a:pt x="1781355" y="1098400"/>
                </a:cubicBezTo>
                <a:lnTo>
                  <a:pt x="1788806" y="1093556"/>
                </a:lnTo>
                <a:lnTo>
                  <a:pt x="1794395" y="1082751"/>
                </a:lnTo>
                <a:lnTo>
                  <a:pt x="1793278" y="1076045"/>
                </a:lnTo>
                <a:lnTo>
                  <a:pt x="1793557" y="1075304"/>
                </a:lnTo>
                <a:cubicBezTo>
                  <a:pt x="1789507" y="1069231"/>
                  <a:pt x="1773577" y="1051018"/>
                  <a:pt x="1773021" y="1028711"/>
                </a:cubicBezTo>
                <a:cubicBezTo>
                  <a:pt x="1765242" y="1028098"/>
                  <a:pt x="1760796" y="1005586"/>
                  <a:pt x="1757833" y="993717"/>
                </a:cubicBezTo>
                <a:cubicBezTo>
                  <a:pt x="1755425" y="983693"/>
                  <a:pt x="1763754" y="983894"/>
                  <a:pt x="1763760" y="983894"/>
                </a:cubicBezTo>
                <a:cubicBezTo>
                  <a:pt x="1763745" y="983861"/>
                  <a:pt x="1759073" y="974143"/>
                  <a:pt x="1761052" y="967519"/>
                </a:cubicBezTo>
                <a:cubicBezTo>
                  <a:pt x="1756688" y="969884"/>
                  <a:pt x="1756278" y="970814"/>
                  <a:pt x="1754528" y="972467"/>
                </a:cubicBezTo>
                <a:cubicBezTo>
                  <a:pt x="1752779" y="974119"/>
                  <a:pt x="1751797" y="975033"/>
                  <a:pt x="1750555" y="977434"/>
                </a:cubicBezTo>
                <a:cubicBezTo>
                  <a:pt x="1749312" y="979835"/>
                  <a:pt x="1747408" y="983727"/>
                  <a:pt x="1747077" y="986873"/>
                </a:cubicBezTo>
                <a:cubicBezTo>
                  <a:pt x="1746746" y="990019"/>
                  <a:pt x="1747905" y="992338"/>
                  <a:pt x="1748568" y="996312"/>
                </a:cubicBezTo>
                <a:cubicBezTo>
                  <a:pt x="1749229" y="1000286"/>
                  <a:pt x="1749643" y="1004426"/>
                  <a:pt x="1751051" y="1010719"/>
                </a:cubicBezTo>
                <a:cubicBezTo>
                  <a:pt x="1752458" y="1017011"/>
                  <a:pt x="1754943" y="1029265"/>
                  <a:pt x="1757013" y="1034067"/>
                </a:cubicBezTo>
                <a:cubicBezTo>
                  <a:pt x="1759082" y="1038869"/>
                  <a:pt x="1761732" y="1036882"/>
                  <a:pt x="1763471" y="1039532"/>
                </a:cubicBezTo>
                <a:cubicBezTo>
                  <a:pt x="1765209" y="1042181"/>
                  <a:pt x="1765209" y="1045162"/>
                  <a:pt x="1767445" y="1049964"/>
                </a:cubicBezTo>
                <a:lnTo>
                  <a:pt x="1776883" y="1068344"/>
                </a:lnTo>
                <a:lnTo>
                  <a:pt x="1780857" y="1079771"/>
                </a:lnTo>
                <a:cubicBezTo>
                  <a:pt x="1779698" y="1082172"/>
                  <a:pt x="1774399" y="1081923"/>
                  <a:pt x="1769928" y="1082751"/>
                </a:cubicBezTo>
                <a:cubicBezTo>
                  <a:pt x="1765458" y="1083579"/>
                  <a:pt x="1759082" y="1084987"/>
                  <a:pt x="1754031" y="1084738"/>
                </a:cubicBezTo>
                <a:cubicBezTo>
                  <a:pt x="1748982" y="1084490"/>
                  <a:pt x="1743103" y="1083662"/>
                  <a:pt x="1739625" y="1081261"/>
                </a:cubicBezTo>
                <a:cubicBezTo>
                  <a:pt x="1736147" y="1078860"/>
                  <a:pt x="1734740" y="1075383"/>
                  <a:pt x="1733167" y="1070332"/>
                </a:cubicBezTo>
                <a:cubicBezTo>
                  <a:pt x="1731594" y="1065282"/>
                  <a:pt x="1730517" y="1058409"/>
                  <a:pt x="1730187" y="1050958"/>
                </a:cubicBezTo>
                <a:cubicBezTo>
                  <a:pt x="1729855" y="1043506"/>
                  <a:pt x="1729689" y="1038869"/>
                  <a:pt x="1731180" y="1025622"/>
                </a:cubicBezTo>
                <a:cubicBezTo>
                  <a:pt x="1732670" y="1012374"/>
                  <a:pt x="1734740" y="989688"/>
                  <a:pt x="1739128" y="971472"/>
                </a:cubicBezTo>
                <a:cubicBezTo>
                  <a:pt x="1743517" y="953258"/>
                  <a:pt x="1751879" y="929744"/>
                  <a:pt x="1757509" y="916330"/>
                </a:cubicBezTo>
                <a:cubicBezTo>
                  <a:pt x="1763139" y="902918"/>
                  <a:pt x="1767859" y="897287"/>
                  <a:pt x="1772909" y="890995"/>
                </a:cubicBezTo>
                <a:cubicBezTo>
                  <a:pt x="1777960" y="884702"/>
                  <a:pt x="1783093" y="880977"/>
                  <a:pt x="1787813" y="878576"/>
                </a:cubicBezTo>
                <a:cubicBezTo>
                  <a:pt x="1792532" y="876174"/>
                  <a:pt x="1797086" y="878244"/>
                  <a:pt x="1801225" y="876589"/>
                </a:cubicBezTo>
                <a:cubicBezTo>
                  <a:pt x="1805366" y="874932"/>
                  <a:pt x="1807021" y="870130"/>
                  <a:pt x="1812651" y="868640"/>
                </a:cubicBezTo>
                <a:cubicBezTo>
                  <a:pt x="1815466" y="867895"/>
                  <a:pt x="1819378" y="867625"/>
                  <a:pt x="1823363" y="867553"/>
                </a:cubicBezTo>
                <a:lnTo>
                  <a:pt x="1834510" y="867646"/>
                </a:lnTo>
                <a:cubicBezTo>
                  <a:pt x="1840719" y="867728"/>
                  <a:pt x="1844362" y="867563"/>
                  <a:pt x="1849909" y="869136"/>
                </a:cubicBezTo>
                <a:cubicBezTo>
                  <a:pt x="1855457" y="870710"/>
                  <a:pt x="1861418" y="873028"/>
                  <a:pt x="1867794" y="877085"/>
                </a:cubicBezTo>
                <a:cubicBezTo>
                  <a:pt x="1874169" y="881142"/>
                  <a:pt x="1880793" y="886027"/>
                  <a:pt x="1888161" y="893479"/>
                </a:cubicBezTo>
                <a:cubicBezTo>
                  <a:pt x="1895530" y="900931"/>
                  <a:pt x="1906542" y="914592"/>
                  <a:pt x="1912007" y="921795"/>
                </a:cubicBezTo>
                <a:cubicBezTo>
                  <a:pt x="1917471" y="928998"/>
                  <a:pt x="1920121" y="932641"/>
                  <a:pt x="1920949" y="936698"/>
                </a:cubicBezTo>
                <a:cubicBezTo>
                  <a:pt x="1921777" y="940755"/>
                  <a:pt x="1919044" y="943819"/>
                  <a:pt x="1916974" y="946137"/>
                </a:cubicBezTo>
                <a:lnTo>
                  <a:pt x="1908529" y="950608"/>
                </a:lnTo>
                <a:cubicBezTo>
                  <a:pt x="1906128" y="950525"/>
                  <a:pt x="1905797" y="948787"/>
                  <a:pt x="1902568" y="945641"/>
                </a:cubicBezTo>
                <a:cubicBezTo>
                  <a:pt x="1899339" y="942494"/>
                  <a:pt x="1895365" y="935953"/>
                  <a:pt x="1889156" y="931731"/>
                </a:cubicBezTo>
                <a:cubicBezTo>
                  <a:pt x="1882945" y="927508"/>
                  <a:pt x="1873590" y="922209"/>
                  <a:pt x="1865310" y="920304"/>
                </a:cubicBezTo>
                <a:cubicBezTo>
                  <a:pt x="1857030" y="918400"/>
                  <a:pt x="1838176" y="919063"/>
                  <a:pt x="1839477" y="920304"/>
                </a:cubicBezTo>
                <a:cubicBezTo>
                  <a:pt x="1840778" y="921546"/>
                  <a:pt x="1863117" y="922109"/>
                  <a:pt x="1873116" y="927756"/>
                </a:cubicBezTo>
                <a:cubicBezTo>
                  <a:pt x="1883115" y="933403"/>
                  <a:pt x="1884184" y="933230"/>
                  <a:pt x="1889509" y="937578"/>
                </a:cubicBezTo>
                <a:lnTo>
                  <a:pt x="1905072" y="953850"/>
                </a:lnTo>
                <a:cubicBezTo>
                  <a:pt x="1903629" y="959397"/>
                  <a:pt x="1903790" y="957615"/>
                  <a:pt x="1902865" y="962406"/>
                </a:cubicBezTo>
                <a:cubicBezTo>
                  <a:pt x="1904903" y="967316"/>
                  <a:pt x="1902866" y="980613"/>
                  <a:pt x="1902865" y="980620"/>
                </a:cubicBezTo>
                <a:cubicBezTo>
                  <a:pt x="1902903" y="980623"/>
                  <a:pt x="1911385" y="981247"/>
                  <a:pt x="1911385" y="987373"/>
                </a:cubicBezTo>
                <a:cubicBezTo>
                  <a:pt x="1911385" y="993511"/>
                  <a:pt x="1902313" y="1027267"/>
                  <a:pt x="1902310" y="1027280"/>
                </a:cubicBezTo>
                <a:cubicBezTo>
                  <a:pt x="1902307" y="1027284"/>
                  <a:pt x="1899900" y="1031372"/>
                  <a:pt x="1897123" y="1030758"/>
                </a:cubicBezTo>
                <a:cubicBezTo>
                  <a:pt x="1894185" y="1055508"/>
                  <a:pt x="1884149" y="1071006"/>
                  <a:pt x="1875484" y="1078639"/>
                </a:cubicBezTo>
                <a:cubicBezTo>
                  <a:pt x="1876771" y="1081748"/>
                  <a:pt x="1877684" y="1085604"/>
                  <a:pt x="1879344" y="1087967"/>
                </a:cubicBezTo>
                <a:lnTo>
                  <a:pt x="1884187" y="1092439"/>
                </a:lnTo>
                <a:lnTo>
                  <a:pt x="1889403" y="1093184"/>
                </a:lnTo>
                <a:lnTo>
                  <a:pt x="1891266" y="1095419"/>
                </a:lnTo>
                <a:lnTo>
                  <a:pt x="1896483" y="1108459"/>
                </a:lnTo>
                <a:lnTo>
                  <a:pt x="1903934" y="1115911"/>
                </a:lnTo>
                <a:lnTo>
                  <a:pt x="1911386" y="1118519"/>
                </a:lnTo>
                <a:lnTo>
                  <a:pt x="1938212" y="1127089"/>
                </a:lnTo>
                <a:lnTo>
                  <a:pt x="1967646" y="1140874"/>
                </a:lnTo>
                <a:lnTo>
                  <a:pt x="1984039" y="1152425"/>
                </a:lnTo>
                <a:cubicBezTo>
                  <a:pt x="1984909" y="1155777"/>
                  <a:pt x="1987021" y="1157641"/>
                  <a:pt x="1986648" y="1162484"/>
                </a:cubicBezTo>
                <a:cubicBezTo>
                  <a:pt x="1987268" y="1167204"/>
                  <a:pt x="1986400" y="1175649"/>
                  <a:pt x="1984785" y="1182604"/>
                </a:cubicBezTo>
                <a:cubicBezTo>
                  <a:pt x="1983046" y="1189808"/>
                  <a:pt x="1980314" y="1193533"/>
                  <a:pt x="1978078" y="1198998"/>
                </a:cubicBezTo>
                <a:lnTo>
                  <a:pt x="1964666" y="1227314"/>
                </a:lnTo>
                <a:lnTo>
                  <a:pt x="1963768" y="1228299"/>
                </a:lnTo>
                <a:lnTo>
                  <a:pt x="2052453" y="1228299"/>
                </a:lnTo>
                <a:cubicBezTo>
                  <a:pt x="2070573" y="1228299"/>
                  <a:pt x="2085262" y="1213609"/>
                  <a:pt x="2085262" y="1195489"/>
                </a:cubicBezTo>
                <a:lnTo>
                  <a:pt x="2085262" y="850735"/>
                </a:lnTo>
                <a:cubicBezTo>
                  <a:pt x="2085262" y="832615"/>
                  <a:pt x="2070573" y="817926"/>
                  <a:pt x="2052453" y="817926"/>
                </a:cubicBezTo>
                <a:close/>
                <a:moveTo>
                  <a:pt x="1576083" y="776647"/>
                </a:moveTo>
                <a:lnTo>
                  <a:pt x="2092162" y="776647"/>
                </a:lnTo>
                <a:cubicBezTo>
                  <a:pt x="2113927" y="776647"/>
                  <a:pt x="2131571" y="794291"/>
                  <a:pt x="2131571" y="816056"/>
                </a:cubicBezTo>
                <a:lnTo>
                  <a:pt x="2131571" y="1230169"/>
                </a:lnTo>
                <a:cubicBezTo>
                  <a:pt x="2131571" y="1251934"/>
                  <a:pt x="2113927" y="1269578"/>
                  <a:pt x="2092162" y="1269578"/>
                </a:cubicBezTo>
                <a:lnTo>
                  <a:pt x="1576083" y="1269578"/>
                </a:lnTo>
                <a:lnTo>
                  <a:pt x="1559019" y="1262510"/>
                </a:lnTo>
                <a:cubicBezTo>
                  <a:pt x="1559985" y="1328977"/>
                  <a:pt x="1561914" y="1411277"/>
                  <a:pt x="1560917" y="1525225"/>
                </a:cubicBezTo>
                <a:lnTo>
                  <a:pt x="598153" y="1522352"/>
                </a:lnTo>
                <a:cubicBezTo>
                  <a:pt x="599112" y="1396378"/>
                  <a:pt x="600069" y="1270405"/>
                  <a:pt x="601028" y="1144431"/>
                </a:cubicBezTo>
                <a:cubicBezTo>
                  <a:pt x="606775" y="1048155"/>
                  <a:pt x="759093" y="988521"/>
                  <a:pt x="865428" y="973432"/>
                </a:cubicBezTo>
                <a:cubicBezTo>
                  <a:pt x="898479" y="1000016"/>
                  <a:pt x="953083" y="1033785"/>
                  <a:pt x="970326" y="1053902"/>
                </a:cubicBezTo>
                <a:lnTo>
                  <a:pt x="934402" y="1120003"/>
                </a:lnTo>
                <a:lnTo>
                  <a:pt x="974637" y="1157363"/>
                </a:lnTo>
                <a:lnTo>
                  <a:pt x="938713" y="1200472"/>
                </a:lnTo>
                <a:lnTo>
                  <a:pt x="1026368" y="1404521"/>
                </a:lnTo>
                <a:lnTo>
                  <a:pt x="1055107" y="1094137"/>
                </a:lnTo>
                <a:lnTo>
                  <a:pt x="1019182" y="1055339"/>
                </a:lnTo>
                <a:lnTo>
                  <a:pt x="1080972" y="999298"/>
                </a:lnTo>
                <a:lnTo>
                  <a:pt x="1141325" y="1063961"/>
                </a:lnTo>
                <a:lnTo>
                  <a:pt x="1101090" y="1094137"/>
                </a:lnTo>
                <a:lnTo>
                  <a:pt x="1135577" y="1393025"/>
                </a:lnTo>
                <a:lnTo>
                  <a:pt x="1228979" y="1197598"/>
                </a:lnTo>
                <a:lnTo>
                  <a:pt x="1187307" y="1155926"/>
                </a:lnTo>
                <a:lnTo>
                  <a:pt x="1227542" y="1117128"/>
                </a:lnTo>
                <a:lnTo>
                  <a:pt x="1191618" y="1051028"/>
                </a:lnTo>
                <a:cubicBezTo>
                  <a:pt x="1222752" y="1026121"/>
                  <a:pt x="1275201" y="987802"/>
                  <a:pt x="1299390" y="971996"/>
                </a:cubicBezTo>
                <a:cubicBezTo>
                  <a:pt x="1344568" y="979379"/>
                  <a:pt x="1440846" y="1001343"/>
                  <a:pt x="1504478" y="1051042"/>
                </a:cubicBezTo>
                <a:lnTo>
                  <a:pt x="1536674" y="1080622"/>
                </a:lnTo>
                <a:lnTo>
                  <a:pt x="1536674" y="816056"/>
                </a:lnTo>
                <a:cubicBezTo>
                  <a:pt x="1536674" y="794291"/>
                  <a:pt x="1554318" y="776647"/>
                  <a:pt x="1576083" y="776647"/>
                </a:cubicBezTo>
                <a:close/>
                <a:moveTo>
                  <a:pt x="1083847" y="310130"/>
                </a:moveTo>
                <a:cubicBezTo>
                  <a:pt x="1200957" y="310130"/>
                  <a:pt x="1299889" y="408197"/>
                  <a:pt x="1330507" y="543004"/>
                </a:cubicBezTo>
                <a:lnTo>
                  <a:pt x="1331374" y="543004"/>
                </a:lnTo>
                <a:lnTo>
                  <a:pt x="1335879" y="563696"/>
                </a:lnTo>
                <a:lnTo>
                  <a:pt x="1335605" y="563696"/>
                </a:lnTo>
                <a:lnTo>
                  <a:pt x="1342343" y="634386"/>
                </a:lnTo>
                <a:cubicBezTo>
                  <a:pt x="1341993" y="687379"/>
                  <a:pt x="1330842" y="734564"/>
                  <a:pt x="1313107" y="776870"/>
                </a:cubicBezTo>
                <a:lnTo>
                  <a:pt x="1294278" y="818384"/>
                </a:lnTo>
                <a:lnTo>
                  <a:pt x="1273467" y="858752"/>
                </a:lnTo>
                <a:lnTo>
                  <a:pt x="1272926" y="858752"/>
                </a:lnTo>
                <a:lnTo>
                  <a:pt x="1272926" y="857039"/>
                </a:lnTo>
                <a:cubicBezTo>
                  <a:pt x="1226345" y="921743"/>
                  <a:pt x="1158821" y="961937"/>
                  <a:pt x="1083847" y="961937"/>
                </a:cubicBezTo>
                <a:cubicBezTo>
                  <a:pt x="940997" y="961937"/>
                  <a:pt x="825194" y="816026"/>
                  <a:pt x="825194" y="636034"/>
                </a:cubicBezTo>
                <a:cubicBezTo>
                  <a:pt x="825194" y="456042"/>
                  <a:pt x="940997" y="310130"/>
                  <a:pt x="1083847" y="310130"/>
                </a:cubicBezTo>
                <a:close/>
                <a:moveTo>
                  <a:pt x="304612" y="197705"/>
                </a:moveTo>
                <a:cubicBezTo>
                  <a:pt x="247726" y="197705"/>
                  <a:pt x="201610" y="243821"/>
                  <a:pt x="201610" y="300707"/>
                </a:cubicBezTo>
                <a:lnTo>
                  <a:pt x="201610" y="1430479"/>
                </a:lnTo>
                <a:cubicBezTo>
                  <a:pt x="201610" y="1487365"/>
                  <a:pt x="247726" y="1533481"/>
                  <a:pt x="304612" y="1533481"/>
                </a:cubicBezTo>
                <a:lnTo>
                  <a:pt x="2176774" y="1533481"/>
                </a:lnTo>
                <a:cubicBezTo>
                  <a:pt x="2233660" y="1533481"/>
                  <a:pt x="2279776" y="1487365"/>
                  <a:pt x="2279776" y="1430479"/>
                </a:cubicBezTo>
                <a:lnTo>
                  <a:pt x="2279776" y="300707"/>
                </a:lnTo>
                <a:cubicBezTo>
                  <a:pt x="2279776" y="243821"/>
                  <a:pt x="2233660" y="197705"/>
                  <a:pt x="2176774" y="197705"/>
                </a:cubicBezTo>
                <a:close/>
                <a:moveTo>
                  <a:pt x="147155" y="0"/>
                </a:moveTo>
                <a:lnTo>
                  <a:pt x="2334232" y="0"/>
                </a:lnTo>
                <a:cubicBezTo>
                  <a:pt x="2415503" y="0"/>
                  <a:pt x="2481387" y="65884"/>
                  <a:pt x="2481387" y="147155"/>
                </a:cubicBezTo>
                <a:lnTo>
                  <a:pt x="2481387" y="1761223"/>
                </a:lnTo>
                <a:cubicBezTo>
                  <a:pt x="2481387" y="1842494"/>
                  <a:pt x="2415503" y="1908378"/>
                  <a:pt x="2334232" y="1908378"/>
                </a:cubicBezTo>
                <a:lnTo>
                  <a:pt x="147155" y="1908378"/>
                </a:lnTo>
                <a:cubicBezTo>
                  <a:pt x="65884" y="1908378"/>
                  <a:pt x="0" y="1842494"/>
                  <a:pt x="0" y="1761223"/>
                </a:cubicBezTo>
                <a:lnTo>
                  <a:pt x="0" y="147155"/>
                </a:lnTo>
                <a:cubicBezTo>
                  <a:pt x="0" y="65884"/>
                  <a:pt x="65884" y="0"/>
                  <a:pt x="147155" y="0"/>
                </a:cubicBezTo>
                <a:close/>
              </a:path>
            </a:pathLst>
          </a:custGeom>
          <a:solidFill>
            <a:schemeClr val="bg1">
              <a:lumMod val="50000"/>
            </a:schemeClr>
          </a:solidFill>
          <a:ln>
            <a:noFill/>
          </a:ln>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6" name="Freeform 195"/>
          <p:cNvSpPr/>
          <p:nvPr/>
        </p:nvSpPr>
        <p:spPr bwMode="auto">
          <a:xfrm>
            <a:off x="11189316" y="1648965"/>
            <a:ext cx="496079" cy="376186"/>
          </a:xfrm>
          <a:custGeom>
            <a:avLst/>
            <a:gdLst>
              <a:gd name="connsiteX0" fmla="*/ 740331 w 4351020"/>
              <a:gd name="connsiteY0" fmla="*/ 2662229 h 3299460"/>
              <a:gd name="connsiteX1" fmla="*/ 1471887 w 4351020"/>
              <a:gd name="connsiteY1" fmla="*/ 2662229 h 3299460"/>
              <a:gd name="connsiteX2" fmla="*/ 1471887 w 4351020"/>
              <a:gd name="connsiteY2" fmla="*/ 2813037 h 3299460"/>
              <a:gd name="connsiteX3" fmla="*/ 740331 w 4351020"/>
              <a:gd name="connsiteY3" fmla="*/ 2813037 h 3299460"/>
              <a:gd name="connsiteX4" fmla="*/ 514906 w 4351020"/>
              <a:gd name="connsiteY4" fmla="*/ 2662229 h 3299460"/>
              <a:gd name="connsiteX5" fmla="*/ 670354 w 4351020"/>
              <a:gd name="connsiteY5" fmla="*/ 2662229 h 3299460"/>
              <a:gd name="connsiteX6" fmla="*/ 670354 w 4351020"/>
              <a:gd name="connsiteY6" fmla="*/ 2813037 h 3299460"/>
              <a:gd name="connsiteX7" fmla="*/ 514906 w 4351020"/>
              <a:gd name="connsiteY7" fmla="*/ 2813037 h 3299460"/>
              <a:gd name="connsiteX8" fmla="*/ 740330 w 4351020"/>
              <a:gd name="connsiteY8" fmla="*/ 2376492 h 3299460"/>
              <a:gd name="connsiteX9" fmla="*/ 1759919 w 4351020"/>
              <a:gd name="connsiteY9" fmla="*/ 2376492 h 3299460"/>
              <a:gd name="connsiteX10" fmla="*/ 1759919 w 4351020"/>
              <a:gd name="connsiteY10" fmla="*/ 2527300 h 3299460"/>
              <a:gd name="connsiteX11" fmla="*/ 740330 w 4351020"/>
              <a:gd name="connsiteY11" fmla="*/ 2527300 h 3299460"/>
              <a:gd name="connsiteX12" fmla="*/ 514906 w 4351020"/>
              <a:gd name="connsiteY12" fmla="*/ 2376492 h 3299460"/>
              <a:gd name="connsiteX13" fmla="*/ 670354 w 4351020"/>
              <a:gd name="connsiteY13" fmla="*/ 2376492 h 3299460"/>
              <a:gd name="connsiteX14" fmla="*/ 670354 w 4351020"/>
              <a:gd name="connsiteY14" fmla="*/ 2527300 h 3299460"/>
              <a:gd name="connsiteX15" fmla="*/ 514906 w 4351020"/>
              <a:gd name="connsiteY15" fmla="*/ 2527300 h 3299460"/>
              <a:gd name="connsiteX16" fmla="*/ 740331 w 4351020"/>
              <a:gd name="connsiteY16" fmla="*/ 2081755 h 3299460"/>
              <a:gd name="connsiteX17" fmla="*/ 1660525 w 4351020"/>
              <a:gd name="connsiteY17" fmla="*/ 2081755 h 3299460"/>
              <a:gd name="connsiteX18" fmla="*/ 1660525 w 4351020"/>
              <a:gd name="connsiteY18" fmla="*/ 2232563 h 3299460"/>
              <a:gd name="connsiteX19" fmla="*/ 740331 w 4351020"/>
              <a:gd name="connsiteY19" fmla="*/ 2232563 h 3299460"/>
              <a:gd name="connsiteX20" fmla="*/ 514906 w 4351020"/>
              <a:gd name="connsiteY20" fmla="*/ 2081755 h 3299460"/>
              <a:gd name="connsiteX21" fmla="*/ 670354 w 4351020"/>
              <a:gd name="connsiteY21" fmla="*/ 2081755 h 3299460"/>
              <a:gd name="connsiteX22" fmla="*/ 670354 w 4351020"/>
              <a:gd name="connsiteY22" fmla="*/ 2232563 h 3299460"/>
              <a:gd name="connsiteX23" fmla="*/ 514906 w 4351020"/>
              <a:gd name="connsiteY23" fmla="*/ 2232563 h 3299460"/>
              <a:gd name="connsiteX24" fmla="*/ 1277609 w 4351020"/>
              <a:gd name="connsiteY24" fmla="*/ 1570990 h 3299460"/>
              <a:gd name="connsiteX25" fmla="*/ 1471886 w 4351020"/>
              <a:gd name="connsiteY25" fmla="*/ 1570990 h 3299460"/>
              <a:gd name="connsiteX26" fmla="*/ 1471886 w 4351020"/>
              <a:gd name="connsiteY26" fmla="*/ 1774190 h 3299460"/>
              <a:gd name="connsiteX27" fmla="*/ 1277609 w 4351020"/>
              <a:gd name="connsiteY27" fmla="*/ 1774190 h 3299460"/>
              <a:gd name="connsiteX28" fmla="*/ 497873 w 4351020"/>
              <a:gd name="connsiteY28" fmla="*/ 1348740 h 3299460"/>
              <a:gd name="connsiteX29" fmla="*/ 692150 w 4351020"/>
              <a:gd name="connsiteY29" fmla="*/ 1348740 h 3299460"/>
              <a:gd name="connsiteX30" fmla="*/ 692150 w 4351020"/>
              <a:gd name="connsiteY30" fmla="*/ 1774190 h 3299460"/>
              <a:gd name="connsiteX31" fmla="*/ 497873 w 4351020"/>
              <a:gd name="connsiteY31" fmla="*/ 1774190 h 3299460"/>
              <a:gd name="connsiteX32" fmla="*/ 2867660 w 4351020"/>
              <a:gd name="connsiteY32" fmla="*/ 1329689 h 3299460"/>
              <a:gd name="connsiteX33" fmla="*/ 2867660 w 4351020"/>
              <a:gd name="connsiteY33" fmla="*/ 2040889 h 3299460"/>
              <a:gd name="connsiteX34" fmla="*/ 3578860 w 4351020"/>
              <a:gd name="connsiteY34" fmla="*/ 2040888 h 3299460"/>
              <a:gd name="connsiteX35" fmla="*/ 2867660 w 4351020"/>
              <a:gd name="connsiteY35" fmla="*/ 2752089 h 3299460"/>
              <a:gd name="connsiteX36" fmla="*/ 2156460 w 4351020"/>
              <a:gd name="connsiteY36" fmla="*/ 2040889 h 3299460"/>
              <a:gd name="connsiteX37" fmla="*/ 2867660 w 4351020"/>
              <a:gd name="connsiteY37" fmla="*/ 1329689 h 3299460"/>
              <a:gd name="connsiteX38" fmla="*/ 1017697 w 4351020"/>
              <a:gd name="connsiteY38" fmla="*/ 1228090 h 3299460"/>
              <a:gd name="connsiteX39" fmla="*/ 1211974 w 4351020"/>
              <a:gd name="connsiteY39" fmla="*/ 1228090 h 3299460"/>
              <a:gd name="connsiteX40" fmla="*/ 1211974 w 4351020"/>
              <a:gd name="connsiteY40" fmla="*/ 1774190 h 3299460"/>
              <a:gd name="connsiteX41" fmla="*/ 1017697 w 4351020"/>
              <a:gd name="connsiteY41" fmla="*/ 1774190 h 3299460"/>
              <a:gd name="connsiteX42" fmla="*/ 3014362 w 4351020"/>
              <a:gd name="connsiteY42" fmla="*/ 1176615 h 3299460"/>
              <a:gd name="connsiteX43" fmla="*/ 3536939 w 4351020"/>
              <a:gd name="connsiteY43" fmla="*/ 1395626 h 3299460"/>
              <a:gd name="connsiteX44" fmla="*/ 3743945 w 4351020"/>
              <a:gd name="connsiteY44" fmla="*/ 1923073 h 3299460"/>
              <a:gd name="connsiteX45" fmla="*/ 3016624 w 4351020"/>
              <a:gd name="connsiteY45" fmla="*/ 1904178 h 3299460"/>
              <a:gd name="connsiteX46" fmla="*/ 757785 w 4351020"/>
              <a:gd name="connsiteY46" fmla="*/ 1101090 h 3299460"/>
              <a:gd name="connsiteX47" fmla="*/ 952062 w 4351020"/>
              <a:gd name="connsiteY47" fmla="*/ 1101090 h 3299460"/>
              <a:gd name="connsiteX48" fmla="*/ 952062 w 4351020"/>
              <a:gd name="connsiteY48" fmla="*/ 1774190 h 3299460"/>
              <a:gd name="connsiteX49" fmla="*/ 757785 w 4351020"/>
              <a:gd name="connsiteY49" fmla="*/ 1774190 h 3299460"/>
              <a:gd name="connsiteX50" fmla="*/ 1537520 w 4351020"/>
              <a:gd name="connsiteY50" fmla="*/ 980159 h 3299460"/>
              <a:gd name="connsiteX51" fmla="*/ 1731797 w 4351020"/>
              <a:gd name="connsiteY51" fmla="*/ 980159 h 3299460"/>
              <a:gd name="connsiteX52" fmla="*/ 1731797 w 4351020"/>
              <a:gd name="connsiteY52" fmla="*/ 1774190 h 3299460"/>
              <a:gd name="connsiteX53" fmla="*/ 1537520 w 4351020"/>
              <a:gd name="connsiteY53" fmla="*/ 1774190 h 3299460"/>
              <a:gd name="connsiteX54" fmla="*/ 200732 w 4351020"/>
              <a:gd name="connsiteY54" fmla="*/ 736050 h 3299460"/>
              <a:gd name="connsiteX55" fmla="*/ 200732 w 4351020"/>
              <a:gd name="connsiteY55" fmla="*/ 3098728 h 3299460"/>
              <a:gd name="connsiteX56" fmla="*/ 4150288 w 4351020"/>
              <a:gd name="connsiteY56" fmla="*/ 3098728 h 3299460"/>
              <a:gd name="connsiteX57" fmla="*/ 4150288 w 4351020"/>
              <a:gd name="connsiteY57" fmla="*/ 736050 h 3299460"/>
              <a:gd name="connsiteX58" fmla="*/ 0 w 4351020"/>
              <a:gd name="connsiteY58" fmla="*/ 535318 h 3299460"/>
              <a:gd name="connsiteX59" fmla="*/ 4351020 w 4351020"/>
              <a:gd name="connsiteY59" fmla="*/ 535318 h 3299460"/>
              <a:gd name="connsiteX60" fmla="*/ 4351020 w 4351020"/>
              <a:gd name="connsiteY60" fmla="*/ 3299460 h 3299460"/>
              <a:gd name="connsiteX61" fmla="*/ 0 w 4351020"/>
              <a:gd name="connsiteY61" fmla="*/ 3299460 h 3299460"/>
              <a:gd name="connsiteX62" fmla="*/ 3296658 w 4351020"/>
              <a:gd name="connsiteY62" fmla="*/ 300233 h 3299460"/>
              <a:gd name="connsiteX63" fmla="*/ 3296658 w 4351020"/>
              <a:gd name="connsiteY63" fmla="*/ 358333 h 3299460"/>
              <a:gd name="connsiteX64" fmla="*/ 3543943 w 4351020"/>
              <a:gd name="connsiteY64" fmla="*/ 358333 h 3299460"/>
              <a:gd name="connsiteX65" fmla="*/ 3543943 w 4351020"/>
              <a:gd name="connsiteY65" fmla="*/ 300233 h 3299460"/>
              <a:gd name="connsiteX66" fmla="*/ 3719498 w 4351020"/>
              <a:gd name="connsiteY66" fmla="*/ 177649 h 3299460"/>
              <a:gd name="connsiteX67" fmla="*/ 3871925 w 4351020"/>
              <a:gd name="connsiteY67" fmla="*/ 177649 h 3299460"/>
              <a:gd name="connsiteX68" fmla="*/ 3871925 w 4351020"/>
              <a:gd name="connsiteY68" fmla="*/ 336427 h 3299460"/>
              <a:gd name="connsiteX69" fmla="*/ 3719498 w 4351020"/>
              <a:gd name="connsiteY69" fmla="*/ 336427 h 3299460"/>
              <a:gd name="connsiteX70" fmla="*/ 4076449 w 4351020"/>
              <a:gd name="connsiteY70" fmla="*/ 129232 h 3299460"/>
              <a:gd name="connsiteX71" fmla="*/ 4023670 w 4351020"/>
              <a:gd name="connsiteY71" fmla="*/ 182011 h 3299460"/>
              <a:gd name="connsiteX72" fmla="*/ 4090260 w 4351020"/>
              <a:gd name="connsiteY72" fmla="*/ 248602 h 3299460"/>
              <a:gd name="connsiteX73" fmla="*/ 4023670 w 4351020"/>
              <a:gd name="connsiteY73" fmla="*/ 315193 h 3299460"/>
              <a:gd name="connsiteX74" fmla="*/ 4076449 w 4351020"/>
              <a:gd name="connsiteY74" fmla="*/ 367972 h 3299460"/>
              <a:gd name="connsiteX75" fmla="*/ 4143040 w 4351020"/>
              <a:gd name="connsiteY75" fmla="*/ 301382 h 3299460"/>
              <a:gd name="connsiteX76" fmla="*/ 4209631 w 4351020"/>
              <a:gd name="connsiteY76" fmla="*/ 367972 h 3299460"/>
              <a:gd name="connsiteX77" fmla="*/ 4262410 w 4351020"/>
              <a:gd name="connsiteY77" fmla="*/ 315193 h 3299460"/>
              <a:gd name="connsiteX78" fmla="*/ 4195820 w 4351020"/>
              <a:gd name="connsiteY78" fmla="*/ 248602 h 3299460"/>
              <a:gd name="connsiteX79" fmla="*/ 4262410 w 4351020"/>
              <a:gd name="connsiteY79" fmla="*/ 182011 h 3299460"/>
              <a:gd name="connsiteX80" fmla="*/ 4209631 w 4351020"/>
              <a:gd name="connsiteY80" fmla="*/ 129232 h 3299460"/>
              <a:gd name="connsiteX81" fmla="*/ 4143040 w 4351020"/>
              <a:gd name="connsiteY81" fmla="*/ 195822 h 3299460"/>
              <a:gd name="connsiteX82" fmla="*/ 3674269 w 4351020"/>
              <a:gd name="connsiteY82" fmla="*/ 127159 h 3299460"/>
              <a:gd name="connsiteX83" fmla="*/ 3674269 w 4351020"/>
              <a:gd name="connsiteY83" fmla="*/ 365284 h 3299460"/>
              <a:gd name="connsiteX84" fmla="*/ 3902869 w 4351020"/>
              <a:gd name="connsiteY84" fmla="*/ 365284 h 3299460"/>
              <a:gd name="connsiteX85" fmla="*/ 3902869 w 4351020"/>
              <a:gd name="connsiteY85" fmla="*/ 127159 h 3299460"/>
              <a:gd name="connsiteX86" fmla="*/ 0 w 4351020"/>
              <a:gd name="connsiteY86" fmla="*/ 0 h 3299460"/>
              <a:gd name="connsiteX87" fmla="*/ 4351020 w 4351020"/>
              <a:gd name="connsiteY87" fmla="*/ 0 h 3299460"/>
              <a:gd name="connsiteX88" fmla="*/ 4351020 w 4351020"/>
              <a:gd name="connsiteY88" fmla="*/ 434340 h 3299460"/>
              <a:gd name="connsiteX89" fmla="*/ 0 w 4351020"/>
              <a:gd name="connsiteY89" fmla="*/ 434340 h 329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351020" h="3299460">
                <a:moveTo>
                  <a:pt x="740331" y="2662229"/>
                </a:moveTo>
                <a:lnTo>
                  <a:pt x="1471887" y="2662229"/>
                </a:lnTo>
                <a:lnTo>
                  <a:pt x="1471887" y="2813037"/>
                </a:lnTo>
                <a:lnTo>
                  <a:pt x="740331" y="2813037"/>
                </a:lnTo>
                <a:close/>
                <a:moveTo>
                  <a:pt x="514906" y="2662229"/>
                </a:moveTo>
                <a:lnTo>
                  <a:pt x="670354" y="2662229"/>
                </a:lnTo>
                <a:lnTo>
                  <a:pt x="670354" y="2813037"/>
                </a:lnTo>
                <a:lnTo>
                  <a:pt x="514906" y="2813037"/>
                </a:lnTo>
                <a:close/>
                <a:moveTo>
                  <a:pt x="740330" y="2376492"/>
                </a:moveTo>
                <a:lnTo>
                  <a:pt x="1759919" y="2376492"/>
                </a:lnTo>
                <a:lnTo>
                  <a:pt x="1759919" y="2527300"/>
                </a:lnTo>
                <a:lnTo>
                  <a:pt x="740330" y="2527300"/>
                </a:lnTo>
                <a:close/>
                <a:moveTo>
                  <a:pt x="514906" y="2376492"/>
                </a:moveTo>
                <a:lnTo>
                  <a:pt x="670354" y="2376492"/>
                </a:lnTo>
                <a:lnTo>
                  <a:pt x="670354" y="2527300"/>
                </a:lnTo>
                <a:lnTo>
                  <a:pt x="514906" y="2527300"/>
                </a:lnTo>
                <a:close/>
                <a:moveTo>
                  <a:pt x="740331" y="2081755"/>
                </a:moveTo>
                <a:lnTo>
                  <a:pt x="1660525" y="2081755"/>
                </a:lnTo>
                <a:lnTo>
                  <a:pt x="1660525" y="2232563"/>
                </a:lnTo>
                <a:lnTo>
                  <a:pt x="740331" y="2232563"/>
                </a:lnTo>
                <a:close/>
                <a:moveTo>
                  <a:pt x="514906" y="2081755"/>
                </a:moveTo>
                <a:lnTo>
                  <a:pt x="670354" y="2081755"/>
                </a:lnTo>
                <a:lnTo>
                  <a:pt x="670354" y="2232563"/>
                </a:lnTo>
                <a:lnTo>
                  <a:pt x="514906" y="2232563"/>
                </a:lnTo>
                <a:close/>
                <a:moveTo>
                  <a:pt x="1277609" y="1570990"/>
                </a:moveTo>
                <a:lnTo>
                  <a:pt x="1471886" y="1570990"/>
                </a:lnTo>
                <a:lnTo>
                  <a:pt x="1471886" y="1774190"/>
                </a:lnTo>
                <a:lnTo>
                  <a:pt x="1277609" y="1774190"/>
                </a:lnTo>
                <a:close/>
                <a:moveTo>
                  <a:pt x="497873" y="1348740"/>
                </a:moveTo>
                <a:lnTo>
                  <a:pt x="692150" y="1348740"/>
                </a:lnTo>
                <a:lnTo>
                  <a:pt x="692150" y="1774190"/>
                </a:lnTo>
                <a:lnTo>
                  <a:pt x="497873" y="1774190"/>
                </a:lnTo>
                <a:close/>
                <a:moveTo>
                  <a:pt x="2867660" y="1329689"/>
                </a:moveTo>
                <a:lnTo>
                  <a:pt x="2867660" y="2040889"/>
                </a:lnTo>
                <a:lnTo>
                  <a:pt x="3578860" y="2040888"/>
                </a:lnTo>
                <a:cubicBezTo>
                  <a:pt x="3578860" y="2433674"/>
                  <a:pt x="3260445" y="2752089"/>
                  <a:pt x="2867660" y="2752089"/>
                </a:cubicBezTo>
                <a:cubicBezTo>
                  <a:pt x="2474875" y="2752089"/>
                  <a:pt x="2156460" y="2433674"/>
                  <a:pt x="2156460" y="2040889"/>
                </a:cubicBezTo>
                <a:cubicBezTo>
                  <a:pt x="2156460" y="1648104"/>
                  <a:pt x="2474875" y="1329689"/>
                  <a:pt x="2867660" y="1329689"/>
                </a:cubicBezTo>
                <a:close/>
                <a:moveTo>
                  <a:pt x="1017697" y="1228090"/>
                </a:moveTo>
                <a:lnTo>
                  <a:pt x="1211974" y="1228090"/>
                </a:lnTo>
                <a:lnTo>
                  <a:pt x="1211974" y="1774190"/>
                </a:lnTo>
                <a:lnTo>
                  <a:pt x="1017697" y="1774190"/>
                </a:lnTo>
                <a:close/>
                <a:moveTo>
                  <a:pt x="3014362" y="1176615"/>
                </a:moveTo>
                <a:cubicBezTo>
                  <a:pt x="3210992" y="1176003"/>
                  <a:pt x="3399499" y="1255006"/>
                  <a:pt x="3536939" y="1395626"/>
                </a:cubicBezTo>
                <a:cubicBezTo>
                  <a:pt x="3674380" y="1536246"/>
                  <a:pt x="3749053" y="1726509"/>
                  <a:pt x="3743945" y="1923073"/>
                </a:cubicBezTo>
                <a:lnTo>
                  <a:pt x="3016624" y="1904178"/>
                </a:lnTo>
                <a:close/>
                <a:moveTo>
                  <a:pt x="757785" y="1101090"/>
                </a:moveTo>
                <a:lnTo>
                  <a:pt x="952062" y="1101090"/>
                </a:lnTo>
                <a:lnTo>
                  <a:pt x="952062" y="1774190"/>
                </a:lnTo>
                <a:lnTo>
                  <a:pt x="757785" y="1774190"/>
                </a:lnTo>
                <a:close/>
                <a:moveTo>
                  <a:pt x="1537520" y="980159"/>
                </a:moveTo>
                <a:lnTo>
                  <a:pt x="1731797" y="980159"/>
                </a:lnTo>
                <a:lnTo>
                  <a:pt x="1731797" y="1774190"/>
                </a:lnTo>
                <a:lnTo>
                  <a:pt x="1537520" y="1774190"/>
                </a:lnTo>
                <a:close/>
                <a:moveTo>
                  <a:pt x="200732" y="736050"/>
                </a:moveTo>
                <a:lnTo>
                  <a:pt x="200732" y="3098728"/>
                </a:lnTo>
                <a:lnTo>
                  <a:pt x="4150288" y="3098728"/>
                </a:lnTo>
                <a:lnTo>
                  <a:pt x="4150288" y="736050"/>
                </a:lnTo>
                <a:close/>
                <a:moveTo>
                  <a:pt x="0" y="535318"/>
                </a:moveTo>
                <a:lnTo>
                  <a:pt x="4351020" y="535318"/>
                </a:lnTo>
                <a:lnTo>
                  <a:pt x="4351020" y="3299460"/>
                </a:lnTo>
                <a:lnTo>
                  <a:pt x="0" y="3299460"/>
                </a:lnTo>
                <a:close/>
                <a:moveTo>
                  <a:pt x="3296658" y="300233"/>
                </a:moveTo>
                <a:lnTo>
                  <a:pt x="3296658" y="358333"/>
                </a:lnTo>
                <a:lnTo>
                  <a:pt x="3543943" y="358333"/>
                </a:lnTo>
                <a:lnTo>
                  <a:pt x="3543943" y="300233"/>
                </a:lnTo>
                <a:close/>
                <a:moveTo>
                  <a:pt x="3719498" y="177649"/>
                </a:moveTo>
                <a:lnTo>
                  <a:pt x="3871925" y="177649"/>
                </a:lnTo>
                <a:lnTo>
                  <a:pt x="3871925" y="336427"/>
                </a:lnTo>
                <a:lnTo>
                  <a:pt x="3719498" y="336427"/>
                </a:lnTo>
                <a:close/>
                <a:moveTo>
                  <a:pt x="4076449" y="129232"/>
                </a:moveTo>
                <a:lnTo>
                  <a:pt x="4023670" y="182011"/>
                </a:lnTo>
                <a:lnTo>
                  <a:pt x="4090260" y="248602"/>
                </a:lnTo>
                <a:lnTo>
                  <a:pt x="4023670" y="315193"/>
                </a:lnTo>
                <a:lnTo>
                  <a:pt x="4076449" y="367972"/>
                </a:lnTo>
                <a:lnTo>
                  <a:pt x="4143040" y="301382"/>
                </a:lnTo>
                <a:lnTo>
                  <a:pt x="4209631" y="367972"/>
                </a:lnTo>
                <a:lnTo>
                  <a:pt x="4262410" y="315193"/>
                </a:lnTo>
                <a:lnTo>
                  <a:pt x="4195820" y="248602"/>
                </a:lnTo>
                <a:lnTo>
                  <a:pt x="4262410" y="182011"/>
                </a:lnTo>
                <a:lnTo>
                  <a:pt x="4209631" y="129232"/>
                </a:lnTo>
                <a:lnTo>
                  <a:pt x="4143040" y="195822"/>
                </a:lnTo>
                <a:close/>
                <a:moveTo>
                  <a:pt x="3674269" y="127159"/>
                </a:moveTo>
                <a:lnTo>
                  <a:pt x="3674269" y="365284"/>
                </a:lnTo>
                <a:lnTo>
                  <a:pt x="3902869" y="365284"/>
                </a:lnTo>
                <a:lnTo>
                  <a:pt x="3902869" y="127159"/>
                </a:lnTo>
                <a:close/>
                <a:moveTo>
                  <a:pt x="0" y="0"/>
                </a:moveTo>
                <a:lnTo>
                  <a:pt x="4351020" y="0"/>
                </a:lnTo>
                <a:lnTo>
                  <a:pt x="4351020" y="434340"/>
                </a:lnTo>
                <a:lnTo>
                  <a:pt x="0" y="43434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c</a:t>
            </a:r>
          </a:p>
        </p:txBody>
      </p:sp>
      <p:grpSp>
        <p:nvGrpSpPr>
          <p:cNvPr id="203" name="Group 202"/>
          <p:cNvGrpSpPr/>
          <p:nvPr/>
        </p:nvGrpSpPr>
        <p:grpSpPr>
          <a:xfrm>
            <a:off x="3198111" y="2651721"/>
            <a:ext cx="345523" cy="327899"/>
            <a:chOff x="5326857" y="2779521"/>
            <a:chExt cx="2283619" cy="2167129"/>
          </a:xfrm>
          <a:solidFill>
            <a:schemeClr val="bg1">
              <a:lumMod val="50000"/>
            </a:schemeClr>
          </a:solidFill>
        </p:grpSpPr>
        <p:sp>
          <p:nvSpPr>
            <p:cNvPr id="204" name="Freeform 203"/>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5"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6"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7" name="Oval 206"/>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8"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08" name="Round Same Side Corner Rectangle 2"/>
          <p:cNvSpPr/>
          <p:nvPr/>
        </p:nvSpPr>
        <p:spPr>
          <a:xfrm>
            <a:off x="4712524" y="4249587"/>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2" name="Rectangle 61"/>
          <p:cNvSpPr/>
          <p:nvPr/>
        </p:nvSpPr>
        <p:spPr bwMode="auto">
          <a:xfrm>
            <a:off x="316215" y="4983657"/>
            <a:ext cx="11585448" cy="494431"/>
          </a:xfrm>
          <a:prstGeom prst="rect">
            <a:avLst/>
          </a:prstGeom>
          <a:solidFill>
            <a:srgbClr val="0078D4"/>
          </a:solidFill>
          <a:ln w="3175" cap="flat" cmpd="sng" algn="ctr">
            <a:solidFill>
              <a:srgbClr val="0078D4"/>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1227077" rtl="0" eaLnBrk="1" fontAlgn="base" latinLnBrk="0" hangingPunct="1">
              <a:lnSpc>
                <a:spcPct val="120000"/>
              </a:lnSpc>
              <a:spcBef>
                <a:spcPts val="200"/>
              </a:spcBef>
              <a:spcAft>
                <a:spcPts val="200"/>
              </a:spcAft>
              <a:buClrTx/>
              <a:buSzTx/>
              <a:buFontTx/>
              <a:buNone/>
              <a:tabLst/>
              <a:defRPr/>
            </a:pPr>
            <a:r>
              <a:rPr kumimoji="0" lang="en-US" sz="2400" b="0" i="0" u="none" strike="noStrike" kern="0" cap="none" spc="0" normalizeH="0" baseline="0" noProof="0">
                <a:ln>
                  <a:noFill/>
                </a:ln>
                <a:solidFill>
                  <a:prstClr val="white"/>
                </a:solidFill>
                <a:effectLst/>
                <a:uLnTx/>
                <a:uFillTx/>
                <a:latin typeface="Segoe UI Semibold" panose="020B0702040204020203" pitchFamily="34" charset="0"/>
                <a:ea typeface="Segoe UI" pitchFamily="34" charset="0"/>
                <a:cs typeface="Segoe UI Semibold" panose="020B0702040204020203" pitchFamily="34" charset="0"/>
              </a:rPr>
              <a:t>Digital Hotspots</a:t>
            </a:r>
          </a:p>
        </p:txBody>
      </p:sp>
      <p:grpSp>
        <p:nvGrpSpPr>
          <p:cNvPr id="100" name="Group 99"/>
          <p:cNvGrpSpPr/>
          <p:nvPr/>
        </p:nvGrpSpPr>
        <p:grpSpPr>
          <a:xfrm>
            <a:off x="6609017" y="1686358"/>
            <a:ext cx="345523" cy="327899"/>
            <a:chOff x="5326857" y="2779521"/>
            <a:chExt cx="2283619" cy="2167129"/>
          </a:xfrm>
          <a:solidFill>
            <a:schemeClr val="bg1">
              <a:lumMod val="50000"/>
            </a:schemeClr>
          </a:solidFill>
        </p:grpSpPr>
        <p:sp>
          <p:nvSpPr>
            <p:cNvPr id="101" name="Freeform 203"/>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Oval 126"/>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9"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81" name="Oval 80">
            <a:extLst>
              <a:ext uri="{FF2B5EF4-FFF2-40B4-BE49-F238E27FC236}">
                <a16:creationId xmlns:a16="http://schemas.microsoft.com/office/drawing/2014/main" id="{C827EF22-885B-47A3-87CF-797A517DB660}"/>
              </a:ext>
            </a:extLst>
          </p:cNvPr>
          <p:cNvSpPr/>
          <p:nvPr/>
        </p:nvSpPr>
        <p:spPr bwMode="auto">
          <a:xfrm>
            <a:off x="8180299" y="3642381"/>
            <a:ext cx="145366" cy="145366"/>
          </a:xfrm>
          <a:prstGeom prst="ellipse">
            <a:avLst/>
          </a:prstGeom>
          <a:solidFill>
            <a:srgbClr val="D59DFF"/>
          </a:solidFill>
          <a:ln w="19050"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96F57BD3-2825-4118-845A-EC48B9C622A2}"/>
              </a:ext>
            </a:extLst>
          </p:cNvPr>
          <p:cNvGrpSpPr/>
          <p:nvPr/>
        </p:nvGrpSpPr>
        <p:grpSpPr>
          <a:xfrm>
            <a:off x="10349543" y="2463239"/>
            <a:ext cx="345523" cy="327899"/>
            <a:chOff x="5326857" y="2779521"/>
            <a:chExt cx="2283619" cy="2167129"/>
          </a:xfrm>
          <a:solidFill>
            <a:schemeClr val="bg1">
              <a:lumMod val="50000"/>
            </a:schemeClr>
          </a:solidFill>
        </p:grpSpPr>
        <p:sp>
          <p:nvSpPr>
            <p:cNvPr id="67" name="Freeform 203">
              <a:extLst>
                <a:ext uri="{FF2B5EF4-FFF2-40B4-BE49-F238E27FC236}">
                  <a16:creationId xmlns:a16="http://schemas.microsoft.com/office/drawing/2014/main" id="{32E5E8F6-9E4F-4A85-9884-41F7CE2CA63D}"/>
                </a:ext>
              </a:extLst>
            </p:cNvPr>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Oval 23">
              <a:extLst>
                <a:ext uri="{FF2B5EF4-FFF2-40B4-BE49-F238E27FC236}">
                  <a16:creationId xmlns:a16="http://schemas.microsoft.com/office/drawing/2014/main" id="{27F7728A-4B69-445C-9175-E0C0608727BD}"/>
                </a:ext>
              </a:extLst>
            </p:cNvPr>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Rounded Rectangle 13">
              <a:extLst>
                <a:ext uri="{FF2B5EF4-FFF2-40B4-BE49-F238E27FC236}">
                  <a16:creationId xmlns:a16="http://schemas.microsoft.com/office/drawing/2014/main" id="{C091011C-8C97-48C8-A1E7-91479A5D6E7E}"/>
                </a:ext>
              </a:extLst>
            </p:cNvPr>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Oval 69">
              <a:extLst>
                <a:ext uri="{FF2B5EF4-FFF2-40B4-BE49-F238E27FC236}">
                  <a16:creationId xmlns:a16="http://schemas.microsoft.com/office/drawing/2014/main" id="{47189493-4480-4DDB-93AE-F966524606BB}"/>
                </a:ext>
              </a:extLst>
            </p:cNvPr>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 name="Rounded Rectangle 14">
              <a:extLst>
                <a:ext uri="{FF2B5EF4-FFF2-40B4-BE49-F238E27FC236}">
                  <a16:creationId xmlns:a16="http://schemas.microsoft.com/office/drawing/2014/main" id="{0873753A-D9E1-4612-97A8-94A1C2B6404A}"/>
                </a:ext>
              </a:extLst>
            </p:cNvPr>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74" name="Rectangle 73">
            <a:extLst>
              <a:ext uri="{FF2B5EF4-FFF2-40B4-BE49-F238E27FC236}">
                <a16:creationId xmlns:a16="http://schemas.microsoft.com/office/drawing/2014/main" id="{6E90FD75-A3E1-46E8-AF75-E47C354E74D2}"/>
              </a:ext>
            </a:extLst>
          </p:cNvPr>
          <p:cNvSpPr/>
          <p:nvPr/>
        </p:nvSpPr>
        <p:spPr>
          <a:xfrm>
            <a:off x="5907521" y="2065491"/>
            <a:ext cx="1877024" cy="1661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Release Work</a:t>
            </a:r>
          </a:p>
        </p:txBody>
      </p:sp>
      <p:sp>
        <p:nvSpPr>
          <p:cNvPr id="4" name="Rectangle 3">
            <a:extLst>
              <a:ext uri="{FF2B5EF4-FFF2-40B4-BE49-F238E27FC236}">
                <a16:creationId xmlns:a16="http://schemas.microsoft.com/office/drawing/2014/main" id="{89EFB47B-504E-4DE1-8D35-A7A2460422D9}"/>
              </a:ext>
            </a:extLst>
          </p:cNvPr>
          <p:cNvSpPr/>
          <p:nvPr/>
        </p:nvSpPr>
        <p:spPr>
          <a:xfrm>
            <a:off x="480274" y="1781929"/>
            <a:ext cx="1176250" cy="332399"/>
          </a:xfrm>
          <a:prstGeom prst="rect">
            <a:avLst/>
          </a:prstGeom>
        </p:spPr>
        <p:txBody>
          <a:bodyPr wrap="square" lIns="0" tIns="0" rIns="0" bIns="0">
            <a:sp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Semibold" panose="020B0702040204020203" pitchFamily="34" charset="0"/>
                <a:ea typeface="Segoe UI" pitchFamily="34" charset="0"/>
                <a:cs typeface="Segoe UI Semibold" panose="020B0702040204020203" pitchFamily="34" charset="0"/>
              </a:rPr>
              <a:t>Establish connectivity</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 name="Round Same Side Corner Rectangle 2">
            <a:extLst>
              <a:ext uri="{FF2B5EF4-FFF2-40B4-BE49-F238E27FC236}">
                <a16:creationId xmlns:a16="http://schemas.microsoft.com/office/drawing/2014/main" id="{CCA1A3E9-1EB6-48C3-A39C-63B4DB6CCEDA}"/>
              </a:ext>
            </a:extLst>
          </p:cNvPr>
          <p:cNvSpPr/>
          <p:nvPr/>
        </p:nvSpPr>
        <p:spPr>
          <a:xfrm>
            <a:off x="1068399" y="1401493"/>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AE8397DD-6F7F-42AB-B05F-45180834073D}"/>
              </a:ext>
            </a:extLst>
          </p:cNvPr>
          <p:cNvSpPr/>
          <p:nvPr/>
        </p:nvSpPr>
        <p:spPr>
          <a:xfrm>
            <a:off x="2966679" y="1894405"/>
            <a:ext cx="912217" cy="332399"/>
          </a:xfrm>
          <a:prstGeom prst="rect">
            <a:avLst/>
          </a:prstGeom>
        </p:spPr>
        <p:txBody>
          <a:bodyPr wrap="square" lIns="0" tIns="0" rIns="0" bIns="0">
            <a:spAutoFit/>
          </a:bodyPr>
          <a:lstStyle/>
          <a:p>
            <a:pPr marL="0" marR="0" lvl="0" indent="0" algn="l"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Discover &amp; register</a:t>
            </a:r>
          </a:p>
        </p:txBody>
      </p:sp>
      <p:grpSp>
        <p:nvGrpSpPr>
          <p:cNvPr id="72" name="Group 71">
            <a:extLst>
              <a:ext uri="{FF2B5EF4-FFF2-40B4-BE49-F238E27FC236}">
                <a16:creationId xmlns:a16="http://schemas.microsoft.com/office/drawing/2014/main" id="{79AFCF49-5166-47FB-9A02-4517773EEB52}"/>
              </a:ext>
            </a:extLst>
          </p:cNvPr>
          <p:cNvGrpSpPr/>
          <p:nvPr/>
        </p:nvGrpSpPr>
        <p:grpSpPr>
          <a:xfrm>
            <a:off x="2310939" y="1772050"/>
            <a:ext cx="524493" cy="525098"/>
            <a:chOff x="2810796" y="1409589"/>
            <a:chExt cx="625036" cy="625757"/>
          </a:xfrm>
        </p:grpSpPr>
        <p:sp>
          <p:nvSpPr>
            <p:cNvPr id="73" name="Freeform 7">
              <a:extLst>
                <a:ext uri="{FF2B5EF4-FFF2-40B4-BE49-F238E27FC236}">
                  <a16:creationId xmlns:a16="http://schemas.microsoft.com/office/drawing/2014/main" id="{8F827ED3-8466-46F3-8398-66FB657CB8F9}"/>
                </a:ext>
              </a:extLst>
            </p:cNvPr>
            <p:cNvSpPr>
              <a:spLocks noChangeAspect="1" noEditPoints="1"/>
            </p:cNvSpPr>
            <p:nvPr/>
          </p:nvSpPr>
          <p:spPr bwMode="black">
            <a:xfrm>
              <a:off x="2810796" y="1409589"/>
              <a:ext cx="625036" cy="625757"/>
            </a:xfrm>
            <a:custGeom>
              <a:avLst/>
              <a:gdLst>
                <a:gd name="T0" fmla="*/ 52 w 300"/>
                <a:gd name="T1" fmla="*/ 268 h 300"/>
                <a:gd name="T2" fmla="*/ 62 w 300"/>
                <a:gd name="T3" fmla="*/ 255 h 300"/>
                <a:gd name="T4" fmla="*/ 77 w 300"/>
                <a:gd name="T5" fmla="*/ 230 h 300"/>
                <a:gd name="T6" fmla="*/ 46 w 300"/>
                <a:gd name="T7" fmla="*/ 204 h 300"/>
                <a:gd name="T8" fmla="*/ 15 w 300"/>
                <a:gd name="T9" fmla="*/ 233 h 300"/>
                <a:gd name="T10" fmla="*/ 33 w 300"/>
                <a:gd name="T11" fmla="*/ 219 h 300"/>
                <a:gd name="T12" fmla="*/ 60 w 300"/>
                <a:gd name="T13" fmla="*/ 219 h 300"/>
                <a:gd name="T14" fmla="*/ 63 w 300"/>
                <a:gd name="T15" fmla="*/ 238 h 300"/>
                <a:gd name="T16" fmla="*/ 46 w 300"/>
                <a:gd name="T17" fmla="*/ 255 h 300"/>
                <a:gd name="T18" fmla="*/ 39 w 300"/>
                <a:gd name="T19" fmla="*/ 275 h 300"/>
                <a:gd name="T20" fmla="*/ 51 w 300"/>
                <a:gd name="T21" fmla="*/ 279 h 300"/>
                <a:gd name="T22" fmla="*/ 51 w 300"/>
                <a:gd name="T23" fmla="*/ 288 h 300"/>
                <a:gd name="T24" fmla="*/ 39 w 300"/>
                <a:gd name="T25" fmla="*/ 300 h 300"/>
                <a:gd name="T26" fmla="*/ 300 w 300"/>
                <a:gd name="T27" fmla="*/ 216 h 300"/>
                <a:gd name="T28" fmla="*/ 218 w 300"/>
                <a:gd name="T29" fmla="*/ 300 h 300"/>
                <a:gd name="T30" fmla="*/ 220 w 300"/>
                <a:gd name="T31" fmla="*/ 263 h 300"/>
                <a:gd name="T32" fmla="*/ 277 w 300"/>
                <a:gd name="T33" fmla="*/ 216 h 300"/>
                <a:gd name="T34" fmla="*/ 149 w 300"/>
                <a:gd name="T35" fmla="*/ 228 h 300"/>
                <a:gd name="T36" fmla="*/ 119 w 300"/>
                <a:gd name="T37" fmla="*/ 242 h 300"/>
                <a:gd name="T38" fmla="*/ 149 w 300"/>
                <a:gd name="T39" fmla="*/ 262 h 300"/>
                <a:gd name="T40" fmla="*/ 177 w 300"/>
                <a:gd name="T41" fmla="*/ 252 h 300"/>
                <a:gd name="T42" fmla="*/ 255 w 300"/>
                <a:gd name="T43" fmla="*/ 75 h 300"/>
                <a:gd name="T44" fmla="*/ 259 w 300"/>
                <a:gd name="T45" fmla="*/ 59 h 300"/>
                <a:gd name="T46" fmla="*/ 278 w 300"/>
                <a:gd name="T47" fmla="*/ 38 h 300"/>
                <a:gd name="T48" fmla="*/ 272 w 300"/>
                <a:gd name="T49" fmla="*/ 8 h 300"/>
                <a:gd name="T50" fmla="*/ 228 w 300"/>
                <a:gd name="T51" fmla="*/ 7 h 300"/>
                <a:gd name="T52" fmla="*/ 231 w 300"/>
                <a:gd name="T53" fmla="*/ 29 h 300"/>
                <a:gd name="T54" fmla="*/ 250 w 300"/>
                <a:gd name="T55" fmla="*/ 10 h 300"/>
                <a:gd name="T56" fmla="*/ 269 w 300"/>
                <a:gd name="T57" fmla="*/ 26 h 300"/>
                <a:gd name="T58" fmla="*/ 259 w 300"/>
                <a:gd name="T59" fmla="*/ 43 h 300"/>
                <a:gd name="T60" fmla="*/ 245 w 300"/>
                <a:gd name="T61" fmla="*/ 59 h 300"/>
                <a:gd name="T62" fmla="*/ 243 w 300"/>
                <a:gd name="T63" fmla="*/ 75 h 300"/>
                <a:gd name="T64" fmla="*/ 255 w 300"/>
                <a:gd name="T65" fmla="*/ 96 h 300"/>
                <a:gd name="T66" fmla="*/ 243 w 300"/>
                <a:gd name="T67" fmla="*/ 84 h 300"/>
                <a:gd name="T68" fmla="*/ 255 w 300"/>
                <a:gd name="T69" fmla="*/ 96 h 300"/>
                <a:gd name="T70" fmla="*/ 49 w 300"/>
                <a:gd name="T71" fmla="*/ 84 h 300"/>
                <a:gd name="T72" fmla="*/ 0 w 300"/>
                <a:gd name="T73" fmla="*/ 47 h 300"/>
                <a:gd name="T74" fmla="*/ 35 w 300"/>
                <a:gd name="T75" fmla="*/ 68 h 300"/>
                <a:gd name="T76" fmla="*/ 102 w 300"/>
                <a:gd name="T77" fmla="*/ 0 h 300"/>
                <a:gd name="T78" fmla="*/ 147 w 300"/>
                <a:gd name="T79" fmla="*/ 58 h 300"/>
                <a:gd name="T80" fmla="*/ 177 w 300"/>
                <a:gd name="T81" fmla="*/ 38 h 300"/>
                <a:gd name="T82" fmla="*/ 147 w 300"/>
                <a:gd name="T83" fmla="*/ 24 h 300"/>
                <a:gd name="T84" fmla="*/ 147 w 300"/>
                <a:gd name="T85" fmla="*/ 72 h 300"/>
                <a:gd name="T86" fmla="*/ 56 w 300"/>
                <a:gd name="T87" fmla="*/ 151 h 300"/>
                <a:gd name="T88" fmla="*/ 36 w 300"/>
                <a:gd name="T89" fmla="*/ 121 h 300"/>
                <a:gd name="T90" fmla="*/ 22 w 300"/>
                <a:gd name="T91" fmla="*/ 151 h 300"/>
                <a:gd name="T92" fmla="*/ 70 w 300"/>
                <a:gd name="T93" fmla="*/ 151 h 300"/>
                <a:gd name="T94" fmla="*/ 240 w 300"/>
                <a:gd name="T95" fmla="*/ 149 h 300"/>
                <a:gd name="T96" fmla="*/ 260 w 300"/>
                <a:gd name="T97" fmla="*/ 179 h 300"/>
                <a:gd name="T98" fmla="*/ 274 w 300"/>
                <a:gd name="T99" fmla="*/ 149 h 300"/>
                <a:gd name="T100" fmla="*/ 226 w 300"/>
                <a:gd name="T101" fmla="*/ 149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0" h="300">
                  <a:moveTo>
                    <a:pt x="51" y="279"/>
                  </a:moveTo>
                  <a:cubicBezTo>
                    <a:pt x="51" y="274"/>
                    <a:pt x="51" y="270"/>
                    <a:pt x="52" y="268"/>
                  </a:cubicBezTo>
                  <a:cubicBezTo>
                    <a:pt x="52" y="266"/>
                    <a:pt x="53" y="264"/>
                    <a:pt x="55" y="263"/>
                  </a:cubicBezTo>
                  <a:cubicBezTo>
                    <a:pt x="56" y="261"/>
                    <a:pt x="58" y="259"/>
                    <a:pt x="62" y="255"/>
                  </a:cubicBezTo>
                  <a:cubicBezTo>
                    <a:pt x="68" y="250"/>
                    <a:pt x="72" y="246"/>
                    <a:pt x="74" y="242"/>
                  </a:cubicBezTo>
                  <a:cubicBezTo>
                    <a:pt x="76" y="239"/>
                    <a:pt x="77" y="235"/>
                    <a:pt x="77" y="230"/>
                  </a:cubicBezTo>
                  <a:cubicBezTo>
                    <a:pt x="77" y="223"/>
                    <a:pt x="74" y="217"/>
                    <a:pt x="68" y="212"/>
                  </a:cubicBezTo>
                  <a:cubicBezTo>
                    <a:pt x="63" y="207"/>
                    <a:pt x="55" y="204"/>
                    <a:pt x="46" y="204"/>
                  </a:cubicBezTo>
                  <a:cubicBezTo>
                    <a:pt x="37" y="204"/>
                    <a:pt x="30" y="206"/>
                    <a:pt x="24" y="211"/>
                  </a:cubicBezTo>
                  <a:cubicBezTo>
                    <a:pt x="18" y="217"/>
                    <a:pt x="15" y="225"/>
                    <a:pt x="15" y="233"/>
                  </a:cubicBezTo>
                  <a:cubicBezTo>
                    <a:pt x="27" y="233"/>
                    <a:pt x="27" y="233"/>
                    <a:pt x="27" y="233"/>
                  </a:cubicBezTo>
                  <a:cubicBezTo>
                    <a:pt x="28" y="227"/>
                    <a:pt x="28" y="223"/>
                    <a:pt x="33" y="219"/>
                  </a:cubicBezTo>
                  <a:cubicBezTo>
                    <a:pt x="37" y="216"/>
                    <a:pt x="41" y="214"/>
                    <a:pt x="46" y="214"/>
                  </a:cubicBezTo>
                  <a:cubicBezTo>
                    <a:pt x="51" y="214"/>
                    <a:pt x="57" y="216"/>
                    <a:pt x="60" y="219"/>
                  </a:cubicBezTo>
                  <a:cubicBezTo>
                    <a:pt x="64" y="223"/>
                    <a:pt x="65" y="226"/>
                    <a:pt x="65" y="230"/>
                  </a:cubicBezTo>
                  <a:cubicBezTo>
                    <a:pt x="65" y="233"/>
                    <a:pt x="64" y="236"/>
                    <a:pt x="63" y="238"/>
                  </a:cubicBezTo>
                  <a:cubicBezTo>
                    <a:pt x="61" y="240"/>
                    <a:pt x="59" y="243"/>
                    <a:pt x="55" y="247"/>
                  </a:cubicBezTo>
                  <a:cubicBezTo>
                    <a:pt x="51" y="251"/>
                    <a:pt x="48" y="253"/>
                    <a:pt x="46" y="255"/>
                  </a:cubicBezTo>
                  <a:cubicBezTo>
                    <a:pt x="44" y="258"/>
                    <a:pt x="42" y="260"/>
                    <a:pt x="41" y="263"/>
                  </a:cubicBezTo>
                  <a:cubicBezTo>
                    <a:pt x="40" y="266"/>
                    <a:pt x="39" y="270"/>
                    <a:pt x="39" y="275"/>
                  </a:cubicBezTo>
                  <a:cubicBezTo>
                    <a:pt x="39" y="276"/>
                    <a:pt x="39" y="277"/>
                    <a:pt x="39" y="279"/>
                  </a:cubicBezTo>
                  <a:lnTo>
                    <a:pt x="51" y="279"/>
                  </a:lnTo>
                  <a:close/>
                  <a:moveTo>
                    <a:pt x="51" y="300"/>
                  </a:moveTo>
                  <a:cubicBezTo>
                    <a:pt x="51" y="288"/>
                    <a:pt x="51" y="288"/>
                    <a:pt x="51" y="288"/>
                  </a:cubicBezTo>
                  <a:cubicBezTo>
                    <a:pt x="39" y="288"/>
                    <a:pt x="39" y="288"/>
                    <a:pt x="39" y="288"/>
                  </a:cubicBezTo>
                  <a:cubicBezTo>
                    <a:pt x="39" y="300"/>
                    <a:pt x="39" y="300"/>
                    <a:pt x="39" y="300"/>
                  </a:cubicBezTo>
                  <a:lnTo>
                    <a:pt x="51" y="300"/>
                  </a:lnTo>
                  <a:close/>
                  <a:moveTo>
                    <a:pt x="300" y="216"/>
                  </a:moveTo>
                  <a:cubicBezTo>
                    <a:pt x="247" y="300"/>
                    <a:pt x="247" y="300"/>
                    <a:pt x="247" y="300"/>
                  </a:cubicBezTo>
                  <a:cubicBezTo>
                    <a:pt x="218" y="300"/>
                    <a:pt x="218" y="300"/>
                    <a:pt x="218" y="300"/>
                  </a:cubicBezTo>
                  <a:cubicBezTo>
                    <a:pt x="198" y="263"/>
                    <a:pt x="198" y="263"/>
                    <a:pt x="198" y="263"/>
                  </a:cubicBezTo>
                  <a:cubicBezTo>
                    <a:pt x="220" y="263"/>
                    <a:pt x="220" y="263"/>
                    <a:pt x="220" y="263"/>
                  </a:cubicBezTo>
                  <a:cubicBezTo>
                    <a:pt x="233" y="285"/>
                    <a:pt x="233" y="285"/>
                    <a:pt x="233" y="285"/>
                  </a:cubicBezTo>
                  <a:cubicBezTo>
                    <a:pt x="277" y="216"/>
                    <a:pt x="277" y="216"/>
                    <a:pt x="277" y="216"/>
                  </a:cubicBezTo>
                  <a:lnTo>
                    <a:pt x="300" y="216"/>
                  </a:lnTo>
                  <a:close/>
                  <a:moveTo>
                    <a:pt x="149" y="228"/>
                  </a:moveTo>
                  <a:cubicBezTo>
                    <a:pt x="149" y="242"/>
                    <a:pt x="149" y="242"/>
                    <a:pt x="149" y="242"/>
                  </a:cubicBezTo>
                  <a:cubicBezTo>
                    <a:pt x="119" y="242"/>
                    <a:pt x="119" y="242"/>
                    <a:pt x="119" y="242"/>
                  </a:cubicBezTo>
                  <a:cubicBezTo>
                    <a:pt x="119" y="262"/>
                    <a:pt x="119" y="262"/>
                    <a:pt x="119" y="262"/>
                  </a:cubicBezTo>
                  <a:cubicBezTo>
                    <a:pt x="149" y="262"/>
                    <a:pt x="149" y="262"/>
                    <a:pt x="149" y="262"/>
                  </a:cubicBezTo>
                  <a:cubicBezTo>
                    <a:pt x="149" y="276"/>
                    <a:pt x="149" y="276"/>
                    <a:pt x="149" y="276"/>
                  </a:cubicBezTo>
                  <a:cubicBezTo>
                    <a:pt x="177" y="252"/>
                    <a:pt x="177" y="252"/>
                    <a:pt x="177" y="252"/>
                  </a:cubicBezTo>
                  <a:lnTo>
                    <a:pt x="149" y="228"/>
                  </a:lnTo>
                  <a:close/>
                  <a:moveTo>
                    <a:pt x="255" y="75"/>
                  </a:moveTo>
                  <a:cubicBezTo>
                    <a:pt x="255" y="70"/>
                    <a:pt x="255" y="66"/>
                    <a:pt x="256" y="64"/>
                  </a:cubicBezTo>
                  <a:cubicBezTo>
                    <a:pt x="256" y="62"/>
                    <a:pt x="257" y="60"/>
                    <a:pt x="259" y="59"/>
                  </a:cubicBezTo>
                  <a:cubicBezTo>
                    <a:pt x="260" y="57"/>
                    <a:pt x="262" y="55"/>
                    <a:pt x="266" y="51"/>
                  </a:cubicBezTo>
                  <a:cubicBezTo>
                    <a:pt x="272" y="46"/>
                    <a:pt x="276" y="42"/>
                    <a:pt x="278" y="38"/>
                  </a:cubicBezTo>
                  <a:cubicBezTo>
                    <a:pt x="280" y="35"/>
                    <a:pt x="281" y="31"/>
                    <a:pt x="281" y="26"/>
                  </a:cubicBezTo>
                  <a:cubicBezTo>
                    <a:pt x="281" y="19"/>
                    <a:pt x="278" y="13"/>
                    <a:pt x="272" y="8"/>
                  </a:cubicBezTo>
                  <a:cubicBezTo>
                    <a:pt x="267" y="3"/>
                    <a:pt x="259" y="0"/>
                    <a:pt x="250" y="0"/>
                  </a:cubicBezTo>
                  <a:cubicBezTo>
                    <a:pt x="241" y="0"/>
                    <a:pt x="234" y="2"/>
                    <a:pt x="228" y="7"/>
                  </a:cubicBezTo>
                  <a:cubicBezTo>
                    <a:pt x="222" y="13"/>
                    <a:pt x="219" y="21"/>
                    <a:pt x="219" y="29"/>
                  </a:cubicBezTo>
                  <a:cubicBezTo>
                    <a:pt x="231" y="29"/>
                    <a:pt x="231" y="29"/>
                    <a:pt x="231" y="29"/>
                  </a:cubicBezTo>
                  <a:cubicBezTo>
                    <a:pt x="232" y="23"/>
                    <a:pt x="232" y="19"/>
                    <a:pt x="237" y="15"/>
                  </a:cubicBezTo>
                  <a:cubicBezTo>
                    <a:pt x="241" y="12"/>
                    <a:pt x="245" y="10"/>
                    <a:pt x="250" y="10"/>
                  </a:cubicBezTo>
                  <a:cubicBezTo>
                    <a:pt x="255" y="10"/>
                    <a:pt x="261" y="12"/>
                    <a:pt x="264" y="15"/>
                  </a:cubicBezTo>
                  <a:cubicBezTo>
                    <a:pt x="268" y="19"/>
                    <a:pt x="269" y="22"/>
                    <a:pt x="269" y="26"/>
                  </a:cubicBezTo>
                  <a:cubicBezTo>
                    <a:pt x="269" y="29"/>
                    <a:pt x="268" y="32"/>
                    <a:pt x="267" y="34"/>
                  </a:cubicBezTo>
                  <a:cubicBezTo>
                    <a:pt x="265" y="36"/>
                    <a:pt x="263" y="39"/>
                    <a:pt x="259" y="43"/>
                  </a:cubicBezTo>
                  <a:cubicBezTo>
                    <a:pt x="255" y="47"/>
                    <a:pt x="252" y="49"/>
                    <a:pt x="250" y="51"/>
                  </a:cubicBezTo>
                  <a:cubicBezTo>
                    <a:pt x="248" y="54"/>
                    <a:pt x="246" y="56"/>
                    <a:pt x="245" y="59"/>
                  </a:cubicBezTo>
                  <a:cubicBezTo>
                    <a:pt x="244" y="62"/>
                    <a:pt x="243" y="66"/>
                    <a:pt x="243" y="71"/>
                  </a:cubicBezTo>
                  <a:cubicBezTo>
                    <a:pt x="243" y="72"/>
                    <a:pt x="243" y="73"/>
                    <a:pt x="243" y="75"/>
                  </a:cubicBezTo>
                  <a:lnTo>
                    <a:pt x="255" y="75"/>
                  </a:lnTo>
                  <a:close/>
                  <a:moveTo>
                    <a:pt x="255" y="96"/>
                  </a:moveTo>
                  <a:cubicBezTo>
                    <a:pt x="255" y="84"/>
                    <a:pt x="255" y="84"/>
                    <a:pt x="255" y="84"/>
                  </a:cubicBezTo>
                  <a:cubicBezTo>
                    <a:pt x="243" y="84"/>
                    <a:pt x="243" y="84"/>
                    <a:pt x="243" y="84"/>
                  </a:cubicBezTo>
                  <a:cubicBezTo>
                    <a:pt x="243" y="96"/>
                    <a:pt x="243" y="96"/>
                    <a:pt x="243" y="96"/>
                  </a:cubicBezTo>
                  <a:lnTo>
                    <a:pt x="255" y="96"/>
                  </a:lnTo>
                  <a:close/>
                  <a:moveTo>
                    <a:pt x="102" y="0"/>
                  </a:moveTo>
                  <a:cubicBezTo>
                    <a:pt x="49" y="84"/>
                    <a:pt x="49" y="84"/>
                    <a:pt x="49" y="84"/>
                  </a:cubicBezTo>
                  <a:cubicBezTo>
                    <a:pt x="20" y="84"/>
                    <a:pt x="20" y="84"/>
                    <a:pt x="20" y="84"/>
                  </a:cubicBezTo>
                  <a:cubicBezTo>
                    <a:pt x="0" y="47"/>
                    <a:pt x="0" y="47"/>
                    <a:pt x="0" y="47"/>
                  </a:cubicBezTo>
                  <a:cubicBezTo>
                    <a:pt x="22" y="47"/>
                    <a:pt x="22" y="47"/>
                    <a:pt x="22" y="47"/>
                  </a:cubicBezTo>
                  <a:cubicBezTo>
                    <a:pt x="35" y="68"/>
                    <a:pt x="35" y="68"/>
                    <a:pt x="35" y="68"/>
                  </a:cubicBezTo>
                  <a:cubicBezTo>
                    <a:pt x="79" y="0"/>
                    <a:pt x="79" y="0"/>
                    <a:pt x="79" y="0"/>
                  </a:cubicBezTo>
                  <a:lnTo>
                    <a:pt x="102" y="0"/>
                  </a:lnTo>
                  <a:close/>
                  <a:moveTo>
                    <a:pt x="147" y="72"/>
                  </a:moveTo>
                  <a:cubicBezTo>
                    <a:pt x="147" y="58"/>
                    <a:pt x="147" y="58"/>
                    <a:pt x="147" y="58"/>
                  </a:cubicBezTo>
                  <a:cubicBezTo>
                    <a:pt x="177" y="58"/>
                    <a:pt x="177" y="58"/>
                    <a:pt x="177" y="58"/>
                  </a:cubicBezTo>
                  <a:cubicBezTo>
                    <a:pt x="177" y="38"/>
                    <a:pt x="177" y="38"/>
                    <a:pt x="177" y="38"/>
                  </a:cubicBezTo>
                  <a:cubicBezTo>
                    <a:pt x="147" y="38"/>
                    <a:pt x="147" y="38"/>
                    <a:pt x="147" y="38"/>
                  </a:cubicBezTo>
                  <a:cubicBezTo>
                    <a:pt x="147" y="24"/>
                    <a:pt x="147" y="24"/>
                    <a:pt x="147" y="24"/>
                  </a:cubicBezTo>
                  <a:cubicBezTo>
                    <a:pt x="119" y="48"/>
                    <a:pt x="119" y="48"/>
                    <a:pt x="119" y="48"/>
                  </a:cubicBezTo>
                  <a:lnTo>
                    <a:pt x="147" y="72"/>
                  </a:lnTo>
                  <a:close/>
                  <a:moveTo>
                    <a:pt x="70" y="151"/>
                  </a:moveTo>
                  <a:cubicBezTo>
                    <a:pt x="56" y="151"/>
                    <a:pt x="56" y="151"/>
                    <a:pt x="56" y="151"/>
                  </a:cubicBezTo>
                  <a:cubicBezTo>
                    <a:pt x="56" y="121"/>
                    <a:pt x="56" y="121"/>
                    <a:pt x="56" y="121"/>
                  </a:cubicBezTo>
                  <a:cubicBezTo>
                    <a:pt x="36" y="121"/>
                    <a:pt x="36" y="121"/>
                    <a:pt x="36" y="121"/>
                  </a:cubicBezTo>
                  <a:cubicBezTo>
                    <a:pt x="36" y="151"/>
                    <a:pt x="36" y="151"/>
                    <a:pt x="36" y="151"/>
                  </a:cubicBezTo>
                  <a:cubicBezTo>
                    <a:pt x="22" y="151"/>
                    <a:pt x="22" y="151"/>
                    <a:pt x="22" y="151"/>
                  </a:cubicBezTo>
                  <a:cubicBezTo>
                    <a:pt x="46" y="179"/>
                    <a:pt x="46" y="179"/>
                    <a:pt x="46" y="179"/>
                  </a:cubicBezTo>
                  <a:lnTo>
                    <a:pt x="70" y="151"/>
                  </a:lnTo>
                  <a:close/>
                  <a:moveTo>
                    <a:pt x="226" y="149"/>
                  </a:moveTo>
                  <a:cubicBezTo>
                    <a:pt x="240" y="149"/>
                    <a:pt x="240" y="149"/>
                    <a:pt x="240" y="149"/>
                  </a:cubicBezTo>
                  <a:cubicBezTo>
                    <a:pt x="240" y="179"/>
                    <a:pt x="240" y="179"/>
                    <a:pt x="240" y="179"/>
                  </a:cubicBezTo>
                  <a:cubicBezTo>
                    <a:pt x="260" y="179"/>
                    <a:pt x="260" y="179"/>
                    <a:pt x="260" y="179"/>
                  </a:cubicBezTo>
                  <a:cubicBezTo>
                    <a:pt x="260" y="149"/>
                    <a:pt x="260" y="149"/>
                    <a:pt x="260" y="149"/>
                  </a:cubicBezTo>
                  <a:cubicBezTo>
                    <a:pt x="274" y="149"/>
                    <a:pt x="274" y="149"/>
                    <a:pt x="274" y="149"/>
                  </a:cubicBezTo>
                  <a:cubicBezTo>
                    <a:pt x="250" y="121"/>
                    <a:pt x="250" y="121"/>
                    <a:pt x="250" y="121"/>
                  </a:cubicBezTo>
                  <a:lnTo>
                    <a:pt x="226" y="149"/>
                  </a:lnTo>
                  <a:close/>
                </a:path>
              </a:pathLst>
            </a:custGeom>
            <a:solidFill>
              <a:schemeClr val="bg1">
                <a:lumMod val="50000"/>
              </a:schemeClr>
            </a:solidFill>
            <a:ln>
              <a:noFill/>
            </a:ln>
          </p:spPr>
          <p:txBody>
            <a:bodyPr vert="horz" wrap="square" lIns="82305" tIns="41153" rIns="82305" bIns="4115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ound Same Side Corner Rectangle 2">
              <a:extLst>
                <a:ext uri="{FF2B5EF4-FFF2-40B4-BE49-F238E27FC236}">
                  <a16:creationId xmlns:a16="http://schemas.microsoft.com/office/drawing/2014/main" id="{92BFAF75-D5D4-497E-9609-8BF5535C33D9}"/>
                </a:ext>
              </a:extLst>
            </p:cNvPr>
            <p:cNvSpPr/>
            <p:nvPr/>
          </p:nvSpPr>
          <p:spPr>
            <a:xfrm>
              <a:off x="3056705" y="1594720"/>
              <a:ext cx="142219" cy="265242"/>
            </a:xfrm>
            <a:custGeom>
              <a:avLst/>
              <a:gdLst/>
              <a:ahLst/>
              <a:cxnLst/>
              <a:rect l="l" t="t" r="r" b="b"/>
              <a:pathLst>
                <a:path w="1479550" h="2999631">
                  <a:moveTo>
                    <a:pt x="739775" y="2723722"/>
                  </a:moveTo>
                  <a:cubicBezTo>
                    <a:pt x="701170" y="2723722"/>
                    <a:pt x="669874" y="2755018"/>
                    <a:pt x="669874" y="2793623"/>
                  </a:cubicBezTo>
                  <a:cubicBezTo>
                    <a:pt x="669874" y="2832228"/>
                    <a:pt x="701170" y="2863524"/>
                    <a:pt x="739775" y="2863524"/>
                  </a:cubicBezTo>
                  <a:cubicBezTo>
                    <a:pt x="778380" y="2863524"/>
                    <a:pt x="809676" y="2832228"/>
                    <a:pt x="809676" y="2793623"/>
                  </a:cubicBezTo>
                  <a:cubicBezTo>
                    <a:pt x="809676" y="2755018"/>
                    <a:pt x="778380" y="2723722"/>
                    <a:pt x="739775" y="2723722"/>
                  </a:cubicBezTo>
                  <a:close/>
                  <a:moveTo>
                    <a:pt x="201613" y="1629933"/>
                  </a:moveTo>
                  <a:lnTo>
                    <a:pt x="1123848" y="1629933"/>
                  </a:lnTo>
                  <a:lnTo>
                    <a:pt x="1123848" y="2058558"/>
                  </a:lnTo>
                  <a:lnTo>
                    <a:pt x="201613" y="2058558"/>
                  </a:lnTo>
                  <a:close/>
                  <a:moveTo>
                    <a:pt x="685698" y="1155271"/>
                  </a:moveTo>
                  <a:lnTo>
                    <a:pt x="1123848" y="1155271"/>
                  </a:lnTo>
                  <a:lnTo>
                    <a:pt x="1123848" y="1583896"/>
                  </a:lnTo>
                  <a:lnTo>
                    <a:pt x="685698" y="1583896"/>
                  </a:lnTo>
                  <a:close/>
                  <a:moveTo>
                    <a:pt x="201613" y="1155271"/>
                  </a:moveTo>
                  <a:lnTo>
                    <a:pt x="639763" y="1155271"/>
                  </a:lnTo>
                  <a:lnTo>
                    <a:pt x="639763" y="1583896"/>
                  </a:lnTo>
                  <a:lnTo>
                    <a:pt x="201613" y="1583896"/>
                  </a:lnTo>
                  <a:close/>
                  <a:moveTo>
                    <a:pt x="685698" y="680609"/>
                  </a:moveTo>
                  <a:lnTo>
                    <a:pt x="1123848" y="680609"/>
                  </a:lnTo>
                  <a:lnTo>
                    <a:pt x="1123848" y="1109234"/>
                  </a:lnTo>
                  <a:lnTo>
                    <a:pt x="685698" y="1109234"/>
                  </a:lnTo>
                  <a:close/>
                  <a:moveTo>
                    <a:pt x="201613" y="680609"/>
                  </a:moveTo>
                  <a:lnTo>
                    <a:pt x="639763" y="680609"/>
                  </a:lnTo>
                  <a:lnTo>
                    <a:pt x="639763" y="1109234"/>
                  </a:lnTo>
                  <a:lnTo>
                    <a:pt x="201613" y="1109234"/>
                  </a:lnTo>
                  <a:close/>
                  <a:moveTo>
                    <a:pt x="154163" y="413909"/>
                  </a:moveTo>
                  <a:lnTo>
                    <a:pt x="154163" y="2528459"/>
                  </a:lnTo>
                  <a:lnTo>
                    <a:pt x="201613" y="2528459"/>
                  </a:lnTo>
                  <a:lnTo>
                    <a:pt x="201613" y="2104596"/>
                  </a:lnTo>
                  <a:lnTo>
                    <a:pt x="639763" y="2104596"/>
                  </a:lnTo>
                  <a:lnTo>
                    <a:pt x="639763" y="2528459"/>
                  </a:lnTo>
                  <a:lnTo>
                    <a:pt x="685698" y="2528459"/>
                  </a:lnTo>
                  <a:lnTo>
                    <a:pt x="685698" y="2104596"/>
                  </a:lnTo>
                  <a:lnTo>
                    <a:pt x="1123848" y="2104596"/>
                  </a:lnTo>
                  <a:lnTo>
                    <a:pt x="1123848" y="2528459"/>
                  </a:lnTo>
                  <a:lnTo>
                    <a:pt x="1325388" y="2528459"/>
                  </a:lnTo>
                  <a:lnTo>
                    <a:pt x="1325388" y="413909"/>
                  </a:lnTo>
                  <a:close/>
                  <a:moveTo>
                    <a:pt x="556419" y="171020"/>
                  </a:moveTo>
                  <a:cubicBezTo>
                    <a:pt x="543267" y="171020"/>
                    <a:pt x="532606" y="181681"/>
                    <a:pt x="532606" y="194833"/>
                  </a:cubicBezTo>
                  <a:cubicBezTo>
                    <a:pt x="532606" y="207984"/>
                    <a:pt x="543267" y="218645"/>
                    <a:pt x="556419" y="218645"/>
                  </a:cubicBezTo>
                  <a:lnTo>
                    <a:pt x="923131" y="218646"/>
                  </a:lnTo>
                  <a:cubicBezTo>
                    <a:pt x="936283" y="218646"/>
                    <a:pt x="946944" y="207985"/>
                    <a:pt x="946944" y="194833"/>
                  </a:cubicBezTo>
                  <a:lnTo>
                    <a:pt x="946945" y="194833"/>
                  </a:lnTo>
                  <a:cubicBezTo>
                    <a:pt x="946945" y="181681"/>
                    <a:pt x="936284" y="171020"/>
                    <a:pt x="923132" y="171020"/>
                  </a:cubicBezTo>
                  <a:close/>
                  <a:moveTo>
                    <a:pt x="725487" y="274"/>
                  </a:moveTo>
                  <a:cubicBezTo>
                    <a:pt x="1081947" y="-5382"/>
                    <a:pt x="1443170" y="76220"/>
                    <a:pt x="1479550" y="262045"/>
                  </a:cubicBezTo>
                  <a:lnTo>
                    <a:pt x="1479550" y="1250633"/>
                  </a:lnTo>
                  <a:lnTo>
                    <a:pt x="1479550" y="1748998"/>
                  </a:lnTo>
                  <a:lnTo>
                    <a:pt x="1479550" y="2737586"/>
                  </a:lnTo>
                  <a:cubicBezTo>
                    <a:pt x="1406789" y="3109236"/>
                    <a:pt x="34660" y="3063993"/>
                    <a:pt x="0" y="2737586"/>
                  </a:cubicBezTo>
                  <a:lnTo>
                    <a:pt x="0" y="1748998"/>
                  </a:lnTo>
                  <a:lnTo>
                    <a:pt x="0" y="1250633"/>
                  </a:lnTo>
                  <a:lnTo>
                    <a:pt x="0" y="262045"/>
                  </a:lnTo>
                  <a:cubicBezTo>
                    <a:pt x="17330" y="98842"/>
                    <a:pt x="369027" y="5929"/>
                    <a:pt x="725487" y="274"/>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5A97EF23-06DD-4D1D-A991-E24CA32EAA13}"/>
              </a:ext>
            </a:extLst>
          </p:cNvPr>
          <p:cNvGrpSpPr/>
          <p:nvPr/>
        </p:nvGrpSpPr>
        <p:grpSpPr>
          <a:xfrm>
            <a:off x="2431100" y="4074252"/>
            <a:ext cx="310111" cy="332397"/>
            <a:chOff x="5326857" y="2779521"/>
            <a:chExt cx="2283619" cy="2167129"/>
          </a:xfrm>
          <a:solidFill>
            <a:schemeClr val="bg1">
              <a:lumMod val="50000"/>
            </a:schemeClr>
          </a:solidFill>
        </p:grpSpPr>
        <p:sp>
          <p:nvSpPr>
            <p:cNvPr id="78" name="Freeform 203">
              <a:extLst>
                <a:ext uri="{FF2B5EF4-FFF2-40B4-BE49-F238E27FC236}">
                  <a16:creationId xmlns:a16="http://schemas.microsoft.com/office/drawing/2014/main" id="{36105D7D-5A8C-47A2-B99C-FF2E7F248665}"/>
                </a:ext>
              </a:extLst>
            </p:cNvPr>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23">
              <a:extLst>
                <a:ext uri="{FF2B5EF4-FFF2-40B4-BE49-F238E27FC236}">
                  <a16:creationId xmlns:a16="http://schemas.microsoft.com/office/drawing/2014/main" id="{F1D48191-548E-4825-AD00-A02FD89589DE}"/>
                </a:ext>
              </a:extLst>
            </p:cNvPr>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Rounded Rectangle 13">
              <a:extLst>
                <a:ext uri="{FF2B5EF4-FFF2-40B4-BE49-F238E27FC236}">
                  <a16:creationId xmlns:a16="http://schemas.microsoft.com/office/drawing/2014/main" id="{EE605EC8-0F2A-4E39-B97A-8AB331689173}"/>
                </a:ext>
              </a:extLst>
            </p:cNvPr>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Oval 83">
              <a:extLst>
                <a:ext uri="{FF2B5EF4-FFF2-40B4-BE49-F238E27FC236}">
                  <a16:creationId xmlns:a16="http://schemas.microsoft.com/office/drawing/2014/main" id="{3C7CFB28-2AD1-4E3C-AF0E-769514A375E1}"/>
                </a:ext>
              </a:extLst>
            </p:cNvPr>
            <p:cNvSpPr/>
            <p:nvPr/>
          </p:nvSpPr>
          <p:spPr bwMode="auto">
            <a:xfrm>
              <a:off x="6524624" y="2779521"/>
              <a:ext cx="835025" cy="83502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ounded Rectangle 14">
              <a:extLst>
                <a:ext uri="{FF2B5EF4-FFF2-40B4-BE49-F238E27FC236}">
                  <a16:creationId xmlns:a16="http://schemas.microsoft.com/office/drawing/2014/main" id="{43049A3C-B995-4A85-B116-37A246D5BCE0}"/>
                </a:ext>
              </a:extLst>
            </p:cNvPr>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B1FD70CF-FF1D-4C0C-B9E8-9539F03389AF}"/>
              </a:ext>
            </a:extLst>
          </p:cNvPr>
          <p:cNvSpPr/>
          <p:nvPr/>
        </p:nvSpPr>
        <p:spPr>
          <a:xfrm>
            <a:off x="2152676" y="2761353"/>
            <a:ext cx="984846" cy="498598"/>
          </a:xfrm>
          <a:prstGeom prst="rect">
            <a:avLst/>
          </a:prstGeom>
        </p:spPr>
        <p:txBody>
          <a:bodyPr wrap="square" lIns="0" tIns="0" rIns="0" bIns="0">
            <a:spAutoFit/>
          </a:bodyPr>
          <a:lstStyle/>
          <a:p>
            <a:pPr marL="0" marR="0" lvl="0" indent="0" algn="l" defTabSz="91391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Segoe UI" pitchFamily="34" charset="0"/>
                <a:cs typeface="Segoe UI Semibold" panose="020B0702040204020203" pitchFamily="34" charset="0"/>
              </a:rPr>
              <a:t>Review and structure Assets</a:t>
            </a:r>
          </a:p>
        </p:txBody>
      </p:sp>
      <p:sp>
        <p:nvSpPr>
          <p:cNvPr id="86" name="Title 11">
            <a:extLst>
              <a:ext uri="{FF2B5EF4-FFF2-40B4-BE49-F238E27FC236}">
                <a16:creationId xmlns:a16="http://schemas.microsoft.com/office/drawing/2014/main" id="{D976B3D4-288B-4535-81BE-1DCB0569813C}"/>
              </a:ext>
            </a:extLst>
          </p:cNvPr>
          <p:cNvSpPr>
            <a:spLocks noGrp="1"/>
          </p:cNvSpPr>
          <p:nvPr/>
        </p:nvSpPr>
        <p:spPr>
          <a:xfrm>
            <a:off x="354649" y="202646"/>
            <a:ext cx="11601647" cy="823504"/>
          </a:xfrm>
          <a:prstGeom prst="rect">
            <a:avLst/>
          </a:prstGeom>
        </p:spPr>
        <p:txBody>
          <a:bodyPr vert="horz" wrap="square" lIns="0" tIns="0" rIns="0" bIns="0" rtlCol="0" anchor="t">
            <a:normAutofit fontScale="90000" lnSpcReduction="10000"/>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dirty="0">
                <a:solidFill>
                  <a:srgbClr val="0A1B45"/>
                </a:solidFill>
                <a:latin typeface="Segoe UI Semibold" panose="020B0702040204020203" pitchFamily="34" charset="0"/>
                <a:cs typeface="Segoe UI Semibold" panose="020B0702040204020203" pitchFamily="34" charset="0"/>
              </a:rPr>
              <a:t>Enterprise Field Asset Maintenance Journey</a:t>
            </a:r>
            <a:br>
              <a:rPr lang="en-US" dirty="0">
                <a:solidFill>
                  <a:srgbClr val="44546A"/>
                </a:solidFill>
                <a:latin typeface="Calibri Light" panose="020F0302020204030204"/>
              </a:rPr>
            </a:br>
            <a:r>
              <a:rPr lang="en-US" sz="2700" dirty="0">
                <a:solidFill>
                  <a:srgbClr val="0078D4"/>
                </a:solidFill>
                <a:latin typeface="Segoe UI Semibold" panose="020B0702040204020203" pitchFamily="34" charset="0"/>
                <a:cs typeface="Segoe UI Semibold" panose="020B0702040204020203" pitchFamily="34" charset="0"/>
              </a:rPr>
              <a:t>Cognitive</a:t>
            </a:r>
          </a:p>
        </p:txBody>
      </p:sp>
    </p:spTree>
    <p:custDataLst>
      <p:tags r:id="rId1"/>
    </p:custDataLst>
    <p:extLst>
      <p:ext uri="{BB962C8B-B14F-4D97-AF65-F5344CB8AC3E}">
        <p14:creationId xmlns:p14="http://schemas.microsoft.com/office/powerpoint/2010/main" val="2498601446"/>
      </p:ext>
    </p:extLst>
  </p:cSld>
  <p:clrMapOvr>
    <a:masterClrMapping/>
  </p:clrMapOvr>
  <p:transition spd="slow">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ectangle 165">
            <a:extLst>
              <a:ext uri="{FF2B5EF4-FFF2-40B4-BE49-F238E27FC236}">
                <a16:creationId xmlns:a16="http://schemas.microsoft.com/office/drawing/2014/main" id="{7304B1F6-5842-4D9F-9DB1-FA0D95ABECB2}"/>
              </a:ext>
            </a:extLst>
          </p:cNvPr>
          <p:cNvSpPr/>
          <p:nvPr/>
        </p:nvSpPr>
        <p:spPr bwMode="auto">
          <a:xfrm>
            <a:off x="9658221" y="1702163"/>
            <a:ext cx="2193402" cy="80551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A30B9FA-505D-4359-A556-B900B47663B6}"/>
              </a:ext>
            </a:extLst>
          </p:cNvPr>
          <p:cNvSpPr/>
          <p:nvPr/>
        </p:nvSpPr>
        <p:spPr bwMode="auto">
          <a:xfrm>
            <a:off x="3449310" y="3101758"/>
            <a:ext cx="905039" cy="13087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40B3FC8E-5374-40C4-A9CA-2E772318BD26}"/>
              </a:ext>
            </a:extLst>
          </p:cNvPr>
          <p:cNvSpPr/>
          <p:nvPr/>
        </p:nvSpPr>
        <p:spPr bwMode="auto">
          <a:xfrm>
            <a:off x="3451747" y="1722563"/>
            <a:ext cx="905039" cy="13087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56EA146-77C9-4246-B5C5-E84948FA5EE3}"/>
              </a:ext>
            </a:extLst>
          </p:cNvPr>
          <p:cNvSpPr/>
          <p:nvPr/>
        </p:nvSpPr>
        <p:spPr bwMode="auto">
          <a:xfrm>
            <a:off x="234403" y="1666851"/>
            <a:ext cx="1183710" cy="2886360"/>
          </a:xfrm>
          <a:prstGeom prst="rect">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03FF5513-8B2E-4C07-95C1-E2EBCF18B588}"/>
              </a:ext>
            </a:extLst>
          </p:cNvPr>
          <p:cNvSpPr txBox="1"/>
          <p:nvPr/>
        </p:nvSpPr>
        <p:spPr>
          <a:xfrm>
            <a:off x="3182411" y="1111733"/>
            <a:ext cx="1340286" cy="492443"/>
          </a:xfrm>
          <a:prstGeom prst="rect">
            <a:avLst/>
          </a:prstGeom>
          <a:noFill/>
        </p:spPr>
        <p:txBody>
          <a:bodyPr wrap="square" lIns="0" tIns="0" rIns="0" bIns="0" rtlCol="0">
            <a:spAutoFit/>
          </a:bodyPr>
          <a:lstStyle/>
          <a:p>
            <a:pPr algn="ctr"/>
            <a:r>
              <a:rPr lang="en-US" sz="1600" dirty="0"/>
              <a:t>Ingestion &amp; provisioning</a:t>
            </a:r>
          </a:p>
        </p:txBody>
      </p:sp>
      <p:pic>
        <p:nvPicPr>
          <p:cNvPr id="5" name="Graphic 4" descr="Production outline">
            <a:extLst>
              <a:ext uri="{FF2B5EF4-FFF2-40B4-BE49-F238E27FC236}">
                <a16:creationId xmlns:a16="http://schemas.microsoft.com/office/drawing/2014/main" id="{E0C627F9-2707-48B5-A978-F481325AB3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690" y="1666851"/>
            <a:ext cx="914400" cy="914400"/>
          </a:xfrm>
          <a:prstGeom prst="rect">
            <a:avLst/>
          </a:prstGeom>
        </p:spPr>
      </p:pic>
      <p:pic>
        <p:nvPicPr>
          <p:cNvPr id="7" name="Graphic 6" descr="Robot Hand outline">
            <a:extLst>
              <a:ext uri="{FF2B5EF4-FFF2-40B4-BE49-F238E27FC236}">
                <a16:creationId xmlns:a16="http://schemas.microsoft.com/office/drawing/2014/main" id="{9D6BC936-F7B5-4644-B4AF-7444AEF40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263" y="2491114"/>
            <a:ext cx="610644" cy="610644"/>
          </a:xfrm>
          <a:prstGeom prst="rect">
            <a:avLst/>
          </a:prstGeom>
        </p:spPr>
      </p:pic>
      <p:pic>
        <p:nvPicPr>
          <p:cNvPr id="9" name="Graphic 8" descr="Robot Hand outline">
            <a:extLst>
              <a:ext uri="{FF2B5EF4-FFF2-40B4-BE49-F238E27FC236}">
                <a16:creationId xmlns:a16="http://schemas.microsoft.com/office/drawing/2014/main" id="{01748A68-6C56-4C4E-B479-3E56DA599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8263" y="3163344"/>
            <a:ext cx="610644" cy="610644"/>
          </a:xfrm>
          <a:prstGeom prst="rect">
            <a:avLst/>
          </a:prstGeom>
        </p:spPr>
      </p:pic>
      <p:pic>
        <p:nvPicPr>
          <p:cNvPr id="11" name="Graphic 10" descr="Robot Hand outline">
            <a:extLst>
              <a:ext uri="{FF2B5EF4-FFF2-40B4-BE49-F238E27FC236}">
                <a16:creationId xmlns:a16="http://schemas.microsoft.com/office/drawing/2014/main" id="{C7C241F8-4417-4E10-925D-B1397800FF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829" y="3773988"/>
            <a:ext cx="610644" cy="610644"/>
          </a:xfrm>
          <a:prstGeom prst="rect">
            <a:avLst/>
          </a:prstGeom>
        </p:spPr>
      </p:pic>
      <p:pic>
        <p:nvPicPr>
          <p:cNvPr id="14" name="Picture 13" descr="Icon&#10;&#10;Description automatically generated">
            <a:extLst>
              <a:ext uri="{FF2B5EF4-FFF2-40B4-BE49-F238E27FC236}">
                <a16:creationId xmlns:a16="http://schemas.microsoft.com/office/drawing/2014/main" id="{B2475E39-AEAE-4250-9DC3-2B701ED69EB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394590" y="1904645"/>
            <a:ext cx="1647049" cy="864701"/>
          </a:xfrm>
          <a:prstGeom prst="rect">
            <a:avLst/>
          </a:prstGeom>
        </p:spPr>
      </p:pic>
      <p:sp>
        <p:nvSpPr>
          <p:cNvPr id="16" name="TextBox 15">
            <a:extLst>
              <a:ext uri="{FF2B5EF4-FFF2-40B4-BE49-F238E27FC236}">
                <a16:creationId xmlns:a16="http://schemas.microsoft.com/office/drawing/2014/main" id="{F5B55C15-0FF7-486E-9138-699FA76FED0D}"/>
              </a:ext>
            </a:extLst>
          </p:cNvPr>
          <p:cNvSpPr txBox="1"/>
          <p:nvPr/>
        </p:nvSpPr>
        <p:spPr>
          <a:xfrm>
            <a:off x="1609540" y="2855567"/>
            <a:ext cx="1252542" cy="492443"/>
          </a:xfrm>
          <a:prstGeom prst="rect">
            <a:avLst/>
          </a:prstGeom>
          <a:noFill/>
        </p:spPr>
        <p:txBody>
          <a:bodyPr wrap="square" lIns="0" tIns="0" rIns="0" bIns="0" rtlCol="0">
            <a:spAutoFit/>
          </a:bodyPr>
          <a:lstStyle/>
          <a:p>
            <a:pPr algn="ctr"/>
            <a:r>
              <a:rPr lang="en-US" sz="1600" dirty="0"/>
              <a:t>Azure IoT Edge</a:t>
            </a:r>
          </a:p>
        </p:txBody>
      </p:sp>
      <p:sp>
        <p:nvSpPr>
          <p:cNvPr id="18" name="Rectangle 17">
            <a:extLst>
              <a:ext uri="{FF2B5EF4-FFF2-40B4-BE49-F238E27FC236}">
                <a16:creationId xmlns:a16="http://schemas.microsoft.com/office/drawing/2014/main" id="{C288BCFF-C2A5-447A-BF94-5FE6F7C5ABC1}"/>
              </a:ext>
            </a:extLst>
          </p:cNvPr>
          <p:cNvSpPr/>
          <p:nvPr/>
        </p:nvSpPr>
        <p:spPr bwMode="auto">
          <a:xfrm>
            <a:off x="1656391" y="1666851"/>
            <a:ext cx="1183710" cy="3875916"/>
          </a:xfrm>
          <a:prstGeom prst="rect">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275D2B3A-C569-47D2-9F6B-A2F3EAEC498F}"/>
              </a:ext>
            </a:extLst>
          </p:cNvPr>
          <p:cNvCxnSpPr>
            <a:cxnSpLocks/>
          </p:cNvCxnSpPr>
          <p:nvPr/>
        </p:nvCxnSpPr>
        <p:spPr>
          <a:xfrm flipH="1">
            <a:off x="1404020" y="3429000"/>
            <a:ext cx="25237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804F237-F896-4634-B5FF-8484E7E33122}"/>
              </a:ext>
            </a:extLst>
          </p:cNvPr>
          <p:cNvSpPr/>
          <p:nvPr/>
        </p:nvSpPr>
        <p:spPr bwMode="auto">
          <a:xfrm>
            <a:off x="3251335" y="1666851"/>
            <a:ext cx="1340286" cy="4019956"/>
          </a:xfrm>
          <a:prstGeom prst="rect">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3D7349C6-1332-4A86-93FF-C9D4E0F6686A}"/>
              </a:ext>
            </a:extLst>
          </p:cNvPr>
          <p:cNvSpPr txBox="1"/>
          <p:nvPr/>
        </p:nvSpPr>
        <p:spPr>
          <a:xfrm>
            <a:off x="159246" y="1359044"/>
            <a:ext cx="858033" cy="246221"/>
          </a:xfrm>
          <a:prstGeom prst="rect">
            <a:avLst/>
          </a:prstGeom>
          <a:noFill/>
        </p:spPr>
        <p:txBody>
          <a:bodyPr wrap="square" lIns="0" tIns="0" rIns="0" bIns="0" rtlCol="0">
            <a:spAutoFit/>
          </a:bodyPr>
          <a:lstStyle/>
          <a:p>
            <a:pPr algn="ctr"/>
            <a:r>
              <a:rPr lang="en-US" sz="1600" dirty="0"/>
              <a:t>Assets</a:t>
            </a:r>
          </a:p>
        </p:txBody>
      </p:sp>
      <p:pic>
        <p:nvPicPr>
          <p:cNvPr id="26" name="Picture 25">
            <a:extLst>
              <a:ext uri="{FF2B5EF4-FFF2-40B4-BE49-F238E27FC236}">
                <a16:creationId xmlns:a16="http://schemas.microsoft.com/office/drawing/2014/main" id="{FA93BEC7-953F-4AEB-816C-F950FFA81005}"/>
              </a:ext>
            </a:extLst>
          </p:cNvPr>
          <p:cNvPicPr>
            <a:picLocks noChangeAspect="1"/>
          </p:cNvPicPr>
          <p:nvPr/>
        </p:nvPicPr>
        <p:blipFill>
          <a:blip r:embed="rId8"/>
          <a:stretch>
            <a:fillRect/>
          </a:stretch>
        </p:blipFill>
        <p:spPr>
          <a:xfrm>
            <a:off x="3545420" y="1781694"/>
            <a:ext cx="676310" cy="679485"/>
          </a:xfrm>
          <a:prstGeom prst="rect">
            <a:avLst/>
          </a:prstGeom>
        </p:spPr>
      </p:pic>
      <p:sp>
        <p:nvSpPr>
          <p:cNvPr id="28" name="TextBox 27">
            <a:extLst>
              <a:ext uri="{FF2B5EF4-FFF2-40B4-BE49-F238E27FC236}">
                <a16:creationId xmlns:a16="http://schemas.microsoft.com/office/drawing/2014/main" id="{28FF1F32-A6D1-4348-90BF-FD6451D81E7D}"/>
              </a:ext>
            </a:extLst>
          </p:cNvPr>
          <p:cNvSpPr txBox="1"/>
          <p:nvPr/>
        </p:nvSpPr>
        <p:spPr>
          <a:xfrm>
            <a:off x="3226283" y="2490928"/>
            <a:ext cx="1252542" cy="492443"/>
          </a:xfrm>
          <a:prstGeom prst="rect">
            <a:avLst/>
          </a:prstGeom>
          <a:noFill/>
        </p:spPr>
        <p:txBody>
          <a:bodyPr wrap="square" lIns="0" tIns="0" rIns="0" bIns="0" rtlCol="0">
            <a:spAutoFit/>
          </a:bodyPr>
          <a:lstStyle/>
          <a:p>
            <a:pPr algn="ctr"/>
            <a:r>
              <a:rPr lang="en-US" sz="1600" dirty="0"/>
              <a:t>Azure IoT</a:t>
            </a:r>
          </a:p>
          <a:p>
            <a:pPr algn="ctr"/>
            <a:r>
              <a:rPr lang="en-US" sz="1600" dirty="0"/>
              <a:t>Hub</a:t>
            </a:r>
          </a:p>
        </p:txBody>
      </p:sp>
      <p:cxnSp>
        <p:nvCxnSpPr>
          <p:cNvPr id="32" name="Straight Arrow Connector 31">
            <a:extLst>
              <a:ext uri="{FF2B5EF4-FFF2-40B4-BE49-F238E27FC236}">
                <a16:creationId xmlns:a16="http://schemas.microsoft.com/office/drawing/2014/main" id="{D4891F49-8D31-4ADA-8E2E-8FD788EA5083}"/>
              </a:ext>
            </a:extLst>
          </p:cNvPr>
          <p:cNvCxnSpPr>
            <a:cxnSpLocks/>
          </p:cNvCxnSpPr>
          <p:nvPr/>
        </p:nvCxnSpPr>
        <p:spPr>
          <a:xfrm flipH="1">
            <a:off x="2840009" y="3409336"/>
            <a:ext cx="3538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A6563A62-9EC0-40EC-B568-E91A83D218D6}"/>
              </a:ext>
            </a:extLst>
          </p:cNvPr>
          <p:cNvPicPr>
            <a:picLocks noChangeAspect="1"/>
          </p:cNvPicPr>
          <p:nvPr/>
        </p:nvPicPr>
        <p:blipFill>
          <a:blip r:embed="rId9"/>
          <a:stretch>
            <a:fillRect/>
          </a:stretch>
        </p:blipFill>
        <p:spPr>
          <a:xfrm>
            <a:off x="3581931" y="3127040"/>
            <a:ext cx="639799" cy="646948"/>
          </a:xfrm>
          <a:prstGeom prst="rect">
            <a:avLst/>
          </a:prstGeom>
        </p:spPr>
      </p:pic>
      <p:sp>
        <p:nvSpPr>
          <p:cNvPr id="41" name="TextBox 40">
            <a:extLst>
              <a:ext uri="{FF2B5EF4-FFF2-40B4-BE49-F238E27FC236}">
                <a16:creationId xmlns:a16="http://schemas.microsoft.com/office/drawing/2014/main" id="{35AF3966-E42D-4383-BB42-1C081D952FDE}"/>
              </a:ext>
            </a:extLst>
          </p:cNvPr>
          <p:cNvSpPr txBox="1"/>
          <p:nvPr/>
        </p:nvSpPr>
        <p:spPr>
          <a:xfrm>
            <a:off x="3270155" y="3799270"/>
            <a:ext cx="1252542" cy="738664"/>
          </a:xfrm>
          <a:prstGeom prst="rect">
            <a:avLst/>
          </a:prstGeom>
          <a:noFill/>
        </p:spPr>
        <p:txBody>
          <a:bodyPr wrap="square" lIns="0" tIns="0" rIns="0" bIns="0" rtlCol="0">
            <a:spAutoFit/>
          </a:bodyPr>
          <a:lstStyle/>
          <a:p>
            <a:pPr algn="ctr"/>
            <a:r>
              <a:rPr lang="en-US" sz="1600" dirty="0"/>
              <a:t>Device Provisioning</a:t>
            </a:r>
          </a:p>
          <a:p>
            <a:pPr algn="ctr"/>
            <a:r>
              <a:rPr lang="en-US" sz="1600" dirty="0"/>
              <a:t>Service</a:t>
            </a:r>
          </a:p>
        </p:txBody>
      </p:sp>
      <p:pic>
        <p:nvPicPr>
          <p:cNvPr id="43" name="Picture 42">
            <a:extLst>
              <a:ext uri="{FF2B5EF4-FFF2-40B4-BE49-F238E27FC236}">
                <a16:creationId xmlns:a16="http://schemas.microsoft.com/office/drawing/2014/main" id="{08655BE2-43B9-4F33-BE01-287791213868}"/>
              </a:ext>
            </a:extLst>
          </p:cNvPr>
          <p:cNvPicPr>
            <a:picLocks noChangeAspect="1"/>
          </p:cNvPicPr>
          <p:nvPr/>
        </p:nvPicPr>
        <p:blipFill>
          <a:blip r:embed="rId10"/>
          <a:stretch>
            <a:fillRect/>
          </a:stretch>
        </p:blipFill>
        <p:spPr>
          <a:xfrm>
            <a:off x="3598827" y="4568970"/>
            <a:ext cx="625869" cy="594748"/>
          </a:xfrm>
          <a:prstGeom prst="rect">
            <a:avLst/>
          </a:prstGeom>
        </p:spPr>
      </p:pic>
      <p:sp>
        <p:nvSpPr>
          <p:cNvPr id="45" name="TextBox 44">
            <a:extLst>
              <a:ext uri="{FF2B5EF4-FFF2-40B4-BE49-F238E27FC236}">
                <a16:creationId xmlns:a16="http://schemas.microsoft.com/office/drawing/2014/main" id="{ED64A187-4E67-4EFF-9266-3A4E48D0A838}"/>
              </a:ext>
            </a:extLst>
          </p:cNvPr>
          <p:cNvSpPr txBox="1"/>
          <p:nvPr/>
        </p:nvSpPr>
        <p:spPr>
          <a:xfrm>
            <a:off x="3251075" y="5115790"/>
            <a:ext cx="1252542" cy="492443"/>
          </a:xfrm>
          <a:prstGeom prst="rect">
            <a:avLst/>
          </a:prstGeom>
          <a:noFill/>
        </p:spPr>
        <p:txBody>
          <a:bodyPr wrap="square" lIns="0" tIns="0" rIns="0" bIns="0" rtlCol="0">
            <a:spAutoFit/>
          </a:bodyPr>
          <a:lstStyle/>
          <a:p>
            <a:pPr algn="ctr"/>
            <a:r>
              <a:rPr lang="en-US" sz="1600" dirty="0"/>
              <a:t>Azure Digital</a:t>
            </a:r>
          </a:p>
          <a:p>
            <a:pPr algn="ctr"/>
            <a:r>
              <a:rPr lang="en-US" sz="1600" dirty="0"/>
              <a:t>Twins</a:t>
            </a:r>
          </a:p>
        </p:txBody>
      </p:sp>
      <p:sp>
        <p:nvSpPr>
          <p:cNvPr id="47" name="TextBox 46">
            <a:extLst>
              <a:ext uri="{FF2B5EF4-FFF2-40B4-BE49-F238E27FC236}">
                <a16:creationId xmlns:a16="http://schemas.microsoft.com/office/drawing/2014/main" id="{9265AF38-CC2D-400F-A1D8-F00F7F7C18F3}"/>
              </a:ext>
            </a:extLst>
          </p:cNvPr>
          <p:cNvSpPr txBox="1"/>
          <p:nvPr/>
        </p:nvSpPr>
        <p:spPr>
          <a:xfrm>
            <a:off x="4852279" y="4761698"/>
            <a:ext cx="1031372" cy="246221"/>
          </a:xfrm>
          <a:prstGeom prst="rect">
            <a:avLst/>
          </a:prstGeom>
          <a:noFill/>
        </p:spPr>
        <p:txBody>
          <a:bodyPr wrap="square" lIns="0" tIns="0" rIns="0" bIns="0" rtlCol="0">
            <a:spAutoFit/>
          </a:bodyPr>
          <a:lstStyle/>
          <a:p>
            <a:r>
              <a:rPr lang="en-US" sz="1600" dirty="0"/>
              <a:t>Cold path</a:t>
            </a:r>
          </a:p>
        </p:txBody>
      </p:sp>
      <p:sp>
        <p:nvSpPr>
          <p:cNvPr id="49" name="Rectangle 48">
            <a:extLst>
              <a:ext uri="{FF2B5EF4-FFF2-40B4-BE49-F238E27FC236}">
                <a16:creationId xmlns:a16="http://schemas.microsoft.com/office/drawing/2014/main" id="{3E7B736A-F672-47E0-957B-AEDB75DB7EFF}"/>
              </a:ext>
            </a:extLst>
          </p:cNvPr>
          <p:cNvSpPr/>
          <p:nvPr/>
        </p:nvSpPr>
        <p:spPr bwMode="auto">
          <a:xfrm>
            <a:off x="4857475" y="5034267"/>
            <a:ext cx="4378980" cy="1570603"/>
          </a:xfrm>
          <a:prstGeom prst="rect">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1" name="TextBox 50">
            <a:extLst>
              <a:ext uri="{FF2B5EF4-FFF2-40B4-BE49-F238E27FC236}">
                <a16:creationId xmlns:a16="http://schemas.microsoft.com/office/drawing/2014/main" id="{9AE19CC8-F1D2-4F0D-A9E3-A226C248143D}"/>
              </a:ext>
            </a:extLst>
          </p:cNvPr>
          <p:cNvSpPr txBox="1"/>
          <p:nvPr/>
        </p:nvSpPr>
        <p:spPr>
          <a:xfrm>
            <a:off x="4857475" y="5742575"/>
            <a:ext cx="1407413" cy="492443"/>
          </a:xfrm>
          <a:prstGeom prst="rect">
            <a:avLst/>
          </a:prstGeom>
          <a:noFill/>
        </p:spPr>
        <p:txBody>
          <a:bodyPr wrap="square" lIns="0" tIns="0" rIns="0" bIns="0" rtlCol="0">
            <a:spAutoFit/>
          </a:bodyPr>
          <a:lstStyle/>
          <a:p>
            <a:pPr algn="ctr"/>
            <a:r>
              <a:rPr lang="en-US" sz="1600" dirty="0"/>
              <a:t>Azure Synapse</a:t>
            </a:r>
          </a:p>
          <a:p>
            <a:pPr algn="ctr"/>
            <a:r>
              <a:rPr lang="en-US" sz="1600" dirty="0"/>
              <a:t>(Datalake)</a:t>
            </a:r>
          </a:p>
        </p:txBody>
      </p:sp>
      <p:sp>
        <p:nvSpPr>
          <p:cNvPr id="53" name="TextBox 52">
            <a:extLst>
              <a:ext uri="{FF2B5EF4-FFF2-40B4-BE49-F238E27FC236}">
                <a16:creationId xmlns:a16="http://schemas.microsoft.com/office/drawing/2014/main" id="{3E53EA55-7E66-4C4A-900B-E22C649CC56D}"/>
              </a:ext>
            </a:extLst>
          </p:cNvPr>
          <p:cNvSpPr txBox="1"/>
          <p:nvPr/>
        </p:nvSpPr>
        <p:spPr>
          <a:xfrm>
            <a:off x="1587467" y="4385154"/>
            <a:ext cx="1252542" cy="738664"/>
          </a:xfrm>
          <a:prstGeom prst="rect">
            <a:avLst/>
          </a:prstGeom>
          <a:noFill/>
        </p:spPr>
        <p:txBody>
          <a:bodyPr wrap="square" lIns="0" tIns="0" rIns="0" bIns="0" rtlCol="0">
            <a:spAutoFit/>
          </a:bodyPr>
          <a:lstStyle/>
          <a:p>
            <a:pPr algn="ctr"/>
            <a:r>
              <a:rPr lang="en-US" sz="1200" dirty="0"/>
              <a:t>Predictive Maintenance </a:t>
            </a:r>
          </a:p>
          <a:p>
            <a:pPr algn="ctr"/>
            <a:r>
              <a:rPr lang="en-US" sz="1200" dirty="0"/>
              <a:t>Machine</a:t>
            </a:r>
          </a:p>
          <a:p>
            <a:pPr algn="ctr"/>
            <a:r>
              <a:rPr lang="en-US" sz="1200" dirty="0"/>
              <a:t>Learning Model</a:t>
            </a:r>
          </a:p>
        </p:txBody>
      </p:sp>
      <p:pic>
        <p:nvPicPr>
          <p:cNvPr id="55" name="Picture 54">
            <a:extLst>
              <a:ext uri="{FF2B5EF4-FFF2-40B4-BE49-F238E27FC236}">
                <a16:creationId xmlns:a16="http://schemas.microsoft.com/office/drawing/2014/main" id="{27CDB41B-0D07-411A-875E-274E084CB2DF}"/>
              </a:ext>
            </a:extLst>
          </p:cNvPr>
          <p:cNvPicPr>
            <a:picLocks noChangeAspect="1"/>
          </p:cNvPicPr>
          <p:nvPr/>
        </p:nvPicPr>
        <p:blipFill>
          <a:blip r:embed="rId11"/>
          <a:stretch>
            <a:fillRect/>
          </a:stretch>
        </p:blipFill>
        <p:spPr>
          <a:xfrm>
            <a:off x="1842174" y="3526449"/>
            <a:ext cx="833063" cy="843477"/>
          </a:xfrm>
          <a:prstGeom prst="rect">
            <a:avLst/>
          </a:prstGeom>
        </p:spPr>
      </p:pic>
      <p:pic>
        <p:nvPicPr>
          <p:cNvPr id="57" name="Picture 56" descr="A blue and white logo&#10;&#10;Description automatically generated with medium confidence">
            <a:extLst>
              <a:ext uri="{FF2B5EF4-FFF2-40B4-BE49-F238E27FC236}">
                <a16:creationId xmlns:a16="http://schemas.microsoft.com/office/drawing/2014/main" id="{7B941849-2F3A-4402-AB7B-54CC857E55D4}"/>
              </a:ext>
            </a:extLst>
          </p:cNvPr>
          <p:cNvPicPr>
            <a:picLocks noChangeAspect="1"/>
          </p:cNvPicPr>
          <p:nvPr/>
        </p:nvPicPr>
        <p:blipFill>
          <a:blip r:embed="rId12"/>
          <a:stretch>
            <a:fillRect/>
          </a:stretch>
        </p:blipFill>
        <p:spPr>
          <a:xfrm>
            <a:off x="5313477" y="5140717"/>
            <a:ext cx="495408" cy="495408"/>
          </a:xfrm>
          <a:prstGeom prst="rect">
            <a:avLst/>
          </a:prstGeom>
        </p:spPr>
      </p:pic>
      <p:sp>
        <p:nvSpPr>
          <p:cNvPr id="59" name="Rectangle 58">
            <a:extLst>
              <a:ext uri="{FF2B5EF4-FFF2-40B4-BE49-F238E27FC236}">
                <a16:creationId xmlns:a16="http://schemas.microsoft.com/office/drawing/2014/main" id="{497F217B-0EBD-42CB-BC64-81365FD159B6}"/>
              </a:ext>
            </a:extLst>
          </p:cNvPr>
          <p:cNvSpPr/>
          <p:nvPr/>
        </p:nvSpPr>
        <p:spPr bwMode="auto">
          <a:xfrm>
            <a:off x="4857475" y="3519277"/>
            <a:ext cx="4378980" cy="1180606"/>
          </a:xfrm>
          <a:prstGeom prst="rect">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61" name="Picture 60" descr="A blue and white logo&#10;&#10;Description automatically generated with medium confidence">
            <a:extLst>
              <a:ext uri="{FF2B5EF4-FFF2-40B4-BE49-F238E27FC236}">
                <a16:creationId xmlns:a16="http://schemas.microsoft.com/office/drawing/2014/main" id="{49C0BCDE-9972-4387-B428-0D7A47893A92}"/>
              </a:ext>
            </a:extLst>
          </p:cNvPr>
          <p:cNvPicPr>
            <a:picLocks noChangeAspect="1"/>
          </p:cNvPicPr>
          <p:nvPr/>
        </p:nvPicPr>
        <p:blipFill>
          <a:blip r:embed="rId12"/>
          <a:stretch>
            <a:fillRect/>
          </a:stretch>
        </p:blipFill>
        <p:spPr>
          <a:xfrm>
            <a:off x="8198950" y="3579896"/>
            <a:ext cx="495408" cy="495408"/>
          </a:xfrm>
          <a:prstGeom prst="rect">
            <a:avLst/>
          </a:prstGeom>
        </p:spPr>
      </p:pic>
      <p:sp>
        <p:nvSpPr>
          <p:cNvPr id="65" name="TextBox 64">
            <a:extLst>
              <a:ext uri="{FF2B5EF4-FFF2-40B4-BE49-F238E27FC236}">
                <a16:creationId xmlns:a16="http://schemas.microsoft.com/office/drawing/2014/main" id="{EAB7F1E3-2613-42E4-BD28-0566C4A69AB6}"/>
              </a:ext>
            </a:extLst>
          </p:cNvPr>
          <p:cNvSpPr txBox="1"/>
          <p:nvPr/>
        </p:nvSpPr>
        <p:spPr>
          <a:xfrm>
            <a:off x="7565626" y="4109580"/>
            <a:ext cx="1762057" cy="492443"/>
          </a:xfrm>
          <a:prstGeom prst="rect">
            <a:avLst/>
          </a:prstGeom>
          <a:noFill/>
        </p:spPr>
        <p:txBody>
          <a:bodyPr wrap="square" lIns="0" tIns="0" rIns="0" bIns="0" rtlCol="0">
            <a:spAutoFit/>
          </a:bodyPr>
          <a:lstStyle/>
          <a:p>
            <a:pPr algn="ctr"/>
            <a:r>
              <a:rPr lang="en-US" sz="1600" dirty="0"/>
              <a:t>Azure Synapse</a:t>
            </a:r>
          </a:p>
          <a:p>
            <a:pPr algn="ctr"/>
            <a:r>
              <a:rPr lang="en-US" sz="1600" dirty="0"/>
              <a:t>(SQL Serverless)</a:t>
            </a:r>
          </a:p>
        </p:txBody>
      </p:sp>
      <p:sp>
        <p:nvSpPr>
          <p:cNvPr id="67" name="TextBox 66">
            <a:extLst>
              <a:ext uri="{FF2B5EF4-FFF2-40B4-BE49-F238E27FC236}">
                <a16:creationId xmlns:a16="http://schemas.microsoft.com/office/drawing/2014/main" id="{A302F5E5-8F55-4C35-AE6D-33F7B68FC8CA}"/>
              </a:ext>
            </a:extLst>
          </p:cNvPr>
          <p:cNvSpPr txBox="1"/>
          <p:nvPr/>
        </p:nvSpPr>
        <p:spPr>
          <a:xfrm>
            <a:off x="4851109" y="3206512"/>
            <a:ext cx="1031372" cy="246221"/>
          </a:xfrm>
          <a:prstGeom prst="rect">
            <a:avLst/>
          </a:prstGeom>
          <a:noFill/>
        </p:spPr>
        <p:txBody>
          <a:bodyPr wrap="square" lIns="0" tIns="0" rIns="0" bIns="0" rtlCol="0">
            <a:spAutoFit/>
          </a:bodyPr>
          <a:lstStyle/>
          <a:p>
            <a:r>
              <a:rPr lang="en-US" sz="1600" dirty="0"/>
              <a:t>Warm path</a:t>
            </a:r>
          </a:p>
        </p:txBody>
      </p:sp>
      <p:pic>
        <p:nvPicPr>
          <p:cNvPr id="69" name="Picture 68">
            <a:extLst>
              <a:ext uri="{FF2B5EF4-FFF2-40B4-BE49-F238E27FC236}">
                <a16:creationId xmlns:a16="http://schemas.microsoft.com/office/drawing/2014/main" id="{763938D7-F81F-4677-AACD-9C69A6D34392}"/>
              </a:ext>
            </a:extLst>
          </p:cNvPr>
          <p:cNvPicPr>
            <a:picLocks noChangeAspect="1"/>
          </p:cNvPicPr>
          <p:nvPr/>
        </p:nvPicPr>
        <p:blipFill>
          <a:blip r:embed="rId13"/>
          <a:stretch>
            <a:fillRect/>
          </a:stretch>
        </p:blipFill>
        <p:spPr>
          <a:xfrm>
            <a:off x="5210313" y="3565445"/>
            <a:ext cx="581069" cy="509859"/>
          </a:xfrm>
          <a:prstGeom prst="rect">
            <a:avLst/>
          </a:prstGeom>
        </p:spPr>
      </p:pic>
      <p:sp>
        <p:nvSpPr>
          <p:cNvPr id="71" name="TextBox 70">
            <a:extLst>
              <a:ext uri="{FF2B5EF4-FFF2-40B4-BE49-F238E27FC236}">
                <a16:creationId xmlns:a16="http://schemas.microsoft.com/office/drawing/2014/main" id="{F6975344-2B2B-4D54-9F51-0C28D07E1768}"/>
              </a:ext>
            </a:extLst>
          </p:cNvPr>
          <p:cNvSpPr txBox="1"/>
          <p:nvPr/>
        </p:nvSpPr>
        <p:spPr>
          <a:xfrm>
            <a:off x="4936482" y="4050543"/>
            <a:ext cx="1128733" cy="492443"/>
          </a:xfrm>
          <a:prstGeom prst="rect">
            <a:avLst/>
          </a:prstGeom>
          <a:noFill/>
        </p:spPr>
        <p:txBody>
          <a:bodyPr wrap="square" lIns="0" tIns="0" rIns="0" bIns="0" rtlCol="0">
            <a:spAutoFit/>
          </a:bodyPr>
          <a:lstStyle/>
          <a:p>
            <a:pPr algn="ctr"/>
            <a:r>
              <a:rPr lang="en-US" sz="1600" dirty="0"/>
              <a:t>Time Series Insights</a:t>
            </a:r>
          </a:p>
        </p:txBody>
      </p:sp>
      <p:pic>
        <p:nvPicPr>
          <p:cNvPr id="73" name="Picture 72">
            <a:extLst>
              <a:ext uri="{FF2B5EF4-FFF2-40B4-BE49-F238E27FC236}">
                <a16:creationId xmlns:a16="http://schemas.microsoft.com/office/drawing/2014/main" id="{FFBBD115-EC62-441D-85EF-D89A77D48AD4}"/>
              </a:ext>
            </a:extLst>
          </p:cNvPr>
          <p:cNvPicPr>
            <a:picLocks noChangeAspect="1"/>
          </p:cNvPicPr>
          <p:nvPr/>
        </p:nvPicPr>
        <p:blipFill>
          <a:blip r:embed="rId14"/>
          <a:stretch>
            <a:fillRect/>
          </a:stretch>
        </p:blipFill>
        <p:spPr>
          <a:xfrm>
            <a:off x="6623339" y="3556339"/>
            <a:ext cx="581069" cy="577710"/>
          </a:xfrm>
          <a:prstGeom prst="rect">
            <a:avLst/>
          </a:prstGeom>
        </p:spPr>
      </p:pic>
      <p:sp>
        <p:nvSpPr>
          <p:cNvPr id="75" name="TextBox 74">
            <a:extLst>
              <a:ext uri="{FF2B5EF4-FFF2-40B4-BE49-F238E27FC236}">
                <a16:creationId xmlns:a16="http://schemas.microsoft.com/office/drawing/2014/main" id="{31529421-C9B7-424D-AB1A-C6B4ECD2E9ED}"/>
              </a:ext>
            </a:extLst>
          </p:cNvPr>
          <p:cNvSpPr txBox="1"/>
          <p:nvPr/>
        </p:nvSpPr>
        <p:spPr>
          <a:xfrm>
            <a:off x="6413932" y="4134049"/>
            <a:ext cx="1010327" cy="492443"/>
          </a:xfrm>
          <a:prstGeom prst="rect">
            <a:avLst/>
          </a:prstGeom>
          <a:noFill/>
        </p:spPr>
        <p:txBody>
          <a:bodyPr wrap="square" lIns="0" tIns="0" rIns="0" bIns="0" rtlCol="0">
            <a:spAutoFit/>
          </a:bodyPr>
          <a:lstStyle/>
          <a:p>
            <a:pPr algn="ctr"/>
            <a:r>
              <a:rPr lang="en-US" sz="1600" dirty="0"/>
              <a:t>Azure Data Explorer</a:t>
            </a:r>
          </a:p>
        </p:txBody>
      </p:sp>
      <p:sp>
        <p:nvSpPr>
          <p:cNvPr id="77" name="TextBox 76">
            <a:extLst>
              <a:ext uri="{FF2B5EF4-FFF2-40B4-BE49-F238E27FC236}">
                <a16:creationId xmlns:a16="http://schemas.microsoft.com/office/drawing/2014/main" id="{4CA27EAC-0CF0-475C-BE3F-3669C596443D}"/>
              </a:ext>
            </a:extLst>
          </p:cNvPr>
          <p:cNvSpPr txBox="1"/>
          <p:nvPr/>
        </p:nvSpPr>
        <p:spPr>
          <a:xfrm>
            <a:off x="4798283" y="1312499"/>
            <a:ext cx="1031372" cy="246221"/>
          </a:xfrm>
          <a:prstGeom prst="rect">
            <a:avLst/>
          </a:prstGeom>
          <a:noFill/>
        </p:spPr>
        <p:txBody>
          <a:bodyPr wrap="square" lIns="0" tIns="0" rIns="0" bIns="0" rtlCol="0">
            <a:spAutoFit/>
          </a:bodyPr>
          <a:lstStyle/>
          <a:p>
            <a:pPr algn="ctr"/>
            <a:r>
              <a:rPr lang="en-US" sz="1600" dirty="0"/>
              <a:t>Hot Path</a:t>
            </a:r>
          </a:p>
        </p:txBody>
      </p:sp>
      <p:sp>
        <p:nvSpPr>
          <p:cNvPr id="79" name="Rectangle 78">
            <a:extLst>
              <a:ext uri="{FF2B5EF4-FFF2-40B4-BE49-F238E27FC236}">
                <a16:creationId xmlns:a16="http://schemas.microsoft.com/office/drawing/2014/main" id="{4F6C1C3B-F307-465C-894B-1522104C0612}"/>
              </a:ext>
            </a:extLst>
          </p:cNvPr>
          <p:cNvSpPr/>
          <p:nvPr/>
        </p:nvSpPr>
        <p:spPr bwMode="auto">
          <a:xfrm>
            <a:off x="4851108" y="1654395"/>
            <a:ext cx="4036108" cy="1430621"/>
          </a:xfrm>
          <a:prstGeom prst="rect">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81" name="Picture 80">
            <a:extLst>
              <a:ext uri="{FF2B5EF4-FFF2-40B4-BE49-F238E27FC236}">
                <a16:creationId xmlns:a16="http://schemas.microsoft.com/office/drawing/2014/main" id="{F0876B71-4D39-4F7A-9D81-5298B3923A6D}"/>
              </a:ext>
            </a:extLst>
          </p:cNvPr>
          <p:cNvPicPr>
            <a:picLocks noChangeAspect="1"/>
          </p:cNvPicPr>
          <p:nvPr/>
        </p:nvPicPr>
        <p:blipFill>
          <a:blip r:embed="rId15"/>
          <a:stretch>
            <a:fillRect/>
          </a:stretch>
        </p:blipFill>
        <p:spPr>
          <a:xfrm>
            <a:off x="5183825" y="1723944"/>
            <a:ext cx="583682" cy="521515"/>
          </a:xfrm>
          <a:prstGeom prst="rect">
            <a:avLst/>
          </a:prstGeom>
        </p:spPr>
      </p:pic>
      <p:sp>
        <p:nvSpPr>
          <p:cNvPr id="83" name="TextBox 82">
            <a:extLst>
              <a:ext uri="{FF2B5EF4-FFF2-40B4-BE49-F238E27FC236}">
                <a16:creationId xmlns:a16="http://schemas.microsoft.com/office/drawing/2014/main" id="{3AFEBBF2-58B0-449F-8EFD-EB1CF7A1C470}"/>
              </a:ext>
            </a:extLst>
          </p:cNvPr>
          <p:cNvSpPr txBox="1"/>
          <p:nvPr/>
        </p:nvSpPr>
        <p:spPr>
          <a:xfrm>
            <a:off x="4959980" y="2224523"/>
            <a:ext cx="1031373" cy="738664"/>
          </a:xfrm>
          <a:prstGeom prst="rect">
            <a:avLst/>
          </a:prstGeom>
          <a:noFill/>
        </p:spPr>
        <p:txBody>
          <a:bodyPr wrap="square" lIns="0" tIns="0" rIns="0" bIns="0" rtlCol="0">
            <a:spAutoFit/>
          </a:bodyPr>
          <a:lstStyle/>
          <a:p>
            <a:pPr algn="ctr"/>
            <a:r>
              <a:rPr lang="en-US" sz="1600" dirty="0"/>
              <a:t>Azure Stream Analytics</a:t>
            </a:r>
          </a:p>
        </p:txBody>
      </p:sp>
      <p:pic>
        <p:nvPicPr>
          <p:cNvPr id="86" name="Picture 85" descr="A picture containing text, clipart, vector graphics&#10;&#10;Description automatically generated">
            <a:extLst>
              <a:ext uri="{FF2B5EF4-FFF2-40B4-BE49-F238E27FC236}">
                <a16:creationId xmlns:a16="http://schemas.microsoft.com/office/drawing/2014/main" id="{42A0DE75-450D-4C96-8435-B19065AD30BD}"/>
              </a:ext>
            </a:extLst>
          </p:cNvPr>
          <p:cNvPicPr>
            <a:picLocks noChangeAspect="1"/>
          </p:cNvPicPr>
          <p:nvPr/>
        </p:nvPicPr>
        <p:blipFill>
          <a:blip r:embed="rId16"/>
          <a:stretch>
            <a:fillRect/>
          </a:stretch>
        </p:blipFill>
        <p:spPr>
          <a:xfrm>
            <a:off x="6269864" y="1695079"/>
            <a:ext cx="951392" cy="582545"/>
          </a:xfrm>
          <a:prstGeom prst="rect">
            <a:avLst/>
          </a:prstGeom>
        </p:spPr>
      </p:pic>
      <p:sp>
        <p:nvSpPr>
          <p:cNvPr id="88" name="TextBox 87">
            <a:extLst>
              <a:ext uri="{FF2B5EF4-FFF2-40B4-BE49-F238E27FC236}">
                <a16:creationId xmlns:a16="http://schemas.microsoft.com/office/drawing/2014/main" id="{A8400571-0C6B-4CDE-ACD0-07E7C27577D0}"/>
              </a:ext>
            </a:extLst>
          </p:cNvPr>
          <p:cNvSpPr txBox="1"/>
          <p:nvPr/>
        </p:nvSpPr>
        <p:spPr>
          <a:xfrm>
            <a:off x="6229873" y="2277624"/>
            <a:ext cx="1031373" cy="492443"/>
          </a:xfrm>
          <a:prstGeom prst="rect">
            <a:avLst/>
          </a:prstGeom>
          <a:noFill/>
        </p:spPr>
        <p:txBody>
          <a:bodyPr wrap="square" lIns="0" tIns="0" rIns="0" bIns="0" rtlCol="0">
            <a:spAutoFit/>
          </a:bodyPr>
          <a:lstStyle/>
          <a:p>
            <a:pPr algn="ctr"/>
            <a:r>
              <a:rPr lang="en-US" sz="1600" dirty="0"/>
              <a:t>Azure Cosmos DB</a:t>
            </a:r>
          </a:p>
        </p:txBody>
      </p:sp>
      <p:cxnSp>
        <p:nvCxnSpPr>
          <p:cNvPr id="90" name="Straight Arrow Connector 89">
            <a:extLst>
              <a:ext uri="{FF2B5EF4-FFF2-40B4-BE49-F238E27FC236}">
                <a16:creationId xmlns:a16="http://schemas.microsoft.com/office/drawing/2014/main" id="{420B67ED-F630-48D5-B553-E893F098452B}"/>
              </a:ext>
            </a:extLst>
          </p:cNvPr>
          <p:cNvCxnSpPr>
            <a:cxnSpLocks/>
          </p:cNvCxnSpPr>
          <p:nvPr/>
        </p:nvCxnSpPr>
        <p:spPr>
          <a:xfrm flipV="1">
            <a:off x="5927119" y="2253810"/>
            <a:ext cx="28807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B1B53768-6B3A-436F-A010-4EB16523C05C}"/>
              </a:ext>
            </a:extLst>
          </p:cNvPr>
          <p:cNvPicPr>
            <a:picLocks noChangeAspect="1"/>
          </p:cNvPicPr>
          <p:nvPr/>
        </p:nvPicPr>
        <p:blipFill>
          <a:blip r:embed="rId17"/>
          <a:stretch>
            <a:fillRect/>
          </a:stretch>
        </p:blipFill>
        <p:spPr>
          <a:xfrm>
            <a:off x="6797794" y="5051074"/>
            <a:ext cx="649025" cy="674693"/>
          </a:xfrm>
          <a:prstGeom prst="rect">
            <a:avLst/>
          </a:prstGeom>
        </p:spPr>
      </p:pic>
      <p:sp>
        <p:nvSpPr>
          <p:cNvPr id="95" name="TextBox 94">
            <a:extLst>
              <a:ext uri="{FF2B5EF4-FFF2-40B4-BE49-F238E27FC236}">
                <a16:creationId xmlns:a16="http://schemas.microsoft.com/office/drawing/2014/main" id="{B7FFCEB6-358A-4A72-B6C5-17752AB4B9B0}"/>
              </a:ext>
            </a:extLst>
          </p:cNvPr>
          <p:cNvSpPr txBox="1"/>
          <p:nvPr/>
        </p:nvSpPr>
        <p:spPr>
          <a:xfrm>
            <a:off x="6418601" y="5725767"/>
            <a:ext cx="1407412" cy="492443"/>
          </a:xfrm>
          <a:prstGeom prst="rect">
            <a:avLst/>
          </a:prstGeom>
          <a:noFill/>
        </p:spPr>
        <p:txBody>
          <a:bodyPr wrap="square" lIns="0" tIns="0" rIns="0" bIns="0" rtlCol="0">
            <a:spAutoFit/>
          </a:bodyPr>
          <a:lstStyle/>
          <a:p>
            <a:pPr algn="ctr"/>
            <a:r>
              <a:rPr lang="en-US" sz="1600" dirty="0"/>
              <a:t>Azure Machine Learning</a:t>
            </a:r>
          </a:p>
        </p:txBody>
      </p:sp>
      <p:cxnSp>
        <p:nvCxnSpPr>
          <p:cNvPr id="97" name="Straight Arrow Connector 96">
            <a:extLst>
              <a:ext uri="{FF2B5EF4-FFF2-40B4-BE49-F238E27FC236}">
                <a16:creationId xmlns:a16="http://schemas.microsoft.com/office/drawing/2014/main" id="{23119063-6DC9-4AE1-A6A9-C4C1DC390944}"/>
              </a:ext>
            </a:extLst>
          </p:cNvPr>
          <p:cNvCxnSpPr>
            <a:cxnSpLocks/>
          </p:cNvCxnSpPr>
          <p:nvPr/>
        </p:nvCxnSpPr>
        <p:spPr>
          <a:xfrm flipV="1">
            <a:off x="4594731" y="5424983"/>
            <a:ext cx="28807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480FED2F-C0F6-4C66-A980-0693E1B848F2}"/>
              </a:ext>
            </a:extLst>
          </p:cNvPr>
          <p:cNvSpPr txBox="1"/>
          <p:nvPr/>
        </p:nvSpPr>
        <p:spPr>
          <a:xfrm>
            <a:off x="9553997" y="1057280"/>
            <a:ext cx="2293997" cy="492443"/>
          </a:xfrm>
          <a:prstGeom prst="rect">
            <a:avLst/>
          </a:prstGeom>
          <a:noFill/>
        </p:spPr>
        <p:txBody>
          <a:bodyPr wrap="square" lIns="0" tIns="0" rIns="0" bIns="0" rtlCol="0">
            <a:spAutoFit/>
          </a:bodyPr>
          <a:lstStyle/>
          <a:p>
            <a:pPr algn="ctr"/>
            <a:r>
              <a:rPr lang="en-US" sz="1600" dirty="0"/>
              <a:t>Dynamics 365 Supply Chain Management</a:t>
            </a:r>
          </a:p>
        </p:txBody>
      </p:sp>
      <p:sp>
        <p:nvSpPr>
          <p:cNvPr id="101" name="Rectangle 100">
            <a:extLst>
              <a:ext uri="{FF2B5EF4-FFF2-40B4-BE49-F238E27FC236}">
                <a16:creationId xmlns:a16="http://schemas.microsoft.com/office/drawing/2014/main" id="{A5A56343-3817-4508-9F82-A67729A8BB27}"/>
              </a:ext>
            </a:extLst>
          </p:cNvPr>
          <p:cNvSpPr/>
          <p:nvPr/>
        </p:nvSpPr>
        <p:spPr bwMode="auto">
          <a:xfrm>
            <a:off x="9610417" y="1644916"/>
            <a:ext cx="2341890" cy="4768259"/>
          </a:xfrm>
          <a:prstGeom prst="rect">
            <a:avLst/>
          </a:prstGeom>
          <a:noFill/>
          <a:ln>
            <a:solidFill>
              <a:schemeClr val="tx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3" name="TextBox 102">
            <a:extLst>
              <a:ext uri="{FF2B5EF4-FFF2-40B4-BE49-F238E27FC236}">
                <a16:creationId xmlns:a16="http://schemas.microsoft.com/office/drawing/2014/main" id="{80B7DCC9-2421-4DD3-8627-E74B186BA9D2}"/>
              </a:ext>
            </a:extLst>
          </p:cNvPr>
          <p:cNvSpPr txBox="1"/>
          <p:nvPr/>
        </p:nvSpPr>
        <p:spPr>
          <a:xfrm>
            <a:off x="9721351" y="3475963"/>
            <a:ext cx="2164074" cy="338554"/>
          </a:xfrm>
          <a:prstGeom prst="rect">
            <a:avLst/>
          </a:prstGeom>
          <a:noFill/>
        </p:spPr>
        <p:txBody>
          <a:bodyPr wrap="square" lIns="0" tIns="0" rIns="0" bIns="0" rtlCol="0">
            <a:spAutoFit/>
          </a:bodyPr>
          <a:lstStyle/>
          <a:p>
            <a:pPr algn="ctr"/>
            <a:r>
              <a:rPr lang="en-US" sz="1100" dirty="0"/>
              <a:t>Sensor Data Intelligence Add-in</a:t>
            </a:r>
          </a:p>
          <a:p>
            <a:pPr algn="ctr"/>
            <a:r>
              <a:rPr lang="en-US" sz="1100" dirty="0"/>
              <a:t>(Integrated with Azure IOT Hub)</a:t>
            </a:r>
          </a:p>
        </p:txBody>
      </p:sp>
      <p:pic>
        <p:nvPicPr>
          <p:cNvPr id="107" name="Picture 106">
            <a:extLst>
              <a:ext uri="{FF2B5EF4-FFF2-40B4-BE49-F238E27FC236}">
                <a16:creationId xmlns:a16="http://schemas.microsoft.com/office/drawing/2014/main" id="{7F7868A5-882A-4BC3-AC53-8243BE4D2AE0}"/>
              </a:ext>
            </a:extLst>
          </p:cNvPr>
          <p:cNvPicPr>
            <a:picLocks noChangeAspect="1"/>
          </p:cNvPicPr>
          <p:nvPr/>
        </p:nvPicPr>
        <p:blipFill>
          <a:blip r:embed="rId11"/>
          <a:stretch>
            <a:fillRect/>
          </a:stretch>
        </p:blipFill>
        <p:spPr>
          <a:xfrm>
            <a:off x="8236897" y="5051074"/>
            <a:ext cx="833063" cy="843477"/>
          </a:xfrm>
          <a:prstGeom prst="rect">
            <a:avLst/>
          </a:prstGeom>
        </p:spPr>
      </p:pic>
      <p:sp>
        <p:nvSpPr>
          <p:cNvPr id="109" name="TextBox 108">
            <a:extLst>
              <a:ext uri="{FF2B5EF4-FFF2-40B4-BE49-F238E27FC236}">
                <a16:creationId xmlns:a16="http://schemas.microsoft.com/office/drawing/2014/main" id="{A89CB708-6810-4921-9548-906F017E27DD}"/>
              </a:ext>
            </a:extLst>
          </p:cNvPr>
          <p:cNvSpPr txBox="1"/>
          <p:nvPr/>
        </p:nvSpPr>
        <p:spPr>
          <a:xfrm>
            <a:off x="7979726" y="5798390"/>
            <a:ext cx="1252542" cy="738664"/>
          </a:xfrm>
          <a:prstGeom prst="rect">
            <a:avLst/>
          </a:prstGeom>
          <a:noFill/>
        </p:spPr>
        <p:txBody>
          <a:bodyPr wrap="square" lIns="0" tIns="0" rIns="0" bIns="0" rtlCol="0">
            <a:spAutoFit/>
          </a:bodyPr>
          <a:lstStyle/>
          <a:p>
            <a:pPr algn="ctr"/>
            <a:r>
              <a:rPr lang="en-US" sz="1200" dirty="0"/>
              <a:t>Predictive Maintenance Machine</a:t>
            </a:r>
          </a:p>
          <a:p>
            <a:pPr algn="ctr"/>
            <a:r>
              <a:rPr lang="en-US" sz="1200" dirty="0"/>
              <a:t>Learning Model</a:t>
            </a:r>
          </a:p>
        </p:txBody>
      </p:sp>
      <p:cxnSp>
        <p:nvCxnSpPr>
          <p:cNvPr id="130" name="Connector: Elbow 129">
            <a:extLst>
              <a:ext uri="{FF2B5EF4-FFF2-40B4-BE49-F238E27FC236}">
                <a16:creationId xmlns:a16="http://schemas.microsoft.com/office/drawing/2014/main" id="{000C6EDF-AE71-410D-9D18-B8C5F8F6419E}"/>
              </a:ext>
            </a:extLst>
          </p:cNvPr>
          <p:cNvCxnSpPr>
            <a:cxnSpLocks/>
            <a:stCxn id="49" idx="2"/>
            <a:endCxn id="18" idx="2"/>
          </p:cNvCxnSpPr>
          <p:nvPr/>
        </p:nvCxnSpPr>
        <p:spPr>
          <a:xfrm rot="5400000" flipH="1">
            <a:off x="4116554" y="3674460"/>
            <a:ext cx="1062103" cy="4798719"/>
          </a:xfrm>
          <a:prstGeom prst="bentConnector3">
            <a:avLst>
              <a:gd name="adj1" fmla="val -1385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710E697-1262-4A34-81D2-49E58E0F0BAB}"/>
              </a:ext>
            </a:extLst>
          </p:cNvPr>
          <p:cNvCxnSpPr>
            <a:cxnSpLocks/>
          </p:cNvCxnSpPr>
          <p:nvPr/>
        </p:nvCxnSpPr>
        <p:spPr>
          <a:xfrm flipV="1">
            <a:off x="4577320" y="2220386"/>
            <a:ext cx="28807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5F00AFB3-6647-4072-83ED-A358E71B8FE8}"/>
              </a:ext>
            </a:extLst>
          </p:cNvPr>
          <p:cNvCxnSpPr>
            <a:cxnSpLocks/>
          </p:cNvCxnSpPr>
          <p:nvPr/>
        </p:nvCxnSpPr>
        <p:spPr>
          <a:xfrm flipV="1">
            <a:off x="4591292" y="3964483"/>
            <a:ext cx="28807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5" name="Picture 144">
            <a:extLst>
              <a:ext uri="{FF2B5EF4-FFF2-40B4-BE49-F238E27FC236}">
                <a16:creationId xmlns:a16="http://schemas.microsoft.com/office/drawing/2014/main" id="{16CC3A9E-4CD1-4D29-9C6D-4AD0873528E8}"/>
              </a:ext>
            </a:extLst>
          </p:cNvPr>
          <p:cNvPicPr>
            <a:picLocks noChangeAspect="1"/>
          </p:cNvPicPr>
          <p:nvPr/>
        </p:nvPicPr>
        <p:blipFill>
          <a:blip r:embed="rId18"/>
          <a:stretch>
            <a:fillRect/>
          </a:stretch>
        </p:blipFill>
        <p:spPr>
          <a:xfrm>
            <a:off x="9750283" y="2731263"/>
            <a:ext cx="2029791" cy="690811"/>
          </a:xfrm>
          <a:prstGeom prst="rect">
            <a:avLst/>
          </a:prstGeom>
        </p:spPr>
      </p:pic>
      <p:cxnSp>
        <p:nvCxnSpPr>
          <p:cNvPr id="147" name="Straight Arrow Connector 146">
            <a:extLst>
              <a:ext uri="{FF2B5EF4-FFF2-40B4-BE49-F238E27FC236}">
                <a16:creationId xmlns:a16="http://schemas.microsoft.com/office/drawing/2014/main" id="{D9BFAC3D-F5D9-4B0C-BCFA-D2EEB59959E2}"/>
              </a:ext>
            </a:extLst>
          </p:cNvPr>
          <p:cNvCxnSpPr>
            <a:cxnSpLocks/>
          </p:cNvCxnSpPr>
          <p:nvPr/>
        </p:nvCxnSpPr>
        <p:spPr>
          <a:xfrm>
            <a:off x="4602060" y="3206512"/>
            <a:ext cx="495193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608196B6-D4D9-408C-9E04-628BC4ED9AFF}"/>
              </a:ext>
            </a:extLst>
          </p:cNvPr>
          <p:cNvSpPr txBox="1"/>
          <p:nvPr/>
        </p:nvSpPr>
        <p:spPr>
          <a:xfrm>
            <a:off x="7541737" y="2322910"/>
            <a:ext cx="1031373" cy="738664"/>
          </a:xfrm>
          <a:prstGeom prst="rect">
            <a:avLst/>
          </a:prstGeom>
          <a:noFill/>
        </p:spPr>
        <p:txBody>
          <a:bodyPr wrap="square" lIns="0" tIns="0" rIns="0" bIns="0" rtlCol="0">
            <a:spAutoFit/>
          </a:bodyPr>
          <a:lstStyle/>
          <a:p>
            <a:pPr algn="ctr"/>
            <a:r>
              <a:rPr lang="en-US" sz="1600" dirty="0"/>
              <a:t>Azure Functions / API Apps</a:t>
            </a:r>
          </a:p>
        </p:txBody>
      </p:sp>
      <p:pic>
        <p:nvPicPr>
          <p:cNvPr id="155" name="Picture 154">
            <a:extLst>
              <a:ext uri="{FF2B5EF4-FFF2-40B4-BE49-F238E27FC236}">
                <a16:creationId xmlns:a16="http://schemas.microsoft.com/office/drawing/2014/main" id="{C6CFC739-C779-47EF-8906-0860439E60F3}"/>
              </a:ext>
            </a:extLst>
          </p:cNvPr>
          <p:cNvPicPr>
            <a:picLocks noChangeAspect="1"/>
          </p:cNvPicPr>
          <p:nvPr/>
        </p:nvPicPr>
        <p:blipFill>
          <a:blip r:embed="rId19"/>
          <a:stretch>
            <a:fillRect/>
          </a:stretch>
        </p:blipFill>
        <p:spPr>
          <a:xfrm>
            <a:off x="7633954" y="1666851"/>
            <a:ext cx="800212" cy="666843"/>
          </a:xfrm>
          <a:prstGeom prst="rect">
            <a:avLst/>
          </a:prstGeom>
        </p:spPr>
      </p:pic>
      <p:cxnSp>
        <p:nvCxnSpPr>
          <p:cNvPr id="157" name="Straight Arrow Connector 156">
            <a:extLst>
              <a:ext uri="{FF2B5EF4-FFF2-40B4-BE49-F238E27FC236}">
                <a16:creationId xmlns:a16="http://schemas.microsoft.com/office/drawing/2014/main" id="{EAF660EC-6AD8-4E91-BC4C-F2755ABFBB58}"/>
              </a:ext>
            </a:extLst>
          </p:cNvPr>
          <p:cNvCxnSpPr>
            <a:cxnSpLocks/>
          </p:cNvCxnSpPr>
          <p:nvPr/>
        </p:nvCxnSpPr>
        <p:spPr>
          <a:xfrm flipV="1">
            <a:off x="7294777" y="2250653"/>
            <a:ext cx="28807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E14C989-E91A-4FE7-8731-78513BEB30B7}"/>
              </a:ext>
            </a:extLst>
          </p:cNvPr>
          <p:cNvCxnSpPr>
            <a:cxnSpLocks/>
          </p:cNvCxnSpPr>
          <p:nvPr/>
        </p:nvCxnSpPr>
        <p:spPr>
          <a:xfrm flipV="1">
            <a:off x="8877648" y="2213443"/>
            <a:ext cx="73276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2" name="Picture 161" descr="Icon&#10;&#10;Description automatically generated">
            <a:extLst>
              <a:ext uri="{FF2B5EF4-FFF2-40B4-BE49-F238E27FC236}">
                <a16:creationId xmlns:a16="http://schemas.microsoft.com/office/drawing/2014/main" id="{C2AC774F-DE22-41AF-B7F3-2A51DEDDBEF9}"/>
              </a:ext>
            </a:extLst>
          </p:cNvPr>
          <p:cNvPicPr>
            <a:picLocks noChangeAspect="1"/>
          </p:cNvPicPr>
          <p:nvPr/>
        </p:nvPicPr>
        <p:blipFill>
          <a:blip r:embed="rId20"/>
          <a:stretch>
            <a:fillRect/>
          </a:stretch>
        </p:blipFill>
        <p:spPr>
          <a:xfrm>
            <a:off x="10473455" y="1729685"/>
            <a:ext cx="483758" cy="483758"/>
          </a:xfrm>
          <a:prstGeom prst="rect">
            <a:avLst/>
          </a:prstGeom>
        </p:spPr>
      </p:pic>
      <p:sp>
        <p:nvSpPr>
          <p:cNvPr id="164" name="TextBox 163">
            <a:extLst>
              <a:ext uri="{FF2B5EF4-FFF2-40B4-BE49-F238E27FC236}">
                <a16:creationId xmlns:a16="http://schemas.microsoft.com/office/drawing/2014/main" id="{9A418E8A-A2FC-4B3B-A915-F00D5FBC35DC}"/>
              </a:ext>
            </a:extLst>
          </p:cNvPr>
          <p:cNvSpPr txBox="1"/>
          <p:nvPr/>
        </p:nvSpPr>
        <p:spPr>
          <a:xfrm>
            <a:off x="9651050" y="2250642"/>
            <a:ext cx="2228259" cy="338554"/>
          </a:xfrm>
          <a:prstGeom prst="rect">
            <a:avLst/>
          </a:prstGeom>
          <a:noFill/>
        </p:spPr>
        <p:txBody>
          <a:bodyPr wrap="square" lIns="0" tIns="0" rIns="0" bIns="0" rtlCol="0">
            <a:spAutoFit/>
          </a:bodyPr>
          <a:lstStyle/>
          <a:p>
            <a:pPr algn="ctr"/>
            <a:r>
              <a:rPr lang="en-US" sz="1100" dirty="0"/>
              <a:t>Create Asset Maintenance Requests</a:t>
            </a:r>
          </a:p>
          <a:p>
            <a:pPr algn="ctr"/>
            <a:r>
              <a:rPr lang="en-US" sz="1100" dirty="0"/>
              <a:t>(Fin &amp; Ops Logic Apps connector)</a:t>
            </a:r>
          </a:p>
        </p:txBody>
      </p:sp>
      <p:pic>
        <p:nvPicPr>
          <p:cNvPr id="168" name="Picture 167">
            <a:extLst>
              <a:ext uri="{FF2B5EF4-FFF2-40B4-BE49-F238E27FC236}">
                <a16:creationId xmlns:a16="http://schemas.microsoft.com/office/drawing/2014/main" id="{91D0CF18-44C1-4BF8-98BD-FB185BC09A5A}"/>
              </a:ext>
            </a:extLst>
          </p:cNvPr>
          <p:cNvPicPr>
            <a:picLocks noChangeAspect="1"/>
          </p:cNvPicPr>
          <p:nvPr/>
        </p:nvPicPr>
        <p:blipFill>
          <a:blip r:embed="rId21"/>
          <a:stretch>
            <a:fillRect/>
          </a:stretch>
        </p:blipFill>
        <p:spPr>
          <a:xfrm>
            <a:off x="10204132" y="3843293"/>
            <a:ext cx="885995" cy="968921"/>
          </a:xfrm>
          <a:prstGeom prst="rect">
            <a:avLst/>
          </a:prstGeom>
        </p:spPr>
      </p:pic>
      <p:sp>
        <p:nvSpPr>
          <p:cNvPr id="170" name="TextBox 169">
            <a:extLst>
              <a:ext uri="{FF2B5EF4-FFF2-40B4-BE49-F238E27FC236}">
                <a16:creationId xmlns:a16="http://schemas.microsoft.com/office/drawing/2014/main" id="{8D7A6437-C63A-40FF-8078-6FC1C09BECB3}"/>
              </a:ext>
            </a:extLst>
          </p:cNvPr>
          <p:cNvSpPr txBox="1"/>
          <p:nvPr/>
        </p:nvSpPr>
        <p:spPr>
          <a:xfrm>
            <a:off x="9671506" y="4733012"/>
            <a:ext cx="2099888" cy="338554"/>
          </a:xfrm>
          <a:prstGeom prst="rect">
            <a:avLst/>
          </a:prstGeom>
          <a:noFill/>
        </p:spPr>
        <p:txBody>
          <a:bodyPr wrap="square" lIns="0" tIns="0" rIns="0" bIns="0" rtlCol="0">
            <a:spAutoFit/>
          </a:bodyPr>
          <a:lstStyle/>
          <a:p>
            <a:pPr algn="ctr"/>
            <a:r>
              <a:rPr lang="en-US" sz="1100" dirty="0"/>
              <a:t>Analytical Workspaces</a:t>
            </a:r>
          </a:p>
          <a:p>
            <a:pPr algn="ctr"/>
            <a:r>
              <a:rPr lang="en-US" sz="1100" dirty="0"/>
              <a:t>(Power BI)</a:t>
            </a:r>
          </a:p>
        </p:txBody>
      </p:sp>
      <p:cxnSp>
        <p:nvCxnSpPr>
          <p:cNvPr id="172" name="Straight Arrow Connector 171">
            <a:extLst>
              <a:ext uri="{FF2B5EF4-FFF2-40B4-BE49-F238E27FC236}">
                <a16:creationId xmlns:a16="http://schemas.microsoft.com/office/drawing/2014/main" id="{BD91D712-5B95-4030-9164-1BBB8BFC28E4}"/>
              </a:ext>
            </a:extLst>
          </p:cNvPr>
          <p:cNvCxnSpPr>
            <a:cxnSpLocks/>
          </p:cNvCxnSpPr>
          <p:nvPr/>
        </p:nvCxnSpPr>
        <p:spPr>
          <a:xfrm>
            <a:off x="9266774" y="4165655"/>
            <a:ext cx="310314"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Icon&#10;&#10;Description automatically generated">
            <a:extLst>
              <a:ext uri="{FF2B5EF4-FFF2-40B4-BE49-F238E27FC236}">
                <a16:creationId xmlns:a16="http://schemas.microsoft.com/office/drawing/2014/main" id="{7FBE30C2-6435-48BF-AF60-2C49B267CBE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473455" y="5179922"/>
            <a:ext cx="468741" cy="621749"/>
          </a:xfrm>
          <a:prstGeom prst="rect">
            <a:avLst/>
          </a:prstGeom>
          <a:noFill/>
        </p:spPr>
      </p:pic>
      <p:sp>
        <p:nvSpPr>
          <p:cNvPr id="4" name="TextBox 3">
            <a:extLst>
              <a:ext uri="{FF2B5EF4-FFF2-40B4-BE49-F238E27FC236}">
                <a16:creationId xmlns:a16="http://schemas.microsoft.com/office/drawing/2014/main" id="{86943446-3142-4243-A1A1-3C780DF8E5DE}"/>
              </a:ext>
            </a:extLst>
          </p:cNvPr>
          <p:cNvSpPr txBox="1"/>
          <p:nvPr/>
        </p:nvSpPr>
        <p:spPr>
          <a:xfrm>
            <a:off x="9643152" y="5839739"/>
            <a:ext cx="2099888" cy="507831"/>
          </a:xfrm>
          <a:prstGeom prst="rect">
            <a:avLst/>
          </a:prstGeom>
          <a:noFill/>
        </p:spPr>
        <p:txBody>
          <a:bodyPr wrap="square" lIns="0" tIns="0" rIns="0" bIns="0" rtlCol="0">
            <a:spAutoFit/>
          </a:bodyPr>
          <a:lstStyle/>
          <a:p>
            <a:pPr algn="ctr"/>
            <a:r>
              <a:rPr lang="en-US" sz="1100" dirty="0"/>
              <a:t>Entity Store</a:t>
            </a:r>
          </a:p>
          <a:p>
            <a:pPr algn="ctr"/>
            <a:r>
              <a:rPr lang="en-US" sz="1100" dirty="0"/>
              <a:t>(Azure Data Lake – </a:t>
            </a:r>
          </a:p>
          <a:p>
            <a:pPr algn="ctr"/>
            <a:r>
              <a:rPr lang="en-US" sz="1100" dirty="0"/>
              <a:t>Common Data Model)</a:t>
            </a:r>
          </a:p>
        </p:txBody>
      </p:sp>
      <p:cxnSp>
        <p:nvCxnSpPr>
          <p:cNvPr id="8" name="Straight Arrow Connector 7">
            <a:extLst>
              <a:ext uri="{FF2B5EF4-FFF2-40B4-BE49-F238E27FC236}">
                <a16:creationId xmlns:a16="http://schemas.microsoft.com/office/drawing/2014/main" id="{7D454204-A274-485B-9102-CF7D23E2CE9F}"/>
              </a:ext>
            </a:extLst>
          </p:cNvPr>
          <p:cNvCxnSpPr>
            <a:cxnSpLocks/>
          </p:cNvCxnSpPr>
          <p:nvPr/>
        </p:nvCxnSpPr>
        <p:spPr>
          <a:xfrm flipH="1">
            <a:off x="9244032" y="5615709"/>
            <a:ext cx="3538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4F8ADA-174E-4870-ABDC-55B718201356}"/>
              </a:ext>
            </a:extLst>
          </p:cNvPr>
          <p:cNvSpPr txBox="1"/>
          <p:nvPr/>
        </p:nvSpPr>
        <p:spPr>
          <a:xfrm>
            <a:off x="8261126" y="1344677"/>
            <a:ext cx="599607" cy="21544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0" tIns="0" rIns="0" bIns="0" rtlCol="0">
            <a:spAutoFit/>
          </a:bodyPr>
          <a:lstStyle/>
          <a:p>
            <a:pPr algn="ctr"/>
            <a:r>
              <a:rPr lang="en-US" sz="1400" dirty="0"/>
              <a:t>Actions</a:t>
            </a:r>
          </a:p>
        </p:txBody>
      </p:sp>
      <p:sp>
        <p:nvSpPr>
          <p:cNvPr id="13" name="TextBox 12">
            <a:extLst>
              <a:ext uri="{FF2B5EF4-FFF2-40B4-BE49-F238E27FC236}">
                <a16:creationId xmlns:a16="http://schemas.microsoft.com/office/drawing/2014/main" id="{83A4343D-D222-4B95-AB79-2F63A3BCD6F7}"/>
              </a:ext>
            </a:extLst>
          </p:cNvPr>
          <p:cNvSpPr txBox="1"/>
          <p:nvPr/>
        </p:nvSpPr>
        <p:spPr>
          <a:xfrm>
            <a:off x="8387975" y="3248557"/>
            <a:ext cx="833062" cy="21544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0" tIns="0" rIns="0" bIns="0" rtlCol="0">
            <a:spAutoFit/>
          </a:bodyPr>
          <a:lstStyle/>
          <a:p>
            <a:pPr algn="ctr"/>
            <a:r>
              <a:rPr lang="en-US" sz="1400" dirty="0"/>
              <a:t>Insights</a:t>
            </a:r>
          </a:p>
        </p:txBody>
      </p:sp>
      <p:sp>
        <p:nvSpPr>
          <p:cNvPr id="15" name="TextBox 14">
            <a:extLst>
              <a:ext uri="{FF2B5EF4-FFF2-40B4-BE49-F238E27FC236}">
                <a16:creationId xmlns:a16="http://schemas.microsoft.com/office/drawing/2014/main" id="{A9745366-1BFB-4E34-A3BE-B5EAC04C3394}"/>
              </a:ext>
            </a:extLst>
          </p:cNvPr>
          <p:cNvSpPr txBox="1"/>
          <p:nvPr/>
        </p:nvSpPr>
        <p:spPr>
          <a:xfrm>
            <a:off x="8244708" y="4754486"/>
            <a:ext cx="987560" cy="21544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0" tIns="0" rIns="0" bIns="0" rtlCol="0">
            <a:spAutoFit/>
          </a:bodyPr>
          <a:lstStyle/>
          <a:p>
            <a:pPr algn="ctr"/>
            <a:r>
              <a:rPr lang="en-US" sz="1400" dirty="0"/>
              <a:t>Intelligence</a:t>
            </a:r>
          </a:p>
        </p:txBody>
      </p:sp>
      <p:sp>
        <p:nvSpPr>
          <p:cNvPr id="74" name="Title 11">
            <a:extLst>
              <a:ext uri="{FF2B5EF4-FFF2-40B4-BE49-F238E27FC236}">
                <a16:creationId xmlns:a16="http://schemas.microsoft.com/office/drawing/2014/main" id="{42F0D7D9-1EEB-4074-A5FE-316FFA1D5EA8}"/>
              </a:ext>
            </a:extLst>
          </p:cNvPr>
          <p:cNvSpPr>
            <a:spLocks noGrp="1"/>
          </p:cNvSpPr>
          <p:nvPr/>
        </p:nvSpPr>
        <p:spPr>
          <a:xfrm>
            <a:off x="354649" y="202646"/>
            <a:ext cx="11601647" cy="823504"/>
          </a:xfrm>
          <a:prstGeom prst="rect">
            <a:avLst/>
          </a:prstGeom>
        </p:spPr>
        <p:txBody>
          <a:bodyPr vert="horz" wrap="square" lIns="0" tIns="0" rIns="0" bIns="0" rtlCol="0" anchor="t">
            <a:normAutofit fontScale="90000" lnSpcReduction="10000"/>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dirty="0">
                <a:solidFill>
                  <a:srgbClr val="0A1B45"/>
                </a:solidFill>
                <a:latin typeface="Segoe UI Semibold" panose="020B0702040204020203" pitchFamily="34" charset="0"/>
                <a:cs typeface="Segoe UI Semibold" panose="020B0702040204020203" pitchFamily="34" charset="0"/>
              </a:rPr>
              <a:t>Enterprise Field Asset Maintenance Journey</a:t>
            </a:r>
            <a:br>
              <a:rPr lang="en-US" dirty="0">
                <a:solidFill>
                  <a:srgbClr val="44546A"/>
                </a:solidFill>
                <a:latin typeface="Calibri Light" panose="020F0302020204030204"/>
              </a:rPr>
            </a:br>
            <a:r>
              <a:rPr lang="en-US" sz="2700" dirty="0">
                <a:solidFill>
                  <a:srgbClr val="0078D4"/>
                </a:solidFill>
                <a:latin typeface="Segoe UI Semibold" panose="020B0702040204020203" pitchFamily="34" charset="0"/>
                <a:cs typeface="Segoe UI Semibold" panose="020B0702040204020203" pitchFamily="34" charset="0"/>
              </a:rPr>
              <a:t>Cognitive Architecture</a:t>
            </a:r>
          </a:p>
        </p:txBody>
      </p:sp>
    </p:spTree>
    <p:extLst>
      <p:ext uri="{BB962C8B-B14F-4D97-AF65-F5344CB8AC3E}">
        <p14:creationId xmlns:p14="http://schemas.microsoft.com/office/powerpoint/2010/main" val="31531802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DC80-5F7A-4FAD-8CCB-836047730090}"/>
              </a:ext>
            </a:extLst>
          </p:cNvPr>
          <p:cNvSpPr>
            <a:spLocks noGrp="1"/>
          </p:cNvSpPr>
          <p:nvPr>
            <p:ph type="title" idx="4294967295"/>
          </p:nvPr>
        </p:nvSpPr>
        <p:spPr>
          <a:xfrm>
            <a:off x="885825" y="555625"/>
            <a:ext cx="11306175" cy="814388"/>
          </a:xfrm>
        </p:spPr>
        <p:txBody>
          <a:bodyPr/>
          <a:lstStyle/>
          <a:p>
            <a:r>
              <a:rPr lang="en-US">
                <a:solidFill>
                  <a:schemeClr val="tx1"/>
                </a:solidFill>
              </a:rPr>
              <a:t>Top 3 Areas to Think About</a:t>
            </a:r>
          </a:p>
        </p:txBody>
      </p:sp>
      <p:grpSp>
        <p:nvGrpSpPr>
          <p:cNvPr id="4" name="Group 3">
            <a:extLst>
              <a:ext uri="{FF2B5EF4-FFF2-40B4-BE49-F238E27FC236}">
                <a16:creationId xmlns:a16="http://schemas.microsoft.com/office/drawing/2014/main" id="{DEAEE54F-A257-4FA7-9F89-A9E36743F7AC}"/>
              </a:ext>
            </a:extLst>
          </p:cNvPr>
          <p:cNvGrpSpPr/>
          <p:nvPr/>
        </p:nvGrpSpPr>
        <p:grpSpPr>
          <a:xfrm>
            <a:off x="929813" y="1628241"/>
            <a:ext cx="794748" cy="794748"/>
            <a:chOff x="4150995" y="4236359"/>
            <a:chExt cx="794748" cy="794748"/>
          </a:xfrm>
          <a:solidFill>
            <a:schemeClr val="accent1"/>
          </a:solidFill>
        </p:grpSpPr>
        <p:sp>
          <p:nvSpPr>
            <p:cNvPr id="5" name="Oval 4">
              <a:extLst>
                <a:ext uri="{FF2B5EF4-FFF2-40B4-BE49-F238E27FC236}">
                  <a16:creationId xmlns:a16="http://schemas.microsoft.com/office/drawing/2014/main" id="{D4CB06DB-DBBD-4A9F-B4B0-ADA9E5D8A3F2}"/>
                </a:ext>
                <a:ext uri="{C183D7F6-B498-43B3-948B-1728B52AA6E4}">
                  <adec:decorative xmlns:adec="http://schemas.microsoft.com/office/drawing/2017/decorative" val="1"/>
                </a:ext>
              </a:extLst>
            </p:cNvPr>
            <p:cNvSpPr/>
            <p:nvPr/>
          </p:nvSpPr>
          <p:spPr bwMode="auto">
            <a:xfrm>
              <a:off x="4150995" y="4236359"/>
              <a:ext cx="794748" cy="794748"/>
            </a:xfrm>
            <a:prstGeom prst="ellipse">
              <a:avLst/>
            </a:prstGeom>
            <a:grp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Segoe UI" pitchFamily="34" charset="0"/>
              </a:endParaRPr>
            </a:p>
          </p:txBody>
        </p:sp>
        <p:sp>
          <p:nvSpPr>
            <p:cNvPr id="6" name="Graphic 5">
              <a:extLst>
                <a:ext uri="{FF2B5EF4-FFF2-40B4-BE49-F238E27FC236}">
                  <a16:creationId xmlns:a16="http://schemas.microsoft.com/office/drawing/2014/main" id="{303AC3BD-CDDD-4316-9AA7-1652A3E9230B}"/>
                </a:ext>
              </a:extLst>
            </p:cNvPr>
            <p:cNvSpPr/>
            <p:nvPr/>
          </p:nvSpPr>
          <p:spPr>
            <a:xfrm>
              <a:off x="4332910" y="4386826"/>
              <a:ext cx="430918" cy="493814"/>
            </a:xfrm>
            <a:custGeom>
              <a:avLst/>
              <a:gdLst>
                <a:gd name="connsiteX0" fmla="*/ 104531 w 430918"/>
                <a:gd name="connsiteY0" fmla="*/ 118600 h 493814"/>
                <a:gd name="connsiteX1" fmla="*/ 52329 w 430918"/>
                <a:gd name="connsiteY1" fmla="*/ 144382 h 493814"/>
                <a:gd name="connsiteX2" fmla="*/ 1210 w 430918"/>
                <a:gd name="connsiteY2" fmla="*/ 118600 h 493814"/>
                <a:gd name="connsiteX3" fmla="*/ 99820 w 430918"/>
                <a:gd name="connsiteY3" fmla="*/ 115671 h 493814"/>
                <a:gd name="connsiteX4" fmla="*/ 52329 w 430918"/>
                <a:gd name="connsiteY4" fmla="*/ 91671 h 493814"/>
                <a:gd name="connsiteX5" fmla="*/ 64 w 430918"/>
                <a:gd name="connsiteY5" fmla="*/ 118027 h 493814"/>
                <a:gd name="connsiteX6" fmla="*/ 64 w 430918"/>
                <a:gd name="connsiteY6" fmla="*/ 183915 h 493814"/>
                <a:gd name="connsiteX7" fmla="*/ 52329 w 430918"/>
                <a:gd name="connsiteY7" fmla="*/ 210271 h 493814"/>
                <a:gd name="connsiteX8" fmla="*/ 104531 w 430918"/>
                <a:gd name="connsiteY8" fmla="*/ 183915 h 493814"/>
                <a:gd name="connsiteX9" fmla="*/ 104531 w 430918"/>
                <a:gd name="connsiteY9" fmla="*/ 118027 h 493814"/>
                <a:gd name="connsiteX10" fmla="*/ 99820 w 430918"/>
                <a:gd name="connsiteY10" fmla="*/ 115671 h 493814"/>
                <a:gd name="connsiteX11" fmla="*/ 52329 w 430918"/>
                <a:gd name="connsiteY11" fmla="*/ 144382 h 493814"/>
                <a:gd name="connsiteX12" fmla="*/ 52329 w 430918"/>
                <a:gd name="connsiteY12" fmla="*/ 208615 h 493814"/>
                <a:gd name="connsiteX13" fmla="*/ 429518 w 430918"/>
                <a:gd name="connsiteY13" fmla="*/ 118727 h 493814"/>
                <a:gd name="connsiteX14" fmla="*/ 378717 w 430918"/>
                <a:gd name="connsiteY14" fmla="*/ 144382 h 493814"/>
                <a:gd name="connsiteX15" fmla="*/ 327597 w 430918"/>
                <a:gd name="connsiteY15" fmla="*/ 118600 h 493814"/>
                <a:gd name="connsiteX16" fmla="*/ 426271 w 430918"/>
                <a:gd name="connsiteY16" fmla="*/ 115671 h 493814"/>
                <a:gd name="connsiteX17" fmla="*/ 378717 w 430918"/>
                <a:gd name="connsiteY17" fmla="*/ 91671 h 493814"/>
                <a:gd name="connsiteX18" fmla="*/ 326451 w 430918"/>
                <a:gd name="connsiteY18" fmla="*/ 118027 h 493814"/>
                <a:gd name="connsiteX19" fmla="*/ 326451 w 430918"/>
                <a:gd name="connsiteY19" fmla="*/ 183915 h 493814"/>
                <a:gd name="connsiteX20" fmla="*/ 378717 w 430918"/>
                <a:gd name="connsiteY20" fmla="*/ 210271 h 493814"/>
                <a:gd name="connsiteX21" fmla="*/ 430918 w 430918"/>
                <a:gd name="connsiteY21" fmla="*/ 183915 h 493814"/>
                <a:gd name="connsiteX22" fmla="*/ 430918 w 430918"/>
                <a:gd name="connsiteY22" fmla="*/ 118027 h 493814"/>
                <a:gd name="connsiteX23" fmla="*/ 426271 w 430918"/>
                <a:gd name="connsiteY23" fmla="*/ 115671 h 493814"/>
                <a:gd name="connsiteX24" fmla="*/ 378717 w 430918"/>
                <a:gd name="connsiteY24" fmla="*/ 144382 h 493814"/>
                <a:gd name="connsiteX25" fmla="*/ 378717 w 430918"/>
                <a:gd name="connsiteY25" fmla="*/ 208615 h 493814"/>
                <a:gd name="connsiteX26" fmla="*/ 265083 w 430918"/>
                <a:gd name="connsiteY26" fmla="*/ 214727 h 493814"/>
                <a:gd name="connsiteX27" fmla="*/ 214282 w 430918"/>
                <a:gd name="connsiteY27" fmla="*/ 240382 h 493814"/>
                <a:gd name="connsiteX28" fmla="*/ 163162 w 430918"/>
                <a:gd name="connsiteY28" fmla="*/ 214600 h 493814"/>
                <a:gd name="connsiteX29" fmla="*/ 261836 w 430918"/>
                <a:gd name="connsiteY29" fmla="*/ 211608 h 493814"/>
                <a:gd name="connsiteX30" fmla="*/ 214282 w 430918"/>
                <a:gd name="connsiteY30" fmla="*/ 187608 h 493814"/>
                <a:gd name="connsiteX31" fmla="*/ 162016 w 430918"/>
                <a:gd name="connsiteY31" fmla="*/ 213963 h 493814"/>
                <a:gd name="connsiteX32" fmla="*/ 162016 w 430918"/>
                <a:gd name="connsiteY32" fmla="*/ 279852 h 493814"/>
                <a:gd name="connsiteX33" fmla="*/ 214282 w 430918"/>
                <a:gd name="connsiteY33" fmla="*/ 306207 h 493814"/>
                <a:gd name="connsiteX34" fmla="*/ 266483 w 430918"/>
                <a:gd name="connsiteY34" fmla="*/ 279852 h 493814"/>
                <a:gd name="connsiteX35" fmla="*/ 266483 w 430918"/>
                <a:gd name="connsiteY35" fmla="*/ 213963 h 493814"/>
                <a:gd name="connsiteX36" fmla="*/ 261836 w 430918"/>
                <a:gd name="connsiteY36" fmla="*/ 211608 h 493814"/>
                <a:gd name="connsiteX37" fmla="*/ 214282 w 430918"/>
                <a:gd name="connsiteY37" fmla="*/ 240318 h 493814"/>
                <a:gd name="connsiteX38" fmla="*/ 214282 w 430918"/>
                <a:gd name="connsiteY38" fmla="*/ 304552 h 493814"/>
                <a:gd name="connsiteX39" fmla="*/ 265083 w 430918"/>
                <a:gd name="connsiteY39" fmla="*/ 27056 h 493814"/>
                <a:gd name="connsiteX40" fmla="*/ 214282 w 430918"/>
                <a:gd name="connsiteY40" fmla="*/ 52711 h 493814"/>
                <a:gd name="connsiteX41" fmla="*/ 163162 w 430918"/>
                <a:gd name="connsiteY41" fmla="*/ 26928 h 493814"/>
                <a:gd name="connsiteX42" fmla="*/ 261836 w 430918"/>
                <a:gd name="connsiteY42" fmla="*/ 24000 h 493814"/>
                <a:gd name="connsiteX43" fmla="*/ 214282 w 430918"/>
                <a:gd name="connsiteY43" fmla="*/ 0 h 493814"/>
                <a:gd name="connsiteX44" fmla="*/ 162016 w 430918"/>
                <a:gd name="connsiteY44" fmla="*/ 26355 h 493814"/>
                <a:gd name="connsiteX45" fmla="*/ 162016 w 430918"/>
                <a:gd name="connsiteY45" fmla="*/ 92244 h 493814"/>
                <a:gd name="connsiteX46" fmla="*/ 214282 w 430918"/>
                <a:gd name="connsiteY46" fmla="*/ 118600 h 493814"/>
                <a:gd name="connsiteX47" fmla="*/ 266483 w 430918"/>
                <a:gd name="connsiteY47" fmla="*/ 92244 h 493814"/>
                <a:gd name="connsiteX48" fmla="*/ 266483 w 430918"/>
                <a:gd name="connsiteY48" fmla="*/ 26355 h 493814"/>
                <a:gd name="connsiteX49" fmla="*/ 261836 w 430918"/>
                <a:gd name="connsiteY49" fmla="*/ 24000 h 493814"/>
                <a:gd name="connsiteX50" fmla="*/ 214282 w 430918"/>
                <a:gd name="connsiteY50" fmla="*/ 52711 h 493814"/>
                <a:gd name="connsiteX51" fmla="*/ 214282 w 430918"/>
                <a:gd name="connsiteY51" fmla="*/ 116944 h 493814"/>
                <a:gd name="connsiteX52" fmla="*/ 265083 w 430918"/>
                <a:gd name="connsiteY52" fmla="*/ 402334 h 493814"/>
                <a:gd name="connsiteX53" fmla="*/ 214282 w 430918"/>
                <a:gd name="connsiteY53" fmla="*/ 427990 h 493814"/>
                <a:gd name="connsiteX54" fmla="*/ 163162 w 430918"/>
                <a:gd name="connsiteY54" fmla="*/ 402207 h 493814"/>
                <a:gd name="connsiteX55" fmla="*/ 261836 w 430918"/>
                <a:gd name="connsiteY55" fmla="*/ 399215 h 493814"/>
                <a:gd name="connsiteX56" fmla="*/ 214282 w 430918"/>
                <a:gd name="connsiteY56" fmla="*/ 375215 h 493814"/>
                <a:gd name="connsiteX57" fmla="*/ 162016 w 430918"/>
                <a:gd name="connsiteY57" fmla="*/ 401570 h 493814"/>
                <a:gd name="connsiteX58" fmla="*/ 162016 w 430918"/>
                <a:gd name="connsiteY58" fmla="*/ 467459 h 493814"/>
                <a:gd name="connsiteX59" fmla="*/ 214282 w 430918"/>
                <a:gd name="connsiteY59" fmla="*/ 493815 h 493814"/>
                <a:gd name="connsiteX60" fmla="*/ 266483 w 430918"/>
                <a:gd name="connsiteY60" fmla="*/ 467459 h 493814"/>
                <a:gd name="connsiteX61" fmla="*/ 266483 w 430918"/>
                <a:gd name="connsiteY61" fmla="*/ 401570 h 493814"/>
                <a:gd name="connsiteX62" fmla="*/ 261836 w 430918"/>
                <a:gd name="connsiteY62" fmla="*/ 399215 h 493814"/>
                <a:gd name="connsiteX63" fmla="*/ 214282 w 430918"/>
                <a:gd name="connsiteY63" fmla="*/ 427926 h 493814"/>
                <a:gd name="connsiteX64" fmla="*/ 214282 w 430918"/>
                <a:gd name="connsiteY64" fmla="*/ 492159 h 493814"/>
                <a:gd name="connsiteX65" fmla="*/ 103130 w 430918"/>
                <a:gd name="connsiteY65" fmla="*/ 306716 h 493814"/>
                <a:gd name="connsiteX66" fmla="*/ 52329 w 430918"/>
                <a:gd name="connsiteY66" fmla="*/ 332372 h 493814"/>
                <a:gd name="connsiteX67" fmla="*/ 1210 w 430918"/>
                <a:gd name="connsiteY67" fmla="*/ 306589 h 493814"/>
                <a:gd name="connsiteX68" fmla="*/ 99820 w 430918"/>
                <a:gd name="connsiteY68" fmla="*/ 303661 h 493814"/>
                <a:gd name="connsiteX69" fmla="*/ 52265 w 430918"/>
                <a:gd name="connsiteY69" fmla="*/ 279661 h 493814"/>
                <a:gd name="connsiteX70" fmla="*/ 0 w 430918"/>
                <a:gd name="connsiteY70" fmla="*/ 306016 h 493814"/>
                <a:gd name="connsiteX71" fmla="*/ 0 w 430918"/>
                <a:gd name="connsiteY71" fmla="*/ 371905 h 493814"/>
                <a:gd name="connsiteX72" fmla="*/ 52265 w 430918"/>
                <a:gd name="connsiteY72" fmla="*/ 398260 h 493814"/>
                <a:gd name="connsiteX73" fmla="*/ 104467 w 430918"/>
                <a:gd name="connsiteY73" fmla="*/ 371905 h 493814"/>
                <a:gd name="connsiteX74" fmla="*/ 104467 w 430918"/>
                <a:gd name="connsiteY74" fmla="*/ 306016 h 493814"/>
                <a:gd name="connsiteX75" fmla="*/ 99820 w 430918"/>
                <a:gd name="connsiteY75" fmla="*/ 303661 h 493814"/>
                <a:gd name="connsiteX76" fmla="*/ 52329 w 430918"/>
                <a:gd name="connsiteY76" fmla="*/ 332372 h 493814"/>
                <a:gd name="connsiteX77" fmla="*/ 52329 w 430918"/>
                <a:gd name="connsiteY77" fmla="*/ 396605 h 493814"/>
                <a:gd name="connsiteX78" fmla="*/ 429518 w 430918"/>
                <a:gd name="connsiteY78" fmla="*/ 306716 h 493814"/>
                <a:gd name="connsiteX79" fmla="*/ 378717 w 430918"/>
                <a:gd name="connsiteY79" fmla="*/ 332372 h 493814"/>
                <a:gd name="connsiteX80" fmla="*/ 327597 w 430918"/>
                <a:gd name="connsiteY80" fmla="*/ 306589 h 493814"/>
                <a:gd name="connsiteX81" fmla="*/ 426271 w 430918"/>
                <a:gd name="connsiteY81" fmla="*/ 303661 h 493814"/>
                <a:gd name="connsiteX82" fmla="*/ 378717 w 430918"/>
                <a:gd name="connsiteY82" fmla="*/ 279661 h 493814"/>
                <a:gd name="connsiteX83" fmla="*/ 326451 w 430918"/>
                <a:gd name="connsiteY83" fmla="*/ 306016 h 493814"/>
                <a:gd name="connsiteX84" fmla="*/ 326451 w 430918"/>
                <a:gd name="connsiteY84" fmla="*/ 371905 h 493814"/>
                <a:gd name="connsiteX85" fmla="*/ 378717 w 430918"/>
                <a:gd name="connsiteY85" fmla="*/ 398260 h 493814"/>
                <a:gd name="connsiteX86" fmla="*/ 430918 w 430918"/>
                <a:gd name="connsiteY86" fmla="*/ 371905 h 493814"/>
                <a:gd name="connsiteX87" fmla="*/ 430918 w 430918"/>
                <a:gd name="connsiteY87" fmla="*/ 306016 h 493814"/>
                <a:gd name="connsiteX88" fmla="*/ 426271 w 430918"/>
                <a:gd name="connsiteY88" fmla="*/ 303661 h 493814"/>
                <a:gd name="connsiteX89" fmla="*/ 378717 w 430918"/>
                <a:gd name="connsiteY89" fmla="*/ 332372 h 493814"/>
                <a:gd name="connsiteX90" fmla="*/ 378717 w 430918"/>
                <a:gd name="connsiteY90" fmla="*/ 396605 h 493814"/>
                <a:gd name="connsiteX91" fmla="*/ 214154 w 430918"/>
                <a:gd name="connsiteY91" fmla="*/ 175321 h 493814"/>
                <a:gd name="connsiteX92" fmla="*/ 214154 w 430918"/>
                <a:gd name="connsiteY92" fmla="*/ 187671 h 493814"/>
                <a:gd name="connsiteX93" fmla="*/ 214154 w 430918"/>
                <a:gd name="connsiteY93" fmla="*/ 116944 h 493814"/>
                <a:gd name="connsiteX94" fmla="*/ 214154 w 430918"/>
                <a:gd name="connsiteY94" fmla="*/ 128849 h 493814"/>
                <a:gd name="connsiteX95" fmla="*/ 214154 w 430918"/>
                <a:gd name="connsiteY95" fmla="*/ 142090 h 493814"/>
                <a:gd name="connsiteX96" fmla="*/ 214154 w 430918"/>
                <a:gd name="connsiteY96" fmla="*/ 159915 h 493814"/>
                <a:gd name="connsiteX97" fmla="*/ 214154 w 430918"/>
                <a:gd name="connsiteY97" fmla="*/ 362929 h 493814"/>
                <a:gd name="connsiteX98" fmla="*/ 214154 w 430918"/>
                <a:gd name="connsiteY98" fmla="*/ 375215 h 493814"/>
                <a:gd name="connsiteX99" fmla="*/ 104531 w 430918"/>
                <a:gd name="connsiteY99" fmla="*/ 118027 h 493814"/>
                <a:gd name="connsiteX100" fmla="*/ 113252 w 430918"/>
                <a:gd name="connsiteY100" fmla="*/ 114143 h 493814"/>
                <a:gd name="connsiteX101" fmla="*/ 126621 w 430918"/>
                <a:gd name="connsiteY101" fmla="*/ 108159 h 493814"/>
                <a:gd name="connsiteX102" fmla="*/ 140563 w 430918"/>
                <a:gd name="connsiteY102" fmla="*/ 101920 h 493814"/>
                <a:gd name="connsiteX103" fmla="*/ 153295 w 430918"/>
                <a:gd name="connsiteY103" fmla="*/ 96191 h 493814"/>
                <a:gd name="connsiteX104" fmla="*/ 162016 w 430918"/>
                <a:gd name="connsiteY104" fmla="*/ 92308 h 493814"/>
                <a:gd name="connsiteX105" fmla="*/ 104531 w 430918"/>
                <a:gd name="connsiteY105" fmla="*/ 306016 h 493814"/>
                <a:gd name="connsiteX106" fmla="*/ 113252 w 430918"/>
                <a:gd name="connsiteY106" fmla="*/ 302069 h 493814"/>
                <a:gd name="connsiteX107" fmla="*/ 126621 w 430918"/>
                <a:gd name="connsiteY107" fmla="*/ 295958 h 493814"/>
                <a:gd name="connsiteX108" fmla="*/ 138971 w 430918"/>
                <a:gd name="connsiteY108" fmla="*/ 290356 h 493814"/>
                <a:gd name="connsiteX109" fmla="*/ 153358 w 430918"/>
                <a:gd name="connsiteY109" fmla="*/ 283799 h 493814"/>
                <a:gd name="connsiteX110" fmla="*/ 162080 w 430918"/>
                <a:gd name="connsiteY110" fmla="*/ 279852 h 493814"/>
                <a:gd name="connsiteX111" fmla="*/ 327661 w 430918"/>
                <a:gd name="connsiteY111" fmla="*/ 118600 h 493814"/>
                <a:gd name="connsiteX112" fmla="*/ 318876 w 430918"/>
                <a:gd name="connsiteY112" fmla="*/ 114844 h 493814"/>
                <a:gd name="connsiteX113" fmla="*/ 304361 w 430918"/>
                <a:gd name="connsiteY113" fmla="*/ 108541 h 493814"/>
                <a:gd name="connsiteX114" fmla="*/ 291247 w 430918"/>
                <a:gd name="connsiteY114" fmla="*/ 102875 h 493814"/>
                <a:gd name="connsiteX115" fmla="*/ 275268 w 430918"/>
                <a:gd name="connsiteY115" fmla="*/ 96064 h 493814"/>
                <a:gd name="connsiteX116" fmla="*/ 266483 w 430918"/>
                <a:gd name="connsiteY116" fmla="*/ 92308 h 493814"/>
                <a:gd name="connsiteX117" fmla="*/ 326515 w 430918"/>
                <a:gd name="connsiteY117" fmla="*/ 306016 h 493814"/>
                <a:gd name="connsiteX118" fmla="*/ 317730 w 430918"/>
                <a:gd name="connsiteY118" fmla="*/ 302196 h 493814"/>
                <a:gd name="connsiteX119" fmla="*/ 303597 w 430918"/>
                <a:gd name="connsiteY119" fmla="*/ 296021 h 493814"/>
                <a:gd name="connsiteX120" fmla="*/ 288573 w 430918"/>
                <a:gd name="connsiteY120" fmla="*/ 289464 h 493814"/>
                <a:gd name="connsiteX121" fmla="*/ 275268 w 430918"/>
                <a:gd name="connsiteY121" fmla="*/ 283671 h 493814"/>
                <a:gd name="connsiteX122" fmla="*/ 266483 w 430918"/>
                <a:gd name="connsiteY122" fmla="*/ 279852 h 493814"/>
                <a:gd name="connsiteX123" fmla="*/ 104531 w 430918"/>
                <a:gd name="connsiteY123" fmla="*/ 183915 h 493814"/>
                <a:gd name="connsiteX124" fmla="*/ 112998 w 430918"/>
                <a:gd name="connsiteY124" fmla="*/ 188308 h 493814"/>
                <a:gd name="connsiteX125" fmla="*/ 126494 w 430918"/>
                <a:gd name="connsiteY125" fmla="*/ 195438 h 493814"/>
                <a:gd name="connsiteX126" fmla="*/ 140499 w 430918"/>
                <a:gd name="connsiteY126" fmla="*/ 202759 h 493814"/>
                <a:gd name="connsiteX127" fmla="*/ 153549 w 430918"/>
                <a:gd name="connsiteY127" fmla="*/ 209570 h 493814"/>
                <a:gd name="connsiteX128" fmla="*/ 162016 w 430918"/>
                <a:gd name="connsiteY128" fmla="*/ 213963 h 493814"/>
                <a:gd name="connsiteX129" fmla="*/ 326515 w 430918"/>
                <a:gd name="connsiteY129" fmla="*/ 183915 h 493814"/>
                <a:gd name="connsiteX130" fmla="*/ 317985 w 430918"/>
                <a:gd name="connsiteY130" fmla="*/ 188180 h 493814"/>
                <a:gd name="connsiteX131" fmla="*/ 288573 w 430918"/>
                <a:gd name="connsiteY131" fmla="*/ 202950 h 493814"/>
                <a:gd name="connsiteX132" fmla="*/ 303661 w 430918"/>
                <a:gd name="connsiteY132" fmla="*/ 195374 h 493814"/>
                <a:gd name="connsiteX133" fmla="*/ 275077 w 430918"/>
                <a:gd name="connsiteY133" fmla="*/ 209698 h 493814"/>
                <a:gd name="connsiteX134" fmla="*/ 266547 w 430918"/>
                <a:gd name="connsiteY134" fmla="*/ 213963 h 493814"/>
                <a:gd name="connsiteX135" fmla="*/ 104531 w 430918"/>
                <a:gd name="connsiteY135" fmla="*/ 371905 h 493814"/>
                <a:gd name="connsiteX136" fmla="*/ 112998 w 430918"/>
                <a:gd name="connsiteY136" fmla="*/ 376297 h 493814"/>
                <a:gd name="connsiteX137" fmla="*/ 126939 w 430918"/>
                <a:gd name="connsiteY137" fmla="*/ 383427 h 493814"/>
                <a:gd name="connsiteX138" fmla="*/ 140563 w 430918"/>
                <a:gd name="connsiteY138" fmla="*/ 391257 h 493814"/>
                <a:gd name="connsiteX139" fmla="*/ 154695 w 430918"/>
                <a:gd name="connsiteY139" fmla="*/ 397815 h 493814"/>
                <a:gd name="connsiteX140" fmla="*/ 163162 w 430918"/>
                <a:gd name="connsiteY140" fmla="*/ 402207 h 493814"/>
                <a:gd name="connsiteX141" fmla="*/ 326515 w 430918"/>
                <a:gd name="connsiteY141" fmla="*/ 371905 h 493814"/>
                <a:gd name="connsiteX142" fmla="*/ 317985 w 430918"/>
                <a:gd name="connsiteY142" fmla="*/ 376170 h 493814"/>
                <a:gd name="connsiteX143" fmla="*/ 293985 w 430918"/>
                <a:gd name="connsiteY143" fmla="*/ 388011 h 493814"/>
                <a:gd name="connsiteX144" fmla="*/ 303597 w 430918"/>
                <a:gd name="connsiteY144" fmla="*/ 383236 h 493814"/>
                <a:gd name="connsiteX145" fmla="*/ 275077 w 430918"/>
                <a:gd name="connsiteY145" fmla="*/ 397369 h 493814"/>
                <a:gd name="connsiteX146" fmla="*/ 266547 w 430918"/>
                <a:gd name="connsiteY146" fmla="*/ 401634 h 493814"/>
                <a:gd name="connsiteX147" fmla="*/ 52329 w 430918"/>
                <a:gd name="connsiteY147" fmla="*/ 210271 h 493814"/>
                <a:gd name="connsiteX148" fmla="*/ 52329 w 430918"/>
                <a:gd name="connsiteY148" fmla="*/ 219820 h 493814"/>
                <a:gd name="connsiteX149" fmla="*/ 52329 w 430918"/>
                <a:gd name="connsiteY149" fmla="*/ 236562 h 493814"/>
                <a:gd name="connsiteX150" fmla="*/ 52329 w 430918"/>
                <a:gd name="connsiteY150" fmla="*/ 254196 h 493814"/>
                <a:gd name="connsiteX151" fmla="*/ 52329 w 430918"/>
                <a:gd name="connsiteY151" fmla="*/ 270112 h 493814"/>
                <a:gd name="connsiteX152" fmla="*/ 52329 w 430918"/>
                <a:gd name="connsiteY152" fmla="*/ 279661 h 493814"/>
                <a:gd name="connsiteX153" fmla="*/ 378717 w 430918"/>
                <a:gd name="connsiteY153" fmla="*/ 210271 h 493814"/>
                <a:gd name="connsiteX154" fmla="*/ 378717 w 430918"/>
                <a:gd name="connsiteY154" fmla="*/ 219820 h 493814"/>
                <a:gd name="connsiteX155" fmla="*/ 378717 w 430918"/>
                <a:gd name="connsiteY155" fmla="*/ 236562 h 493814"/>
                <a:gd name="connsiteX156" fmla="*/ 378717 w 430918"/>
                <a:gd name="connsiteY156" fmla="*/ 253623 h 493814"/>
                <a:gd name="connsiteX157" fmla="*/ 378717 w 430918"/>
                <a:gd name="connsiteY157" fmla="*/ 270112 h 493814"/>
                <a:gd name="connsiteX158" fmla="*/ 378717 w 430918"/>
                <a:gd name="connsiteY158" fmla="*/ 279661 h 493814"/>
                <a:gd name="connsiteX159" fmla="*/ 214154 w 430918"/>
                <a:gd name="connsiteY159" fmla="*/ 330398 h 493814"/>
                <a:gd name="connsiteX160" fmla="*/ 214154 w 430918"/>
                <a:gd name="connsiteY160" fmla="*/ 345677 h 493814"/>
                <a:gd name="connsiteX161" fmla="*/ 214154 w 430918"/>
                <a:gd name="connsiteY161" fmla="*/ 304934 h 493814"/>
                <a:gd name="connsiteX162" fmla="*/ 214154 w 430918"/>
                <a:gd name="connsiteY162" fmla="*/ 315692 h 49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430918" h="493814">
                  <a:moveTo>
                    <a:pt x="104531" y="118600"/>
                  </a:moveTo>
                  <a:lnTo>
                    <a:pt x="52329" y="144382"/>
                  </a:lnTo>
                  <a:lnTo>
                    <a:pt x="1210" y="118600"/>
                  </a:lnTo>
                  <a:moveTo>
                    <a:pt x="99820" y="115671"/>
                  </a:moveTo>
                  <a:lnTo>
                    <a:pt x="52329" y="91671"/>
                  </a:lnTo>
                  <a:lnTo>
                    <a:pt x="64" y="118027"/>
                  </a:lnTo>
                  <a:lnTo>
                    <a:pt x="64" y="183915"/>
                  </a:lnTo>
                  <a:lnTo>
                    <a:pt x="52329" y="210271"/>
                  </a:lnTo>
                  <a:lnTo>
                    <a:pt x="104531" y="183915"/>
                  </a:lnTo>
                  <a:lnTo>
                    <a:pt x="104531" y="118027"/>
                  </a:lnTo>
                  <a:lnTo>
                    <a:pt x="99820" y="115671"/>
                  </a:lnTo>
                  <a:close/>
                  <a:moveTo>
                    <a:pt x="52329" y="144382"/>
                  </a:moveTo>
                  <a:lnTo>
                    <a:pt x="52329" y="208615"/>
                  </a:lnTo>
                  <a:moveTo>
                    <a:pt x="429518" y="118727"/>
                  </a:moveTo>
                  <a:lnTo>
                    <a:pt x="378717" y="144382"/>
                  </a:lnTo>
                  <a:lnTo>
                    <a:pt x="327597" y="118600"/>
                  </a:lnTo>
                  <a:moveTo>
                    <a:pt x="426271" y="115671"/>
                  </a:moveTo>
                  <a:lnTo>
                    <a:pt x="378717" y="91671"/>
                  </a:lnTo>
                  <a:lnTo>
                    <a:pt x="326451" y="118027"/>
                  </a:lnTo>
                  <a:lnTo>
                    <a:pt x="326451" y="183915"/>
                  </a:lnTo>
                  <a:lnTo>
                    <a:pt x="378717" y="210271"/>
                  </a:lnTo>
                  <a:lnTo>
                    <a:pt x="430918" y="183915"/>
                  </a:lnTo>
                  <a:lnTo>
                    <a:pt x="430918" y="118027"/>
                  </a:lnTo>
                  <a:lnTo>
                    <a:pt x="426271" y="115671"/>
                  </a:lnTo>
                  <a:close/>
                  <a:moveTo>
                    <a:pt x="378717" y="144382"/>
                  </a:moveTo>
                  <a:lnTo>
                    <a:pt x="378717" y="208615"/>
                  </a:lnTo>
                  <a:moveTo>
                    <a:pt x="265083" y="214727"/>
                  </a:moveTo>
                  <a:lnTo>
                    <a:pt x="214282" y="240382"/>
                  </a:lnTo>
                  <a:lnTo>
                    <a:pt x="163162" y="214600"/>
                  </a:lnTo>
                  <a:moveTo>
                    <a:pt x="261836" y="211608"/>
                  </a:moveTo>
                  <a:lnTo>
                    <a:pt x="214282" y="187608"/>
                  </a:lnTo>
                  <a:lnTo>
                    <a:pt x="162016" y="213963"/>
                  </a:lnTo>
                  <a:lnTo>
                    <a:pt x="162016" y="279852"/>
                  </a:lnTo>
                  <a:lnTo>
                    <a:pt x="214282" y="306207"/>
                  </a:lnTo>
                  <a:lnTo>
                    <a:pt x="266483" y="279852"/>
                  </a:lnTo>
                  <a:lnTo>
                    <a:pt x="266483" y="213963"/>
                  </a:lnTo>
                  <a:lnTo>
                    <a:pt x="261836" y="211608"/>
                  </a:lnTo>
                  <a:close/>
                  <a:moveTo>
                    <a:pt x="214282" y="240318"/>
                  </a:moveTo>
                  <a:lnTo>
                    <a:pt x="214282" y="304552"/>
                  </a:lnTo>
                  <a:moveTo>
                    <a:pt x="265083" y="27056"/>
                  </a:moveTo>
                  <a:lnTo>
                    <a:pt x="214282" y="52711"/>
                  </a:lnTo>
                  <a:lnTo>
                    <a:pt x="163162" y="26928"/>
                  </a:lnTo>
                  <a:moveTo>
                    <a:pt x="261836" y="24000"/>
                  </a:moveTo>
                  <a:lnTo>
                    <a:pt x="214282" y="0"/>
                  </a:lnTo>
                  <a:lnTo>
                    <a:pt x="162016" y="26355"/>
                  </a:lnTo>
                  <a:lnTo>
                    <a:pt x="162016" y="92244"/>
                  </a:lnTo>
                  <a:lnTo>
                    <a:pt x="214282" y="118600"/>
                  </a:lnTo>
                  <a:lnTo>
                    <a:pt x="266483" y="92244"/>
                  </a:lnTo>
                  <a:lnTo>
                    <a:pt x="266483" y="26355"/>
                  </a:lnTo>
                  <a:lnTo>
                    <a:pt x="261836" y="24000"/>
                  </a:lnTo>
                  <a:close/>
                  <a:moveTo>
                    <a:pt x="214282" y="52711"/>
                  </a:moveTo>
                  <a:lnTo>
                    <a:pt x="214282" y="116944"/>
                  </a:lnTo>
                  <a:moveTo>
                    <a:pt x="265083" y="402334"/>
                  </a:moveTo>
                  <a:lnTo>
                    <a:pt x="214282" y="427990"/>
                  </a:lnTo>
                  <a:lnTo>
                    <a:pt x="163162" y="402207"/>
                  </a:lnTo>
                  <a:moveTo>
                    <a:pt x="261836" y="399215"/>
                  </a:moveTo>
                  <a:lnTo>
                    <a:pt x="214282" y="375215"/>
                  </a:lnTo>
                  <a:lnTo>
                    <a:pt x="162016" y="401570"/>
                  </a:lnTo>
                  <a:lnTo>
                    <a:pt x="162016" y="467459"/>
                  </a:lnTo>
                  <a:lnTo>
                    <a:pt x="214282" y="493815"/>
                  </a:lnTo>
                  <a:lnTo>
                    <a:pt x="266483" y="467459"/>
                  </a:lnTo>
                  <a:lnTo>
                    <a:pt x="266483" y="401570"/>
                  </a:lnTo>
                  <a:lnTo>
                    <a:pt x="261836" y="399215"/>
                  </a:lnTo>
                  <a:close/>
                  <a:moveTo>
                    <a:pt x="214282" y="427926"/>
                  </a:moveTo>
                  <a:lnTo>
                    <a:pt x="214282" y="492159"/>
                  </a:lnTo>
                  <a:moveTo>
                    <a:pt x="103130" y="306716"/>
                  </a:moveTo>
                  <a:lnTo>
                    <a:pt x="52329" y="332372"/>
                  </a:lnTo>
                  <a:lnTo>
                    <a:pt x="1210" y="306589"/>
                  </a:lnTo>
                  <a:moveTo>
                    <a:pt x="99820" y="303661"/>
                  </a:moveTo>
                  <a:lnTo>
                    <a:pt x="52265" y="279661"/>
                  </a:lnTo>
                  <a:lnTo>
                    <a:pt x="0" y="306016"/>
                  </a:lnTo>
                  <a:lnTo>
                    <a:pt x="0" y="371905"/>
                  </a:lnTo>
                  <a:lnTo>
                    <a:pt x="52265" y="398260"/>
                  </a:lnTo>
                  <a:lnTo>
                    <a:pt x="104467" y="371905"/>
                  </a:lnTo>
                  <a:lnTo>
                    <a:pt x="104467" y="306016"/>
                  </a:lnTo>
                  <a:lnTo>
                    <a:pt x="99820" y="303661"/>
                  </a:lnTo>
                  <a:close/>
                  <a:moveTo>
                    <a:pt x="52329" y="332372"/>
                  </a:moveTo>
                  <a:lnTo>
                    <a:pt x="52329" y="396605"/>
                  </a:lnTo>
                  <a:moveTo>
                    <a:pt x="429518" y="306716"/>
                  </a:moveTo>
                  <a:lnTo>
                    <a:pt x="378717" y="332372"/>
                  </a:lnTo>
                  <a:lnTo>
                    <a:pt x="327597" y="306589"/>
                  </a:lnTo>
                  <a:moveTo>
                    <a:pt x="426271" y="303661"/>
                  </a:moveTo>
                  <a:lnTo>
                    <a:pt x="378717" y="279661"/>
                  </a:lnTo>
                  <a:lnTo>
                    <a:pt x="326451" y="306016"/>
                  </a:lnTo>
                  <a:lnTo>
                    <a:pt x="326451" y="371905"/>
                  </a:lnTo>
                  <a:lnTo>
                    <a:pt x="378717" y="398260"/>
                  </a:lnTo>
                  <a:lnTo>
                    <a:pt x="430918" y="371905"/>
                  </a:lnTo>
                  <a:lnTo>
                    <a:pt x="430918" y="306016"/>
                  </a:lnTo>
                  <a:lnTo>
                    <a:pt x="426271" y="303661"/>
                  </a:lnTo>
                  <a:close/>
                  <a:moveTo>
                    <a:pt x="378717" y="332372"/>
                  </a:moveTo>
                  <a:lnTo>
                    <a:pt x="378717" y="396605"/>
                  </a:lnTo>
                  <a:moveTo>
                    <a:pt x="214154" y="175321"/>
                  </a:moveTo>
                  <a:lnTo>
                    <a:pt x="214154" y="187671"/>
                  </a:lnTo>
                  <a:moveTo>
                    <a:pt x="214154" y="116944"/>
                  </a:moveTo>
                  <a:lnTo>
                    <a:pt x="214154" y="128849"/>
                  </a:lnTo>
                  <a:moveTo>
                    <a:pt x="214154" y="142090"/>
                  </a:moveTo>
                  <a:lnTo>
                    <a:pt x="214154" y="159915"/>
                  </a:lnTo>
                  <a:moveTo>
                    <a:pt x="214154" y="362929"/>
                  </a:moveTo>
                  <a:lnTo>
                    <a:pt x="214154" y="375215"/>
                  </a:lnTo>
                  <a:moveTo>
                    <a:pt x="104531" y="118027"/>
                  </a:moveTo>
                  <a:lnTo>
                    <a:pt x="113252" y="114143"/>
                  </a:lnTo>
                  <a:moveTo>
                    <a:pt x="126621" y="108159"/>
                  </a:moveTo>
                  <a:lnTo>
                    <a:pt x="140563" y="101920"/>
                  </a:lnTo>
                  <a:moveTo>
                    <a:pt x="153295" y="96191"/>
                  </a:moveTo>
                  <a:lnTo>
                    <a:pt x="162016" y="92308"/>
                  </a:lnTo>
                  <a:moveTo>
                    <a:pt x="104531" y="306016"/>
                  </a:moveTo>
                  <a:lnTo>
                    <a:pt x="113252" y="302069"/>
                  </a:lnTo>
                  <a:moveTo>
                    <a:pt x="126621" y="295958"/>
                  </a:moveTo>
                  <a:lnTo>
                    <a:pt x="138971" y="290356"/>
                  </a:lnTo>
                  <a:moveTo>
                    <a:pt x="153358" y="283799"/>
                  </a:moveTo>
                  <a:lnTo>
                    <a:pt x="162080" y="279852"/>
                  </a:lnTo>
                  <a:moveTo>
                    <a:pt x="327661" y="118600"/>
                  </a:moveTo>
                  <a:lnTo>
                    <a:pt x="318876" y="114844"/>
                  </a:lnTo>
                  <a:moveTo>
                    <a:pt x="304361" y="108541"/>
                  </a:moveTo>
                  <a:lnTo>
                    <a:pt x="291247" y="102875"/>
                  </a:lnTo>
                  <a:moveTo>
                    <a:pt x="275268" y="96064"/>
                  </a:moveTo>
                  <a:lnTo>
                    <a:pt x="266483" y="92308"/>
                  </a:lnTo>
                  <a:moveTo>
                    <a:pt x="326515" y="306016"/>
                  </a:moveTo>
                  <a:lnTo>
                    <a:pt x="317730" y="302196"/>
                  </a:lnTo>
                  <a:moveTo>
                    <a:pt x="303597" y="296021"/>
                  </a:moveTo>
                  <a:lnTo>
                    <a:pt x="288573" y="289464"/>
                  </a:lnTo>
                  <a:moveTo>
                    <a:pt x="275268" y="283671"/>
                  </a:moveTo>
                  <a:lnTo>
                    <a:pt x="266483" y="279852"/>
                  </a:lnTo>
                  <a:moveTo>
                    <a:pt x="104531" y="183915"/>
                  </a:moveTo>
                  <a:lnTo>
                    <a:pt x="112998" y="188308"/>
                  </a:lnTo>
                  <a:moveTo>
                    <a:pt x="126494" y="195438"/>
                  </a:moveTo>
                  <a:lnTo>
                    <a:pt x="140499" y="202759"/>
                  </a:lnTo>
                  <a:moveTo>
                    <a:pt x="153549" y="209570"/>
                  </a:moveTo>
                  <a:lnTo>
                    <a:pt x="162016" y="213963"/>
                  </a:lnTo>
                  <a:moveTo>
                    <a:pt x="326515" y="183915"/>
                  </a:moveTo>
                  <a:lnTo>
                    <a:pt x="317985" y="188180"/>
                  </a:lnTo>
                  <a:moveTo>
                    <a:pt x="288573" y="202950"/>
                  </a:moveTo>
                  <a:lnTo>
                    <a:pt x="303661" y="195374"/>
                  </a:lnTo>
                  <a:moveTo>
                    <a:pt x="275077" y="209698"/>
                  </a:moveTo>
                  <a:lnTo>
                    <a:pt x="266547" y="213963"/>
                  </a:lnTo>
                  <a:moveTo>
                    <a:pt x="104531" y="371905"/>
                  </a:moveTo>
                  <a:lnTo>
                    <a:pt x="112998" y="376297"/>
                  </a:lnTo>
                  <a:moveTo>
                    <a:pt x="126939" y="383427"/>
                  </a:moveTo>
                  <a:lnTo>
                    <a:pt x="140563" y="391257"/>
                  </a:lnTo>
                  <a:moveTo>
                    <a:pt x="154695" y="397815"/>
                  </a:moveTo>
                  <a:lnTo>
                    <a:pt x="163162" y="402207"/>
                  </a:lnTo>
                  <a:moveTo>
                    <a:pt x="326515" y="371905"/>
                  </a:moveTo>
                  <a:lnTo>
                    <a:pt x="317985" y="376170"/>
                  </a:lnTo>
                  <a:moveTo>
                    <a:pt x="293985" y="388011"/>
                  </a:moveTo>
                  <a:lnTo>
                    <a:pt x="303597" y="383236"/>
                  </a:lnTo>
                  <a:moveTo>
                    <a:pt x="275077" y="397369"/>
                  </a:moveTo>
                  <a:lnTo>
                    <a:pt x="266547" y="401634"/>
                  </a:lnTo>
                  <a:moveTo>
                    <a:pt x="52329" y="210271"/>
                  </a:moveTo>
                  <a:lnTo>
                    <a:pt x="52329" y="219820"/>
                  </a:lnTo>
                  <a:moveTo>
                    <a:pt x="52329" y="236562"/>
                  </a:moveTo>
                  <a:lnTo>
                    <a:pt x="52329" y="254196"/>
                  </a:lnTo>
                  <a:moveTo>
                    <a:pt x="52329" y="270112"/>
                  </a:moveTo>
                  <a:lnTo>
                    <a:pt x="52329" y="279661"/>
                  </a:lnTo>
                  <a:moveTo>
                    <a:pt x="378717" y="210271"/>
                  </a:moveTo>
                  <a:lnTo>
                    <a:pt x="378717" y="219820"/>
                  </a:lnTo>
                  <a:moveTo>
                    <a:pt x="378717" y="236562"/>
                  </a:moveTo>
                  <a:lnTo>
                    <a:pt x="378717" y="253623"/>
                  </a:lnTo>
                  <a:moveTo>
                    <a:pt x="378717" y="270112"/>
                  </a:moveTo>
                  <a:lnTo>
                    <a:pt x="378717" y="279661"/>
                  </a:lnTo>
                  <a:moveTo>
                    <a:pt x="214154" y="330398"/>
                  </a:moveTo>
                  <a:lnTo>
                    <a:pt x="214154" y="345677"/>
                  </a:lnTo>
                  <a:moveTo>
                    <a:pt x="214154" y="304934"/>
                  </a:moveTo>
                  <a:lnTo>
                    <a:pt x="214154" y="315692"/>
                  </a:lnTo>
                </a:path>
              </a:pathLst>
            </a:custGeom>
            <a:grpFill/>
            <a:ln w="15875" cap="flat">
              <a:solidFill>
                <a:schemeClr val="bg1"/>
              </a:solidFill>
              <a:prstDash val="solid"/>
              <a:miter/>
            </a:ln>
          </p:spPr>
          <p:txBody>
            <a:bodyPr rtlCol="0" anchor="ctr"/>
            <a:lstStyle/>
            <a:p>
              <a:endParaRPr lang="en-IN"/>
            </a:p>
          </p:txBody>
        </p:sp>
      </p:grpSp>
      <p:grpSp>
        <p:nvGrpSpPr>
          <p:cNvPr id="7" name="Group 6">
            <a:extLst>
              <a:ext uri="{FF2B5EF4-FFF2-40B4-BE49-F238E27FC236}">
                <a16:creationId xmlns:a16="http://schemas.microsoft.com/office/drawing/2014/main" id="{856575C8-D33A-4688-8D81-0DE361A02B6F}"/>
              </a:ext>
            </a:extLst>
          </p:cNvPr>
          <p:cNvGrpSpPr>
            <a:grpSpLocks/>
          </p:cNvGrpSpPr>
          <p:nvPr/>
        </p:nvGrpSpPr>
        <p:grpSpPr>
          <a:xfrm>
            <a:off x="929813" y="3109890"/>
            <a:ext cx="794748" cy="794748"/>
            <a:chOff x="7354451" y="1308011"/>
            <a:chExt cx="794748" cy="794748"/>
          </a:xfrm>
          <a:solidFill>
            <a:schemeClr val="accent1"/>
          </a:solidFill>
        </p:grpSpPr>
        <p:sp>
          <p:nvSpPr>
            <p:cNvPr id="8" name="Oval 7">
              <a:extLst>
                <a:ext uri="{FF2B5EF4-FFF2-40B4-BE49-F238E27FC236}">
                  <a16:creationId xmlns:a16="http://schemas.microsoft.com/office/drawing/2014/main" id="{DB3E5EC6-88C7-4ECD-9A82-05DE5626AD80}"/>
                </a:ext>
                <a:ext uri="{C183D7F6-B498-43B3-948B-1728B52AA6E4}">
                  <adec:decorative xmlns:adec="http://schemas.microsoft.com/office/drawing/2017/decorative" val="1"/>
                </a:ext>
              </a:extLst>
            </p:cNvPr>
            <p:cNvSpPr/>
            <p:nvPr/>
          </p:nvSpPr>
          <p:spPr bwMode="auto">
            <a:xfrm flipH="1">
              <a:off x="7354451" y="1308011"/>
              <a:ext cx="794748" cy="794748"/>
            </a:xfrm>
            <a:prstGeom prst="ellipse">
              <a:avLst/>
            </a:prstGeom>
            <a:grp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Segoe UI" pitchFamily="34" charset="0"/>
              </a:endParaRPr>
            </a:p>
          </p:txBody>
        </p:sp>
        <p:sp>
          <p:nvSpPr>
            <p:cNvPr id="9" name="graph_9" title="Icon of a line chart with connected circles at varying points">
              <a:extLst>
                <a:ext uri="{FF2B5EF4-FFF2-40B4-BE49-F238E27FC236}">
                  <a16:creationId xmlns:a16="http://schemas.microsoft.com/office/drawing/2014/main" id="{D563509E-E02C-42C2-8B82-77EAEBDD3A80}"/>
                </a:ext>
              </a:extLst>
            </p:cNvPr>
            <p:cNvSpPr>
              <a:spLocks noChangeAspect="1" noEditPoints="1"/>
            </p:cNvSpPr>
            <p:nvPr/>
          </p:nvSpPr>
          <p:spPr bwMode="auto">
            <a:xfrm>
              <a:off x="7549153" y="1522505"/>
              <a:ext cx="405344" cy="36576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1BC3F741-8D17-4EF0-AD0D-EC2C38799333}"/>
              </a:ext>
            </a:extLst>
          </p:cNvPr>
          <p:cNvGrpSpPr/>
          <p:nvPr/>
        </p:nvGrpSpPr>
        <p:grpSpPr>
          <a:xfrm>
            <a:off x="929813" y="4591538"/>
            <a:ext cx="794748" cy="794748"/>
            <a:chOff x="4150995" y="1308011"/>
            <a:chExt cx="794748" cy="794748"/>
          </a:xfrm>
          <a:solidFill>
            <a:schemeClr val="accent1"/>
          </a:solidFill>
        </p:grpSpPr>
        <p:sp>
          <p:nvSpPr>
            <p:cNvPr id="11" name="Oval 10">
              <a:extLst>
                <a:ext uri="{FF2B5EF4-FFF2-40B4-BE49-F238E27FC236}">
                  <a16:creationId xmlns:a16="http://schemas.microsoft.com/office/drawing/2014/main" id="{45611DE2-F1BC-4FB9-846D-7C9F2FBB73DA}"/>
                </a:ext>
                <a:ext uri="{C183D7F6-B498-43B3-948B-1728B52AA6E4}">
                  <adec:decorative xmlns:adec="http://schemas.microsoft.com/office/drawing/2017/decorative" val="1"/>
                </a:ext>
              </a:extLst>
            </p:cNvPr>
            <p:cNvSpPr/>
            <p:nvPr/>
          </p:nvSpPr>
          <p:spPr bwMode="auto">
            <a:xfrm>
              <a:off x="4150995" y="1308011"/>
              <a:ext cx="794748" cy="794748"/>
            </a:xfrm>
            <a:prstGeom prst="ellipse">
              <a:avLst/>
            </a:prstGeom>
            <a:grp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Segoe UI" pitchFamily="34" charset="0"/>
              </a:endParaRPr>
            </a:p>
          </p:txBody>
        </p:sp>
        <p:sp>
          <p:nvSpPr>
            <p:cNvPr id="12" name="manager" title="Icon of three people with lines connecting them">
              <a:extLst>
                <a:ext uri="{FF2B5EF4-FFF2-40B4-BE49-F238E27FC236}">
                  <a16:creationId xmlns:a16="http://schemas.microsoft.com/office/drawing/2014/main" id="{506EFD33-CA50-4D33-83CD-B8A5B9C9FEA9}"/>
                </a:ext>
              </a:extLst>
            </p:cNvPr>
            <p:cNvSpPr>
              <a:spLocks noChangeAspect="1" noEditPoints="1"/>
            </p:cNvSpPr>
            <p:nvPr/>
          </p:nvSpPr>
          <p:spPr bwMode="auto">
            <a:xfrm>
              <a:off x="4366929" y="1522505"/>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TextBox 12">
            <a:extLst>
              <a:ext uri="{FF2B5EF4-FFF2-40B4-BE49-F238E27FC236}">
                <a16:creationId xmlns:a16="http://schemas.microsoft.com/office/drawing/2014/main" id="{DC27164D-ACD5-4903-A13D-50F45360BAAD}"/>
              </a:ext>
            </a:extLst>
          </p:cNvPr>
          <p:cNvSpPr txBox="1"/>
          <p:nvPr/>
        </p:nvSpPr>
        <p:spPr>
          <a:xfrm>
            <a:off x="2286001" y="1871726"/>
            <a:ext cx="6130636" cy="307777"/>
          </a:xfrm>
          <a:prstGeom prst="rect">
            <a:avLst/>
          </a:prstGeom>
          <a:noFill/>
        </p:spPr>
        <p:txBody>
          <a:bodyPr wrap="square" lIns="0" tIns="0" rIns="0" bIns="0" rtlCol="0">
            <a:spAutoFit/>
          </a:bodyPr>
          <a:lstStyle/>
          <a:p>
            <a:pPr algn="l"/>
            <a:r>
              <a:rPr lang="en-US" sz="2000"/>
              <a:t>Think beyond just connecting your assets to the cloud </a:t>
            </a:r>
          </a:p>
        </p:txBody>
      </p:sp>
      <p:sp>
        <p:nvSpPr>
          <p:cNvPr id="15" name="TextBox 14">
            <a:extLst>
              <a:ext uri="{FF2B5EF4-FFF2-40B4-BE49-F238E27FC236}">
                <a16:creationId xmlns:a16="http://schemas.microsoft.com/office/drawing/2014/main" id="{CCECA42A-2214-46C2-AE3E-F7C9F502A9E2}"/>
              </a:ext>
            </a:extLst>
          </p:cNvPr>
          <p:cNvSpPr txBox="1"/>
          <p:nvPr/>
        </p:nvSpPr>
        <p:spPr>
          <a:xfrm>
            <a:off x="2286001" y="3275111"/>
            <a:ext cx="8125690" cy="307777"/>
          </a:xfrm>
          <a:prstGeom prst="rect">
            <a:avLst/>
          </a:prstGeom>
          <a:noFill/>
        </p:spPr>
        <p:txBody>
          <a:bodyPr wrap="square" lIns="0" tIns="0" rIns="0" bIns="0" rtlCol="0">
            <a:spAutoFit/>
          </a:bodyPr>
          <a:lstStyle/>
          <a:p>
            <a:pPr algn="l"/>
            <a:r>
              <a:rPr lang="en-US" sz="2000"/>
              <a:t>Long-term asset strategy plays a pivotal role in your factory agility</a:t>
            </a:r>
          </a:p>
        </p:txBody>
      </p:sp>
      <p:sp>
        <p:nvSpPr>
          <p:cNvPr id="19" name="TextBox 18">
            <a:extLst>
              <a:ext uri="{FF2B5EF4-FFF2-40B4-BE49-F238E27FC236}">
                <a16:creationId xmlns:a16="http://schemas.microsoft.com/office/drawing/2014/main" id="{89B96CFE-A291-4FC9-9CBF-9A6446663B45}"/>
              </a:ext>
            </a:extLst>
          </p:cNvPr>
          <p:cNvSpPr txBox="1"/>
          <p:nvPr/>
        </p:nvSpPr>
        <p:spPr>
          <a:xfrm>
            <a:off x="2286001" y="4681134"/>
            <a:ext cx="8125690" cy="615553"/>
          </a:xfrm>
          <a:prstGeom prst="rect">
            <a:avLst/>
          </a:prstGeom>
          <a:noFill/>
        </p:spPr>
        <p:txBody>
          <a:bodyPr wrap="square" lIns="0" tIns="0" rIns="0" bIns="0" rtlCol="0">
            <a:spAutoFit/>
          </a:bodyPr>
          <a:lstStyle/>
          <a:p>
            <a:pPr algn="l"/>
            <a:r>
              <a:rPr lang="en-US" sz="2000"/>
              <a:t>How an integrated platform leveraging AI, ML &amp; Mixed Reality can be a central strategy to help overcome the skills gap in your plants</a:t>
            </a:r>
          </a:p>
        </p:txBody>
      </p:sp>
    </p:spTree>
    <p:extLst>
      <p:ext uri="{BB962C8B-B14F-4D97-AF65-F5344CB8AC3E}">
        <p14:creationId xmlns:p14="http://schemas.microsoft.com/office/powerpoint/2010/main" val="1743017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60CD-0C68-4934-8F10-DE4686CB5EB1}"/>
              </a:ext>
            </a:extLst>
          </p:cNvPr>
          <p:cNvSpPr>
            <a:spLocks noGrp="1"/>
          </p:cNvSpPr>
          <p:nvPr>
            <p:ph type="title"/>
          </p:nvPr>
        </p:nvSpPr>
        <p:spPr>
          <a:xfrm>
            <a:off x="585217" y="2537210"/>
            <a:ext cx="5255660" cy="997196"/>
          </a:xfrm>
        </p:spPr>
        <p:txBody>
          <a:bodyPr/>
          <a:lstStyle/>
          <a:p>
            <a:r>
              <a:rPr lang="en-US" dirty="0">
                <a:solidFill>
                  <a:schemeClr val="tx1"/>
                </a:solidFill>
              </a:rPr>
              <a:t>Maximize Asset Uptime and Efficiency</a:t>
            </a:r>
          </a:p>
        </p:txBody>
      </p:sp>
      <p:sp>
        <p:nvSpPr>
          <p:cNvPr id="11" name="TextBox 10">
            <a:extLst>
              <a:ext uri="{FF2B5EF4-FFF2-40B4-BE49-F238E27FC236}">
                <a16:creationId xmlns:a16="http://schemas.microsoft.com/office/drawing/2014/main" id="{E339B3F9-AE69-4D54-9599-79DE6742C4AF}"/>
              </a:ext>
            </a:extLst>
          </p:cNvPr>
          <p:cNvSpPr txBox="1"/>
          <p:nvPr/>
        </p:nvSpPr>
        <p:spPr>
          <a:xfrm>
            <a:off x="585218" y="5010278"/>
            <a:ext cx="1262632" cy="492443"/>
          </a:xfrm>
          <a:prstGeom prst="rect">
            <a:avLst/>
          </a:prstGeom>
          <a:noFill/>
        </p:spPr>
        <p:txBody>
          <a:bodyPr wrap="square" lIns="0" tIns="0" rIns="0" bIns="0" rtlCol="0">
            <a:sp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Reduce costly downtime</a:t>
            </a:r>
          </a:p>
        </p:txBody>
      </p:sp>
      <p:sp>
        <p:nvSpPr>
          <p:cNvPr id="12" name="TextBox 11">
            <a:extLst>
              <a:ext uri="{FF2B5EF4-FFF2-40B4-BE49-F238E27FC236}">
                <a16:creationId xmlns:a16="http://schemas.microsoft.com/office/drawing/2014/main" id="{E3F3142A-7F9A-407A-9B37-A096DD44B710}"/>
              </a:ext>
            </a:extLst>
          </p:cNvPr>
          <p:cNvSpPr txBox="1"/>
          <p:nvPr/>
        </p:nvSpPr>
        <p:spPr>
          <a:xfrm>
            <a:off x="3282876" y="5010278"/>
            <a:ext cx="1434446" cy="492443"/>
          </a:xfrm>
          <a:prstGeom prst="rect">
            <a:avLst/>
          </a:prstGeom>
          <a:noFill/>
        </p:spPr>
        <p:txBody>
          <a:bodyPr wrap="square" lIns="0" tIns="0" rIns="0" bIns="0" rtlCol="0">
            <a:spAutoFit/>
          </a:bodyPr>
          <a:lstStyle/>
          <a:p>
            <a:pPr marL="0" marR="0" lvl="0" indent="0" algn="l" defTabSz="932472" rtl="0"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Reduce store operations cost</a:t>
            </a:r>
          </a:p>
        </p:txBody>
      </p:sp>
      <p:sp>
        <p:nvSpPr>
          <p:cNvPr id="13" name="Arrow: Chevron 12">
            <a:extLst>
              <a:ext uri="{FF2B5EF4-FFF2-40B4-BE49-F238E27FC236}">
                <a16:creationId xmlns:a16="http://schemas.microsoft.com/office/drawing/2014/main" id="{A5BD81EE-80F2-45BA-A7D0-1D6ABFD438E7}"/>
              </a:ext>
            </a:extLst>
          </p:cNvPr>
          <p:cNvSpPr/>
          <p:nvPr/>
        </p:nvSpPr>
        <p:spPr bwMode="auto">
          <a:xfrm>
            <a:off x="2438363" y="5082933"/>
            <a:ext cx="254000" cy="347133"/>
          </a:xfrm>
          <a:prstGeom prst="chevron">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8786B6C7-F102-4299-8A41-B4190E042BAF}"/>
              </a:ext>
            </a:extLst>
          </p:cNvPr>
          <p:cNvCxnSpPr>
            <a:cxnSpLocks/>
          </p:cNvCxnSpPr>
          <p:nvPr/>
        </p:nvCxnSpPr>
        <p:spPr>
          <a:xfrm flipH="1">
            <a:off x="668928" y="3853444"/>
            <a:ext cx="446631" cy="0"/>
          </a:xfrm>
          <a:prstGeom prst="line">
            <a:avLst/>
          </a:prstGeom>
          <a:ln w="381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A4402AE-54E4-4806-8A7B-ABB26F4B966C}"/>
              </a:ext>
            </a:extLst>
          </p:cNvPr>
          <p:cNvGrpSpPr/>
          <p:nvPr/>
        </p:nvGrpSpPr>
        <p:grpSpPr>
          <a:xfrm>
            <a:off x="5692836" y="2536825"/>
            <a:ext cx="950784" cy="1136015"/>
            <a:chOff x="6032932" y="1719010"/>
            <a:chExt cx="764182" cy="913060"/>
          </a:xfrm>
        </p:grpSpPr>
        <p:sp>
          <p:nvSpPr>
            <p:cNvPr id="16" name="Freeform: Shape 15">
              <a:extLst>
                <a:ext uri="{FF2B5EF4-FFF2-40B4-BE49-F238E27FC236}">
                  <a16:creationId xmlns:a16="http://schemas.microsoft.com/office/drawing/2014/main" id="{D7325551-096C-430F-A1FA-BCB61C9BA6F6}"/>
                </a:ext>
              </a:extLst>
            </p:cNvPr>
            <p:cNvSpPr/>
            <p:nvPr/>
          </p:nvSpPr>
          <p:spPr>
            <a:xfrm>
              <a:off x="6464903" y="2291225"/>
              <a:ext cx="329860" cy="324103"/>
            </a:xfrm>
            <a:custGeom>
              <a:avLst/>
              <a:gdLst>
                <a:gd name="connsiteX0" fmla="*/ 202240 w 329860"/>
                <a:gd name="connsiteY0" fmla="*/ 136208 h 324103"/>
                <a:gd name="connsiteX1" fmla="*/ 205217 w 329860"/>
                <a:gd name="connsiteY1" fmla="*/ 116860 h 324103"/>
                <a:gd name="connsiteX2" fmla="*/ 205217 w 329860"/>
                <a:gd name="connsiteY2" fmla="*/ 116116 h 324103"/>
                <a:gd name="connsiteX3" fmla="*/ 205217 w 329860"/>
                <a:gd name="connsiteY3" fmla="*/ 111651 h 324103"/>
                <a:gd name="connsiteX4" fmla="*/ 204473 w 329860"/>
                <a:gd name="connsiteY4" fmla="*/ 84862 h 324103"/>
                <a:gd name="connsiteX5" fmla="*/ 174707 w 329860"/>
                <a:gd name="connsiteY5" fmla="*/ 28307 h 324103"/>
                <a:gd name="connsiteX6" fmla="*/ 116664 w 329860"/>
                <a:gd name="connsiteY6" fmla="*/ 774 h 324103"/>
                <a:gd name="connsiteX7" fmla="*/ 104014 w 329860"/>
                <a:gd name="connsiteY7" fmla="*/ 30 h 324103"/>
                <a:gd name="connsiteX8" fmla="*/ 67551 w 329860"/>
                <a:gd name="connsiteY8" fmla="*/ 5239 h 324103"/>
                <a:gd name="connsiteX9" fmla="*/ 60854 w 329860"/>
                <a:gd name="connsiteY9" fmla="*/ 8215 h 324103"/>
                <a:gd name="connsiteX10" fmla="*/ 65318 w 329860"/>
                <a:gd name="connsiteY10" fmla="*/ 14168 h 324103"/>
                <a:gd name="connsiteX11" fmla="*/ 69039 w 329860"/>
                <a:gd name="connsiteY11" fmla="*/ 17145 h 324103"/>
                <a:gd name="connsiteX12" fmla="*/ 69783 w 329860"/>
                <a:gd name="connsiteY12" fmla="*/ 17889 h 324103"/>
                <a:gd name="connsiteX13" fmla="*/ 121873 w 329860"/>
                <a:gd name="connsiteY13" fmla="*/ 70723 h 324103"/>
                <a:gd name="connsiteX14" fmla="*/ 121873 w 329860"/>
                <a:gd name="connsiteY14" fmla="*/ 94536 h 324103"/>
                <a:gd name="connsiteX15" fmla="*/ 118897 w 329860"/>
                <a:gd name="connsiteY15" fmla="*/ 97512 h 324103"/>
                <a:gd name="connsiteX16" fmla="*/ 92108 w 329860"/>
                <a:gd name="connsiteY16" fmla="*/ 123557 h 324103"/>
                <a:gd name="connsiteX17" fmla="*/ 80945 w 329860"/>
                <a:gd name="connsiteY17" fmla="*/ 128022 h 324103"/>
                <a:gd name="connsiteX18" fmla="*/ 69783 w 329860"/>
                <a:gd name="connsiteY18" fmla="*/ 123557 h 324103"/>
                <a:gd name="connsiteX19" fmla="*/ 63830 w 329860"/>
                <a:gd name="connsiteY19" fmla="*/ 117604 h 324103"/>
                <a:gd name="connsiteX20" fmla="*/ 61598 w 329860"/>
                <a:gd name="connsiteY20" fmla="*/ 115372 h 324103"/>
                <a:gd name="connsiteX21" fmla="*/ 8764 w 329860"/>
                <a:gd name="connsiteY21" fmla="*/ 61793 h 324103"/>
                <a:gd name="connsiteX22" fmla="*/ 5043 w 329860"/>
                <a:gd name="connsiteY22" fmla="*/ 69235 h 324103"/>
                <a:gd name="connsiteX23" fmla="*/ 2811 w 329860"/>
                <a:gd name="connsiteY23" fmla="*/ 121325 h 324103"/>
                <a:gd name="connsiteX24" fmla="*/ 103270 w 329860"/>
                <a:gd name="connsiteY24" fmla="*/ 205413 h 324103"/>
                <a:gd name="connsiteX25" fmla="*/ 111455 w 329860"/>
                <a:gd name="connsiteY25" fmla="*/ 205413 h 324103"/>
                <a:gd name="connsiteX26" fmla="*/ 112199 w 329860"/>
                <a:gd name="connsiteY26" fmla="*/ 205413 h 324103"/>
                <a:gd name="connsiteX27" fmla="*/ 114432 w 329860"/>
                <a:gd name="connsiteY27" fmla="*/ 206157 h 324103"/>
                <a:gd name="connsiteX28" fmla="*/ 133779 w 329860"/>
                <a:gd name="connsiteY28" fmla="*/ 206157 h 324103"/>
                <a:gd name="connsiteX29" fmla="*/ 258795 w 329860"/>
                <a:gd name="connsiteY29" fmla="*/ 322987 h 324103"/>
                <a:gd name="connsiteX30" fmla="*/ 265492 w 329860"/>
                <a:gd name="connsiteY30" fmla="*/ 322987 h 324103"/>
                <a:gd name="connsiteX31" fmla="*/ 328744 w 329860"/>
                <a:gd name="connsiteY31" fmla="*/ 259735 h 324103"/>
                <a:gd name="connsiteX32" fmla="*/ 328744 w 329860"/>
                <a:gd name="connsiteY32" fmla="*/ 253782 h 324103"/>
                <a:gd name="connsiteX33" fmla="*/ 202240 w 329860"/>
                <a:gd name="connsiteY33" fmla="*/ 136208 h 32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9860" h="324103">
                  <a:moveTo>
                    <a:pt x="202240" y="136208"/>
                  </a:moveTo>
                  <a:cubicBezTo>
                    <a:pt x="200752" y="134719"/>
                    <a:pt x="205217" y="116860"/>
                    <a:pt x="205217" y="116860"/>
                  </a:cubicBezTo>
                  <a:lnTo>
                    <a:pt x="205217" y="116116"/>
                  </a:lnTo>
                  <a:cubicBezTo>
                    <a:pt x="205217" y="114627"/>
                    <a:pt x="205217" y="113139"/>
                    <a:pt x="205217" y="111651"/>
                  </a:cubicBezTo>
                  <a:cubicBezTo>
                    <a:pt x="205217" y="102721"/>
                    <a:pt x="205961" y="93791"/>
                    <a:pt x="204473" y="84862"/>
                  </a:cubicBezTo>
                  <a:cubicBezTo>
                    <a:pt x="200008" y="62538"/>
                    <a:pt x="190334" y="43190"/>
                    <a:pt x="174707" y="28307"/>
                  </a:cubicBezTo>
                  <a:cubicBezTo>
                    <a:pt x="159080" y="13424"/>
                    <a:pt x="139733" y="3750"/>
                    <a:pt x="116664" y="774"/>
                  </a:cubicBezTo>
                  <a:cubicBezTo>
                    <a:pt x="112199" y="30"/>
                    <a:pt x="107734" y="30"/>
                    <a:pt x="104014" y="30"/>
                  </a:cubicBezTo>
                  <a:cubicBezTo>
                    <a:pt x="90619" y="30"/>
                    <a:pt x="80945" y="-714"/>
                    <a:pt x="67551" y="5239"/>
                  </a:cubicBezTo>
                  <a:lnTo>
                    <a:pt x="60854" y="8215"/>
                  </a:lnTo>
                  <a:lnTo>
                    <a:pt x="65318" y="14168"/>
                  </a:lnTo>
                  <a:cubicBezTo>
                    <a:pt x="66807" y="15657"/>
                    <a:pt x="68295" y="17145"/>
                    <a:pt x="69039" y="17145"/>
                  </a:cubicBezTo>
                  <a:cubicBezTo>
                    <a:pt x="69039" y="17145"/>
                    <a:pt x="69783" y="17889"/>
                    <a:pt x="69783" y="17889"/>
                  </a:cubicBezTo>
                  <a:cubicBezTo>
                    <a:pt x="89875" y="38725"/>
                    <a:pt x="106990" y="55096"/>
                    <a:pt x="121873" y="70723"/>
                  </a:cubicBezTo>
                  <a:cubicBezTo>
                    <a:pt x="129315" y="78165"/>
                    <a:pt x="129315" y="87094"/>
                    <a:pt x="121873" y="94536"/>
                  </a:cubicBezTo>
                  <a:lnTo>
                    <a:pt x="118897" y="97512"/>
                  </a:lnTo>
                  <a:cubicBezTo>
                    <a:pt x="112199" y="104209"/>
                    <a:pt x="98805" y="117604"/>
                    <a:pt x="92108" y="123557"/>
                  </a:cubicBezTo>
                  <a:cubicBezTo>
                    <a:pt x="89131" y="126534"/>
                    <a:pt x="84666" y="128022"/>
                    <a:pt x="80945" y="128022"/>
                  </a:cubicBezTo>
                  <a:cubicBezTo>
                    <a:pt x="77225" y="128022"/>
                    <a:pt x="72760" y="126534"/>
                    <a:pt x="69783" y="123557"/>
                  </a:cubicBezTo>
                  <a:cubicBezTo>
                    <a:pt x="67551" y="122069"/>
                    <a:pt x="66063" y="119836"/>
                    <a:pt x="63830" y="117604"/>
                  </a:cubicBezTo>
                  <a:cubicBezTo>
                    <a:pt x="63086" y="116860"/>
                    <a:pt x="62342" y="116116"/>
                    <a:pt x="61598" y="115372"/>
                  </a:cubicBezTo>
                  <a:lnTo>
                    <a:pt x="8764" y="61793"/>
                  </a:lnTo>
                  <a:lnTo>
                    <a:pt x="5043" y="69235"/>
                  </a:lnTo>
                  <a:cubicBezTo>
                    <a:pt x="-1654" y="83374"/>
                    <a:pt x="-910" y="103465"/>
                    <a:pt x="2811" y="121325"/>
                  </a:cubicBezTo>
                  <a:cubicBezTo>
                    <a:pt x="12485" y="170438"/>
                    <a:pt x="54156" y="204668"/>
                    <a:pt x="103270" y="205413"/>
                  </a:cubicBezTo>
                  <a:cubicBezTo>
                    <a:pt x="106246" y="205413"/>
                    <a:pt x="108479" y="205413"/>
                    <a:pt x="111455" y="205413"/>
                  </a:cubicBezTo>
                  <a:lnTo>
                    <a:pt x="112199" y="205413"/>
                  </a:lnTo>
                  <a:cubicBezTo>
                    <a:pt x="112944" y="205413"/>
                    <a:pt x="113688" y="205413"/>
                    <a:pt x="114432" y="206157"/>
                  </a:cubicBezTo>
                  <a:cubicBezTo>
                    <a:pt x="114432" y="206157"/>
                    <a:pt x="131547" y="203180"/>
                    <a:pt x="133779" y="206157"/>
                  </a:cubicBezTo>
                  <a:cubicBezTo>
                    <a:pt x="137500" y="209877"/>
                    <a:pt x="209682" y="271641"/>
                    <a:pt x="258795" y="322987"/>
                  </a:cubicBezTo>
                  <a:cubicBezTo>
                    <a:pt x="260283" y="324475"/>
                    <a:pt x="263260" y="324475"/>
                    <a:pt x="265492" y="322987"/>
                  </a:cubicBezTo>
                  <a:lnTo>
                    <a:pt x="328744" y="259735"/>
                  </a:lnTo>
                  <a:cubicBezTo>
                    <a:pt x="330233" y="258247"/>
                    <a:pt x="330233" y="255270"/>
                    <a:pt x="328744" y="253782"/>
                  </a:cubicBezTo>
                  <a:cubicBezTo>
                    <a:pt x="278887" y="202436"/>
                    <a:pt x="206705" y="140672"/>
                    <a:pt x="202240" y="136208"/>
                  </a:cubicBezTo>
                  <a:close/>
                </a:path>
              </a:pathLst>
            </a:custGeom>
            <a:solidFill>
              <a:srgbClr val="0078D4"/>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E6EFD75-C940-4CA6-ACDF-C649201646E7}"/>
                </a:ext>
              </a:extLst>
            </p:cNvPr>
            <p:cNvSpPr/>
            <p:nvPr/>
          </p:nvSpPr>
          <p:spPr>
            <a:xfrm>
              <a:off x="6266796" y="1719010"/>
              <a:ext cx="296912" cy="105667"/>
            </a:xfrm>
            <a:custGeom>
              <a:avLst/>
              <a:gdLst>
                <a:gd name="connsiteX0" fmla="*/ 52834 w 296912"/>
                <a:gd name="connsiteY0" fmla="*/ 105668 h 105667"/>
                <a:gd name="connsiteX1" fmla="*/ 244078 w 296912"/>
                <a:gd name="connsiteY1" fmla="*/ 105668 h 105667"/>
                <a:gd name="connsiteX2" fmla="*/ 296912 w 296912"/>
                <a:gd name="connsiteY2" fmla="*/ 52834 h 105667"/>
                <a:gd name="connsiteX3" fmla="*/ 244078 w 296912"/>
                <a:gd name="connsiteY3" fmla="*/ 0 h 105667"/>
                <a:gd name="connsiteX4" fmla="*/ 52834 w 296912"/>
                <a:gd name="connsiteY4" fmla="*/ 0 h 105667"/>
                <a:gd name="connsiteX5" fmla="*/ 0 w 296912"/>
                <a:gd name="connsiteY5" fmla="*/ 52834 h 105667"/>
                <a:gd name="connsiteX6" fmla="*/ 52834 w 296912"/>
                <a:gd name="connsiteY6" fmla="*/ 105668 h 105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912" h="105667">
                  <a:moveTo>
                    <a:pt x="52834" y="105668"/>
                  </a:moveTo>
                  <a:lnTo>
                    <a:pt x="244078" y="105668"/>
                  </a:lnTo>
                  <a:cubicBezTo>
                    <a:pt x="273100" y="105668"/>
                    <a:pt x="296912" y="81855"/>
                    <a:pt x="296912" y="52834"/>
                  </a:cubicBezTo>
                  <a:cubicBezTo>
                    <a:pt x="296912" y="23813"/>
                    <a:pt x="273100" y="0"/>
                    <a:pt x="244078" y="0"/>
                  </a:cubicBezTo>
                  <a:lnTo>
                    <a:pt x="52834" y="0"/>
                  </a:lnTo>
                  <a:cubicBezTo>
                    <a:pt x="23813" y="0"/>
                    <a:pt x="0" y="23813"/>
                    <a:pt x="0" y="52834"/>
                  </a:cubicBezTo>
                  <a:cubicBezTo>
                    <a:pt x="0" y="81855"/>
                    <a:pt x="23813" y="105668"/>
                    <a:pt x="52834" y="105668"/>
                  </a:cubicBezTo>
                  <a:close/>
                </a:path>
              </a:pathLst>
            </a:custGeom>
            <a:solidFill>
              <a:schemeClr val="tx1"/>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59427BA-0E01-41D9-AF66-38746883C28C}"/>
                </a:ext>
              </a:extLst>
            </p:cNvPr>
            <p:cNvSpPr/>
            <p:nvPr/>
          </p:nvSpPr>
          <p:spPr>
            <a:xfrm>
              <a:off x="6032932" y="1882721"/>
              <a:ext cx="125218" cy="127992"/>
            </a:xfrm>
            <a:custGeom>
              <a:avLst/>
              <a:gdLst>
                <a:gd name="connsiteX0" fmla="*/ 37410 w 125218"/>
                <a:gd name="connsiteY0" fmla="*/ 127992 h 127992"/>
                <a:gd name="connsiteX1" fmla="*/ 125219 w 125218"/>
                <a:gd name="connsiteY1" fmla="*/ 35719 h 127992"/>
                <a:gd name="connsiteX2" fmla="*/ 109592 w 125218"/>
                <a:gd name="connsiteY2" fmla="*/ 20092 h 127992"/>
                <a:gd name="connsiteX3" fmla="*/ 63455 w 125218"/>
                <a:gd name="connsiteY3" fmla="*/ 0 h 127992"/>
                <a:gd name="connsiteX4" fmla="*/ 19551 w 125218"/>
                <a:gd name="connsiteY4" fmla="*/ 17859 h 127992"/>
                <a:gd name="connsiteX5" fmla="*/ 17318 w 125218"/>
                <a:gd name="connsiteY5" fmla="*/ 107900 h 127992"/>
                <a:gd name="connsiteX6" fmla="*/ 37410 w 125218"/>
                <a:gd name="connsiteY6" fmla="*/ 127992 h 12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18" h="127992">
                  <a:moveTo>
                    <a:pt x="37410" y="127992"/>
                  </a:moveTo>
                  <a:cubicBezTo>
                    <a:pt x="61967" y="93018"/>
                    <a:pt x="91732" y="61764"/>
                    <a:pt x="125219" y="35719"/>
                  </a:cubicBezTo>
                  <a:lnTo>
                    <a:pt x="109592" y="20092"/>
                  </a:lnTo>
                  <a:cubicBezTo>
                    <a:pt x="96941" y="6697"/>
                    <a:pt x="80570" y="0"/>
                    <a:pt x="63455" y="0"/>
                  </a:cubicBezTo>
                  <a:cubicBezTo>
                    <a:pt x="47828" y="0"/>
                    <a:pt x="31457" y="5953"/>
                    <a:pt x="19551" y="17859"/>
                  </a:cubicBezTo>
                  <a:cubicBezTo>
                    <a:pt x="-5750" y="42416"/>
                    <a:pt x="-6494" y="82600"/>
                    <a:pt x="17318" y="107900"/>
                  </a:cubicBezTo>
                  <a:lnTo>
                    <a:pt x="37410" y="127992"/>
                  </a:lnTo>
                  <a:close/>
                </a:path>
              </a:pathLst>
            </a:custGeom>
            <a:solidFill>
              <a:srgbClr val="0078D4"/>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234EC4BA-F37C-4E5A-8B74-5490CCAE6097}"/>
                </a:ext>
              </a:extLst>
            </p:cNvPr>
            <p:cNvSpPr/>
            <p:nvPr/>
          </p:nvSpPr>
          <p:spPr>
            <a:xfrm>
              <a:off x="6033880" y="1867094"/>
              <a:ext cx="762744" cy="764976"/>
            </a:xfrm>
            <a:custGeom>
              <a:avLst/>
              <a:gdLst>
                <a:gd name="connsiteX0" fmla="*/ 552152 w 762744"/>
                <a:gd name="connsiteY0" fmla="*/ 659309 h 764976"/>
                <a:gd name="connsiteX1" fmla="*/ 549920 w 762744"/>
                <a:gd name="connsiteY1" fmla="*/ 659309 h 764976"/>
                <a:gd name="connsiteX2" fmla="*/ 538758 w 762744"/>
                <a:gd name="connsiteY2" fmla="*/ 660797 h 764976"/>
                <a:gd name="connsiteX3" fmla="*/ 535781 w 762744"/>
                <a:gd name="connsiteY3" fmla="*/ 658564 h 764976"/>
                <a:gd name="connsiteX4" fmla="*/ 533549 w 762744"/>
                <a:gd name="connsiteY4" fmla="*/ 658564 h 764976"/>
                <a:gd name="connsiteX5" fmla="*/ 516434 w 762744"/>
                <a:gd name="connsiteY5" fmla="*/ 657076 h 764976"/>
                <a:gd name="connsiteX6" fmla="*/ 380256 w 762744"/>
                <a:gd name="connsiteY6" fmla="*/ 689074 h 764976"/>
                <a:gd name="connsiteX7" fmla="*/ 72926 w 762744"/>
                <a:gd name="connsiteY7" fmla="*/ 381000 h 764976"/>
                <a:gd name="connsiteX8" fmla="*/ 381000 w 762744"/>
                <a:gd name="connsiteY8" fmla="*/ 74414 h 764976"/>
                <a:gd name="connsiteX9" fmla="*/ 688330 w 762744"/>
                <a:gd name="connsiteY9" fmla="*/ 382488 h 764976"/>
                <a:gd name="connsiteX10" fmla="*/ 664518 w 762744"/>
                <a:gd name="connsiteY10" fmla="*/ 500807 h 764976"/>
                <a:gd name="connsiteX11" fmla="*/ 665262 w 762744"/>
                <a:gd name="connsiteY11" fmla="*/ 503783 h 764976"/>
                <a:gd name="connsiteX12" fmla="*/ 666750 w 762744"/>
                <a:gd name="connsiteY12" fmla="*/ 535037 h 764976"/>
                <a:gd name="connsiteX13" fmla="*/ 666750 w 762744"/>
                <a:gd name="connsiteY13" fmla="*/ 536525 h 764976"/>
                <a:gd name="connsiteX14" fmla="*/ 666750 w 762744"/>
                <a:gd name="connsiteY14" fmla="*/ 539502 h 764976"/>
                <a:gd name="connsiteX15" fmla="*/ 666750 w 762744"/>
                <a:gd name="connsiteY15" fmla="*/ 544711 h 764976"/>
                <a:gd name="connsiteX16" fmla="*/ 665262 w 762744"/>
                <a:gd name="connsiteY16" fmla="*/ 548432 h 764976"/>
                <a:gd name="connsiteX17" fmla="*/ 665262 w 762744"/>
                <a:gd name="connsiteY17" fmla="*/ 549176 h 764976"/>
                <a:gd name="connsiteX18" fmla="*/ 666006 w 762744"/>
                <a:gd name="connsiteY18" fmla="*/ 549920 h 764976"/>
                <a:gd name="connsiteX19" fmla="*/ 703957 w 762744"/>
                <a:gd name="connsiteY19" fmla="*/ 585639 h 764976"/>
                <a:gd name="connsiteX20" fmla="*/ 762744 w 762744"/>
                <a:gd name="connsiteY20" fmla="*/ 382488 h 764976"/>
                <a:gd name="connsiteX21" fmla="*/ 381744 w 762744"/>
                <a:gd name="connsiteY21" fmla="*/ 0 h 764976"/>
                <a:gd name="connsiteX22" fmla="*/ 381000 w 762744"/>
                <a:gd name="connsiteY22" fmla="*/ 0 h 764976"/>
                <a:gd name="connsiteX23" fmla="*/ 111621 w 762744"/>
                <a:gd name="connsiteY23" fmla="*/ 112365 h 764976"/>
                <a:gd name="connsiteX24" fmla="*/ 0 w 762744"/>
                <a:gd name="connsiteY24" fmla="*/ 382488 h 764976"/>
                <a:gd name="connsiteX25" fmla="*/ 381000 w 762744"/>
                <a:gd name="connsiteY25" fmla="*/ 764977 h 764976"/>
                <a:gd name="connsiteX26" fmla="*/ 381744 w 762744"/>
                <a:gd name="connsiteY26" fmla="*/ 764977 h 764976"/>
                <a:gd name="connsiteX27" fmla="*/ 594568 w 762744"/>
                <a:gd name="connsiteY27" fmla="*/ 699492 h 764976"/>
                <a:gd name="connsiteX28" fmla="*/ 555873 w 762744"/>
                <a:gd name="connsiteY28" fmla="*/ 663029 h 764976"/>
                <a:gd name="connsiteX29" fmla="*/ 552152 w 762744"/>
                <a:gd name="connsiteY29" fmla="*/ 659309 h 76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62744" h="764976">
                  <a:moveTo>
                    <a:pt x="552152" y="659309"/>
                  </a:moveTo>
                  <a:cubicBezTo>
                    <a:pt x="551408" y="659309"/>
                    <a:pt x="550664" y="659309"/>
                    <a:pt x="549920" y="659309"/>
                  </a:cubicBezTo>
                  <a:lnTo>
                    <a:pt x="538758" y="660797"/>
                  </a:lnTo>
                  <a:lnTo>
                    <a:pt x="535781" y="658564"/>
                  </a:lnTo>
                  <a:lnTo>
                    <a:pt x="533549" y="658564"/>
                  </a:lnTo>
                  <a:cubicBezTo>
                    <a:pt x="527596" y="658564"/>
                    <a:pt x="521643" y="657820"/>
                    <a:pt x="516434" y="657076"/>
                  </a:cubicBezTo>
                  <a:cubicBezTo>
                    <a:pt x="475506" y="677168"/>
                    <a:pt x="429369" y="689074"/>
                    <a:pt x="380256" y="689074"/>
                  </a:cubicBezTo>
                  <a:cubicBezTo>
                    <a:pt x="210592" y="689074"/>
                    <a:pt x="72926" y="550664"/>
                    <a:pt x="72926" y="381000"/>
                  </a:cubicBezTo>
                  <a:cubicBezTo>
                    <a:pt x="72926" y="211336"/>
                    <a:pt x="211336" y="75158"/>
                    <a:pt x="381000" y="74414"/>
                  </a:cubicBezTo>
                  <a:cubicBezTo>
                    <a:pt x="550664" y="74414"/>
                    <a:pt x="688330" y="212824"/>
                    <a:pt x="688330" y="382488"/>
                  </a:cubicBezTo>
                  <a:cubicBezTo>
                    <a:pt x="688330" y="424160"/>
                    <a:pt x="680145" y="464344"/>
                    <a:pt x="664518" y="500807"/>
                  </a:cubicBezTo>
                  <a:cubicBezTo>
                    <a:pt x="664518" y="501551"/>
                    <a:pt x="664518" y="503039"/>
                    <a:pt x="665262" y="503783"/>
                  </a:cubicBezTo>
                  <a:cubicBezTo>
                    <a:pt x="667494" y="515689"/>
                    <a:pt x="666750" y="526107"/>
                    <a:pt x="666750" y="535037"/>
                  </a:cubicBezTo>
                  <a:lnTo>
                    <a:pt x="666750" y="536525"/>
                  </a:lnTo>
                  <a:cubicBezTo>
                    <a:pt x="666750" y="537270"/>
                    <a:pt x="666750" y="538758"/>
                    <a:pt x="666750" y="539502"/>
                  </a:cubicBezTo>
                  <a:lnTo>
                    <a:pt x="666750" y="544711"/>
                  </a:lnTo>
                  <a:lnTo>
                    <a:pt x="665262" y="548432"/>
                  </a:lnTo>
                  <a:cubicBezTo>
                    <a:pt x="665262" y="548432"/>
                    <a:pt x="665262" y="548432"/>
                    <a:pt x="665262" y="549176"/>
                  </a:cubicBezTo>
                  <a:cubicBezTo>
                    <a:pt x="665262" y="549176"/>
                    <a:pt x="666006" y="549176"/>
                    <a:pt x="666006" y="549920"/>
                  </a:cubicBezTo>
                  <a:cubicBezTo>
                    <a:pt x="674936" y="558105"/>
                    <a:pt x="688330" y="570756"/>
                    <a:pt x="703957" y="585639"/>
                  </a:cubicBezTo>
                  <a:cubicBezTo>
                    <a:pt x="741164" y="526852"/>
                    <a:pt x="762744" y="456902"/>
                    <a:pt x="762744" y="382488"/>
                  </a:cubicBezTo>
                  <a:cubicBezTo>
                    <a:pt x="762744" y="171896"/>
                    <a:pt x="592336" y="744"/>
                    <a:pt x="381744" y="0"/>
                  </a:cubicBezTo>
                  <a:lnTo>
                    <a:pt x="381000" y="0"/>
                  </a:lnTo>
                  <a:cubicBezTo>
                    <a:pt x="275332" y="0"/>
                    <a:pt x="180082" y="43160"/>
                    <a:pt x="111621" y="112365"/>
                  </a:cubicBezTo>
                  <a:cubicBezTo>
                    <a:pt x="42416" y="181570"/>
                    <a:pt x="0" y="276820"/>
                    <a:pt x="0" y="382488"/>
                  </a:cubicBezTo>
                  <a:cubicBezTo>
                    <a:pt x="0" y="593080"/>
                    <a:pt x="170408" y="764232"/>
                    <a:pt x="381000" y="764977"/>
                  </a:cubicBezTo>
                  <a:lnTo>
                    <a:pt x="381744" y="764977"/>
                  </a:lnTo>
                  <a:cubicBezTo>
                    <a:pt x="460623" y="764977"/>
                    <a:pt x="534293" y="740420"/>
                    <a:pt x="594568" y="699492"/>
                  </a:cubicBezTo>
                  <a:cubicBezTo>
                    <a:pt x="578941" y="684609"/>
                    <a:pt x="564803" y="671959"/>
                    <a:pt x="555873" y="663029"/>
                  </a:cubicBezTo>
                  <a:cubicBezTo>
                    <a:pt x="554385" y="661541"/>
                    <a:pt x="553641" y="660797"/>
                    <a:pt x="552152" y="659309"/>
                  </a:cubicBezTo>
                  <a:close/>
                </a:path>
              </a:pathLst>
            </a:custGeom>
            <a:solidFill>
              <a:schemeClr val="tx1"/>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8DF6B2E9-B4DE-4A2A-8628-A146454313E3}"/>
                </a:ext>
              </a:extLst>
            </p:cNvPr>
            <p:cNvSpPr/>
            <p:nvPr/>
          </p:nvSpPr>
          <p:spPr>
            <a:xfrm>
              <a:off x="6671608" y="1881977"/>
              <a:ext cx="125506" cy="128736"/>
            </a:xfrm>
            <a:custGeom>
              <a:avLst/>
              <a:gdLst>
                <a:gd name="connsiteX0" fmla="*/ 87809 w 125506"/>
                <a:gd name="connsiteY0" fmla="*/ 128736 h 128736"/>
                <a:gd name="connsiteX1" fmla="*/ 107900 w 125506"/>
                <a:gd name="connsiteY1" fmla="*/ 107900 h 128736"/>
                <a:gd name="connsiteX2" fmla="*/ 105668 w 125506"/>
                <a:gd name="connsiteY2" fmla="*/ 17859 h 128736"/>
                <a:gd name="connsiteX3" fmla="*/ 61764 w 125506"/>
                <a:gd name="connsiteY3" fmla="*/ 0 h 128736"/>
                <a:gd name="connsiteX4" fmla="*/ 15627 w 125506"/>
                <a:gd name="connsiteY4" fmla="*/ 20092 h 128736"/>
                <a:gd name="connsiteX5" fmla="*/ 0 w 125506"/>
                <a:gd name="connsiteY5" fmla="*/ 35719 h 128736"/>
                <a:gd name="connsiteX6" fmla="*/ 87809 w 125506"/>
                <a:gd name="connsiteY6" fmla="*/ 128736 h 128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06" h="128736">
                  <a:moveTo>
                    <a:pt x="87809" y="128736"/>
                  </a:moveTo>
                  <a:lnTo>
                    <a:pt x="107900" y="107900"/>
                  </a:lnTo>
                  <a:cubicBezTo>
                    <a:pt x="132457" y="82600"/>
                    <a:pt x="130969" y="42416"/>
                    <a:pt x="105668" y="17859"/>
                  </a:cubicBezTo>
                  <a:cubicBezTo>
                    <a:pt x="93018" y="5953"/>
                    <a:pt x="77391" y="0"/>
                    <a:pt x="61764" y="0"/>
                  </a:cubicBezTo>
                  <a:cubicBezTo>
                    <a:pt x="44648" y="0"/>
                    <a:pt x="28277" y="6697"/>
                    <a:pt x="15627" y="20092"/>
                  </a:cubicBezTo>
                  <a:lnTo>
                    <a:pt x="0" y="35719"/>
                  </a:lnTo>
                  <a:cubicBezTo>
                    <a:pt x="33486" y="62508"/>
                    <a:pt x="63252" y="93762"/>
                    <a:pt x="87809" y="128736"/>
                  </a:cubicBezTo>
                  <a:close/>
                </a:path>
              </a:pathLst>
            </a:custGeom>
            <a:solidFill>
              <a:srgbClr val="0078D4"/>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C257E49-082F-4553-A0C9-61C137756B51}"/>
                </a:ext>
              </a:extLst>
            </p:cNvPr>
            <p:cNvSpPr/>
            <p:nvPr/>
          </p:nvSpPr>
          <p:spPr>
            <a:xfrm>
              <a:off x="6383363" y="2072803"/>
              <a:ext cx="181822" cy="209784"/>
            </a:xfrm>
            <a:custGeom>
              <a:avLst/>
              <a:gdLst>
                <a:gd name="connsiteX0" fmla="*/ 140905 w 181822"/>
                <a:gd name="connsiteY0" fmla="*/ 7860 h 209784"/>
                <a:gd name="connsiteX1" fmla="*/ 7704 w 181822"/>
                <a:gd name="connsiteY1" fmla="*/ 156688 h 209784"/>
                <a:gd name="connsiteX2" fmla="*/ 6215 w 181822"/>
                <a:gd name="connsiteY2" fmla="*/ 158921 h 209784"/>
                <a:gd name="connsiteX3" fmla="*/ 12913 w 181822"/>
                <a:gd name="connsiteY3" fmla="*/ 203569 h 209784"/>
                <a:gd name="connsiteX4" fmla="*/ 57561 w 181822"/>
                <a:gd name="connsiteY4" fmla="*/ 196872 h 209784"/>
                <a:gd name="connsiteX5" fmla="*/ 177368 w 181822"/>
                <a:gd name="connsiteY5" fmla="*/ 36881 h 209784"/>
                <a:gd name="connsiteX6" fmla="*/ 174391 w 181822"/>
                <a:gd name="connsiteY6" fmla="*/ 5628 h 209784"/>
                <a:gd name="connsiteX7" fmla="*/ 140905 w 181822"/>
                <a:gd name="connsiteY7" fmla="*/ 7860 h 20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822" h="209784">
                  <a:moveTo>
                    <a:pt x="140905" y="7860"/>
                  </a:moveTo>
                  <a:lnTo>
                    <a:pt x="7704" y="156688"/>
                  </a:lnTo>
                  <a:cubicBezTo>
                    <a:pt x="6959" y="157432"/>
                    <a:pt x="6215" y="158176"/>
                    <a:pt x="6215" y="158921"/>
                  </a:cubicBezTo>
                  <a:cubicBezTo>
                    <a:pt x="-4203" y="173059"/>
                    <a:pt x="-1226" y="193151"/>
                    <a:pt x="12913" y="203569"/>
                  </a:cubicBezTo>
                  <a:cubicBezTo>
                    <a:pt x="27051" y="213987"/>
                    <a:pt x="47143" y="211010"/>
                    <a:pt x="57561" y="196872"/>
                  </a:cubicBezTo>
                  <a:lnTo>
                    <a:pt x="177368" y="36881"/>
                  </a:lnTo>
                  <a:cubicBezTo>
                    <a:pt x="184065" y="27208"/>
                    <a:pt x="183321" y="13813"/>
                    <a:pt x="174391" y="5628"/>
                  </a:cubicBezTo>
                  <a:cubicBezTo>
                    <a:pt x="163973" y="-2558"/>
                    <a:pt x="149090" y="-1814"/>
                    <a:pt x="140905" y="7860"/>
                  </a:cubicBezTo>
                  <a:close/>
                </a:path>
              </a:pathLst>
            </a:custGeom>
            <a:solidFill>
              <a:schemeClr val="tx1"/>
            </a:solidFill>
            <a:ln w="74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256457184"/>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5772A3-2C35-4CC5-8300-594DD16E687E}"/>
              </a:ext>
            </a:extLst>
          </p:cNvPr>
          <p:cNvSpPr/>
          <p:nvPr/>
        </p:nvSpPr>
        <p:spPr bwMode="auto">
          <a:xfrm>
            <a:off x="6096000" y="0"/>
            <a:ext cx="6096000" cy="68580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2" descr="Image result for laptop transparent">
            <a:extLst>
              <a:ext uri="{FF2B5EF4-FFF2-40B4-BE49-F238E27FC236}">
                <a16:creationId xmlns:a16="http://schemas.microsoft.com/office/drawing/2014/main" id="{F716A67D-7C2E-46FC-8354-D50E086A7F0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10949" y="1429614"/>
            <a:ext cx="7897270" cy="430029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a:extLst>
              <a:ext uri="{FF2B5EF4-FFF2-40B4-BE49-F238E27FC236}">
                <a16:creationId xmlns:a16="http://schemas.microsoft.com/office/drawing/2014/main" id="{0C4433CE-1EFB-469B-AD0B-87722FFF1D05}"/>
              </a:ext>
            </a:extLst>
          </p:cNvPr>
          <p:cNvSpPr txBox="1">
            <a:spLocks/>
          </p:cNvSpPr>
          <p:nvPr/>
        </p:nvSpPr>
        <p:spPr>
          <a:xfrm>
            <a:off x="481395" y="1388916"/>
            <a:ext cx="3963970" cy="369332"/>
          </a:xfrm>
          <a:prstGeom prst="rect">
            <a:avLst/>
          </a:prstGeom>
        </p:spPr>
        <p:txBody>
          <a:bodyPr vert="horz" wrap="square" lIns="0" tIns="0" rIns="0" bIns="0" rtlCol="0">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marL="0" marR="0" lvl="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i="0" u="none" strike="noStrike" kern="120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Reduce costly downtime</a:t>
            </a:r>
            <a:endParaRPr kumimoji="0" lang="en-US" sz="2400" i="0" u="none" strike="noStrike" kern="1200" cap="none" spc="0" normalizeH="0" baseline="0" noProof="0">
              <a:ln>
                <a:noFill/>
              </a:ln>
              <a:solidFill>
                <a:srgbClr val="3C3C41"/>
              </a:solidFill>
              <a:effectLst/>
              <a:uLnTx/>
              <a:uFillTx/>
              <a:latin typeface="Segoe UI Semilight" panose="020B0402040204020203" pitchFamily="34" charset="0"/>
              <a:cs typeface="Segoe UI Semilight" panose="020B0402040204020203" pitchFamily="34" charset="0"/>
            </a:endParaRPr>
          </a:p>
        </p:txBody>
      </p:sp>
      <p:pic>
        <p:nvPicPr>
          <p:cNvPr id="3" name="Screen Recording 2">
            <a:hlinkClick r:id="" action="ppaction://media"/>
            <a:extLst>
              <a:ext uri="{FF2B5EF4-FFF2-40B4-BE49-F238E27FC236}">
                <a16:creationId xmlns:a16="http://schemas.microsoft.com/office/drawing/2014/main" id="{BD3330B6-3D22-426B-AB64-D810EE4487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85024" y="1808147"/>
            <a:ext cx="5751032" cy="3278732"/>
          </a:xfrm>
          <a:prstGeom prst="rect">
            <a:avLst/>
          </a:prstGeom>
        </p:spPr>
      </p:pic>
      <p:sp>
        <p:nvSpPr>
          <p:cNvPr id="21" name="Text Placeholder 4">
            <a:extLst>
              <a:ext uri="{FF2B5EF4-FFF2-40B4-BE49-F238E27FC236}">
                <a16:creationId xmlns:a16="http://schemas.microsoft.com/office/drawing/2014/main" id="{04F290E9-FA75-4983-BA31-4386080336F5}"/>
              </a:ext>
            </a:extLst>
          </p:cNvPr>
          <p:cNvSpPr txBox="1">
            <a:spLocks/>
          </p:cNvSpPr>
          <p:nvPr/>
        </p:nvSpPr>
        <p:spPr>
          <a:xfrm>
            <a:off x="6999516" y="5953594"/>
            <a:ext cx="4419600" cy="246221"/>
          </a:xfrm>
          <a:prstGeom prst="rect">
            <a:avLst/>
          </a:prstGeom>
        </p:spPr>
        <p:txBody>
          <a:bodyPr vert="horz" wrap="square" lIns="0" tIns="0" rIns="0" bIns="0" rtlCol="0">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algn="ctr">
              <a:defRPr/>
            </a:pPr>
            <a:r>
              <a:rPr lang="fr-FR" sz="1600" b="1" dirty="0">
                <a:solidFill>
                  <a:srgbClr val="003C6A"/>
                </a:solidFill>
              </a:rPr>
              <a:t>Dynamics 365 Asset Management</a:t>
            </a:r>
          </a:p>
        </p:txBody>
      </p:sp>
      <p:sp>
        <p:nvSpPr>
          <p:cNvPr id="20" name="Text Placeholder 6">
            <a:extLst>
              <a:ext uri="{FF2B5EF4-FFF2-40B4-BE49-F238E27FC236}">
                <a16:creationId xmlns:a16="http://schemas.microsoft.com/office/drawing/2014/main" id="{894D39F0-C83F-4F22-ABAC-474617D81A7C}"/>
              </a:ext>
            </a:extLst>
          </p:cNvPr>
          <p:cNvSpPr txBox="1">
            <a:spLocks/>
          </p:cNvSpPr>
          <p:nvPr/>
        </p:nvSpPr>
        <p:spPr>
          <a:xfrm>
            <a:off x="584202" y="2306534"/>
            <a:ext cx="5099754" cy="923330"/>
          </a:xfrm>
          <a:prstGeom prst="rect">
            <a:avLst/>
          </a:prstGeom>
        </p:spPr>
        <p:txBody>
          <a:bodyPr vert="horz" wrap="square" lIns="0" tIns="91440" rIns="146304" bIns="91440" rtlCol="0" anchor="ctr">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defTabSz="932472" fontAlgn="base">
              <a:spcAft>
                <a:spcPts val="2400"/>
              </a:spcAft>
              <a:buSzTx/>
              <a:defRPr/>
            </a:pPr>
            <a:r>
              <a:rPr lang="en-US" sz="2400">
                <a:solidFill>
                  <a:srgbClr val="0078D4"/>
                </a:solidFill>
              </a:rPr>
              <a:t>Optimize </a:t>
            </a:r>
            <a:br>
              <a:rPr lang="en-US" sz="2400">
                <a:solidFill>
                  <a:srgbClr val="0078D4"/>
                </a:solidFill>
              </a:rPr>
            </a:br>
            <a:r>
              <a:rPr lang="en-US" sz="2400">
                <a:solidFill>
                  <a:srgbClr val="0078D4"/>
                </a:solidFill>
              </a:rPr>
              <a:t>maintenance plans</a:t>
            </a:r>
            <a:endParaRPr lang="en-US" sz="2400">
              <a:solidFill>
                <a:srgbClr val="0078D4"/>
              </a:solidFill>
              <a:cs typeface="Segoe UI"/>
            </a:endParaRPr>
          </a:p>
        </p:txBody>
      </p:sp>
      <p:sp>
        <p:nvSpPr>
          <p:cNvPr id="23" name="Text Placeholder 6">
            <a:extLst>
              <a:ext uri="{FF2B5EF4-FFF2-40B4-BE49-F238E27FC236}">
                <a16:creationId xmlns:a16="http://schemas.microsoft.com/office/drawing/2014/main" id="{18E9D7DD-5F90-4CE1-B976-91009E3A3834}"/>
              </a:ext>
            </a:extLst>
          </p:cNvPr>
          <p:cNvSpPr txBox="1">
            <a:spLocks/>
          </p:cNvSpPr>
          <p:nvPr/>
        </p:nvSpPr>
        <p:spPr>
          <a:xfrm>
            <a:off x="568407" y="3316950"/>
            <a:ext cx="4548030" cy="3031599"/>
          </a:xfrm>
          <a:prstGeom prst="rect">
            <a:avLst/>
          </a:prstGeom>
        </p:spPr>
        <p:txBody>
          <a:bodyPr vert="horz" wrap="square" lIns="0" tIns="0" rIns="146304" bIns="91440" rtlCol="0">
            <a:spAutoFit/>
          </a:bodyPr>
          <a:lstStyle>
            <a:lvl1pPr marL="171450" marR="0" indent="-171450" algn="l" defTabSz="807231" rtl="0" eaLnBrk="1" fontAlgn="auto" latinLnBrk="0" hangingPunct="1">
              <a:lnSpc>
                <a:spcPct val="100000"/>
              </a:lnSpc>
              <a:spcBef>
                <a:spcPts val="0"/>
              </a:spcBef>
              <a:spcAft>
                <a:spcPts val="400"/>
              </a:spcAft>
              <a:buClrTx/>
              <a:buSzPct val="90000"/>
              <a:buFont typeface="Arial" panose="020B0604020202020204" pitchFamily="34" charset="0"/>
              <a:buChar char="•"/>
              <a:tabLst/>
              <a:defRPr sz="1200" kern="1200" spc="0" baseline="0">
                <a:solidFill>
                  <a:schemeClr val="tx1"/>
                </a:solidFill>
                <a:latin typeface="+mn-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defTabSz="932472" fontAlgn="base">
              <a:spcAft>
                <a:spcPts val="600"/>
              </a:spcAft>
              <a:defRPr/>
            </a:pPr>
            <a:r>
              <a:rPr lang="en-US" sz="1600"/>
              <a:t>Schedule calendar entries based on selected maintenance plans, asset types, and assets</a:t>
            </a:r>
          </a:p>
          <a:p>
            <a:pPr lvl="0" defTabSz="932472" fontAlgn="base">
              <a:spcAft>
                <a:spcPts val="600"/>
              </a:spcAft>
              <a:defRPr/>
            </a:pPr>
            <a:r>
              <a:rPr lang="en-US" sz="1600"/>
              <a:t>Create maintenance rounds for various assets, on which you need to carry out a similar task at regular intervals</a:t>
            </a:r>
          </a:p>
          <a:p>
            <a:pPr lvl="0" defTabSz="932472" fontAlgn="base">
              <a:spcAft>
                <a:spcPts val="600"/>
              </a:spcAft>
              <a:defRPr/>
            </a:pPr>
            <a:r>
              <a:rPr lang="en-US" sz="1600"/>
              <a:t>View the maintenance schedule to see a list of all the expected preventive maintenance plans, maintenance requests, and maintenance rounds to be carried out</a:t>
            </a:r>
          </a:p>
          <a:p>
            <a:pPr lvl="0" defTabSz="932472" fontAlgn="base">
              <a:spcAft>
                <a:spcPts val="600"/>
              </a:spcAft>
              <a:defRPr/>
            </a:pPr>
            <a:r>
              <a:rPr lang="en-US" sz="1600"/>
              <a:t>Driven from actionable insights from maintenance requests and activities</a:t>
            </a:r>
          </a:p>
        </p:txBody>
      </p:sp>
      <p:sp>
        <p:nvSpPr>
          <p:cNvPr id="29" name="Title 4">
            <a:extLst>
              <a:ext uri="{FF2B5EF4-FFF2-40B4-BE49-F238E27FC236}">
                <a16:creationId xmlns:a16="http://schemas.microsoft.com/office/drawing/2014/main" id="{04D0ED52-DEBA-45CF-95D5-51C50781A223}"/>
              </a:ext>
            </a:extLst>
          </p:cNvPr>
          <p:cNvSpPr>
            <a:spLocks noGrp="1"/>
          </p:cNvSpPr>
          <p:nvPr>
            <p:ph type="title" idx="4294967295"/>
          </p:nvPr>
        </p:nvSpPr>
        <p:spPr>
          <a:xfrm>
            <a:off x="885825" y="395288"/>
            <a:ext cx="11306175" cy="985837"/>
          </a:xfrm>
        </p:spPr>
        <p:txBody>
          <a:bodyPr/>
          <a:lstStyle/>
          <a:p>
            <a:pPr lvl="0">
              <a:defRPr/>
            </a:pPr>
            <a:r>
              <a:rPr lang="en-US" sz="3200" cap="all">
                <a:ea typeface="Segoe UI" pitchFamily="34" charset="0"/>
              </a:rPr>
              <a:t>Maximize asset uptime </a:t>
            </a:r>
            <a:br>
              <a:rPr lang="en-US" sz="3200" cap="all">
                <a:ea typeface="Segoe UI" pitchFamily="34" charset="0"/>
              </a:rPr>
            </a:br>
            <a:r>
              <a:rPr lang="en-US" sz="3200" cap="all">
                <a:ea typeface="Segoe UI" pitchFamily="34" charset="0"/>
              </a:rPr>
              <a:t>and efficiency</a:t>
            </a:r>
          </a:p>
        </p:txBody>
      </p:sp>
      <p:grpSp>
        <p:nvGrpSpPr>
          <p:cNvPr id="26" name="Group 25">
            <a:extLst>
              <a:ext uri="{FF2B5EF4-FFF2-40B4-BE49-F238E27FC236}">
                <a16:creationId xmlns:a16="http://schemas.microsoft.com/office/drawing/2014/main" id="{C1F41EF7-AB3D-4E24-BA3F-2BBB878D81E9}"/>
              </a:ext>
            </a:extLst>
          </p:cNvPr>
          <p:cNvGrpSpPr/>
          <p:nvPr/>
        </p:nvGrpSpPr>
        <p:grpSpPr>
          <a:xfrm>
            <a:off x="618580" y="2098370"/>
            <a:ext cx="4561201" cy="1"/>
            <a:chOff x="618580" y="2098370"/>
            <a:chExt cx="4561201" cy="1"/>
          </a:xfrm>
        </p:grpSpPr>
        <p:cxnSp>
          <p:nvCxnSpPr>
            <p:cNvPr id="27" name="Straight Connector 26">
              <a:extLst>
                <a:ext uri="{FF2B5EF4-FFF2-40B4-BE49-F238E27FC236}">
                  <a16:creationId xmlns:a16="http://schemas.microsoft.com/office/drawing/2014/main" id="{E36FADCD-2BFF-480F-8162-E0377E9C0CCC}"/>
                </a:ext>
              </a:extLst>
            </p:cNvPr>
            <p:cNvCxnSpPr>
              <a:cxnSpLocks/>
            </p:cNvCxnSpPr>
            <p:nvPr/>
          </p:nvCxnSpPr>
          <p:spPr>
            <a:xfrm flipV="1">
              <a:off x="882101" y="2098370"/>
              <a:ext cx="4297680" cy="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C2ACA6-D53B-41DA-97C3-D57C8806E5E4}"/>
                </a:ext>
              </a:extLst>
            </p:cNvPr>
            <p:cNvCxnSpPr>
              <a:cxnSpLocks/>
            </p:cNvCxnSpPr>
            <p:nvPr/>
          </p:nvCxnSpPr>
          <p:spPr>
            <a:xfrm>
              <a:off x="618580" y="2098370"/>
              <a:ext cx="469005" cy="0"/>
            </a:xfrm>
            <a:prstGeom prst="line">
              <a:avLst/>
            </a:prstGeom>
            <a:ln w="38100">
              <a:solidFill>
                <a:srgbClr val="65ACD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44636502"/>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5772A3-2C35-4CC5-8300-594DD16E687E}"/>
              </a:ext>
            </a:extLst>
          </p:cNvPr>
          <p:cNvSpPr/>
          <p:nvPr/>
        </p:nvSpPr>
        <p:spPr bwMode="auto">
          <a:xfrm>
            <a:off x="6096000" y="0"/>
            <a:ext cx="6096000" cy="68580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2" descr="Image result for laptop transparent">
            <a:extLst>
              <a:ext uri="{FF2B5EF4-FFF2-40B4-BE49-F238E27FC236}">
                <a16:creationId xmlns:a16="http://schemas.microsoft.com/office/drawing/2014/main" id="{F716A67D-7C2E-46FC-8354-D50E086A7F0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10949" y="1429614"/>
            <a:ext cx="7897270" cy="4300295"/>
          </a:xfrm>
          <a:prstGeom prst="rect">
            <a:avLst/>
          </a:prstGeom>
          <a:noFill/>
          <a:extLst>
            <a:ext uri="{909E8E84-426E-40DD-AFC4-6F175D3DCCD1}">
              <a14:hiddenFill xmlns:a14="http://schemas.microsoft.com/office/drawing/2010/main">
                <a:solidFill>
                  <a:srgbClr val="FFFFFF"/>
                </a:solidFill>
              </a14:hiddenFill>
            </a:ext>
          </a:extLst>
        </p:spPr>
      </p:pic>
      <p:pic>
        <p:nvPicPr>
          <p:cNvPr id="31" name="Screen Recording 1">
            <a:hlinkClick r:id="" action="ppaction://media"/>
            <a:extLst>
              <a:ext uri="{FF2B5EF4-FFF2-40B4-BE49-F238E27FC236}">
                <a16:creationId xmlns:a16="http://schemas.microsoft.com/office/drawing/2014/main" id="{7700969C-A16A-4FAE-B6B0-22C3757BA37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90044" y="1808864"/>
            <a:ext cx="5756644" cy="3257550"/>
          </a:xfrm>
          <a:prstGeom prst="rect">
            <a:avLst/>
          </a:prstGeom>
        </p:spPr>
      </p:pic>
      <p:sp>
        <p:nvSpPr>
          <p:cNvPr id="32" name="Text Placeholder 4">
            <a:extLst>
              <a:ext uri="{FF2B5EF4-FFF2-40B4-BE49-F238E27FC236}">
                <a16:creationId xmlns:a16="http://schemas.microsoft.com/office/drawing/2014/main" id="{173DD7BD-4B32-407F-896F-796607316AD2}"/>
              </a:ext>
            </a:extLst>
          </p:cNvPr>
          <p:cNvSpPr txBox="1">
            <a:spLocks/>
          </p:cNvSpPr>
          <p:nvPr/>
        </p:nvSpPr>
        <p:spPr>
          <a:xfrm>
            <a:off x="6999516" y="5953594"/>
            <a:ext cx="4419600" cy="246221"/>
          </a:xfrm>
          <a:prstGeom prst="rect">
            <a:avLst/>
          </a:prstGeom>
        </p:spPr>
        <p:txBody>
          <a:bodyPr vert="horz" wrap="square" lIns="0" tIns="0" rIns="0" bIns="0" rtlCol="0">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algn="ctr">
              <a:defRPr/>
            </a:pPr>
            <a:r>
              <a:rPr lang="fr-FR" sz="1600" b="1" dirty="0">
                <a:solidFill>
                  <a:srgbClr val="003C6A"/>
                </a:solidFill>
              </a:rPr>
              <a:t>Dynamics 365 Asset Management</a:t>
            </a:r>
          </a:p>
        </p:txBody>
      </p:sp>
      <p:sp>
        <p:nvSpPr>
          <p:cNvPr id="28" name="Text Placeholder 6">
            <a:extLst>
              <a:ext uri="{FF2B5EF4-FFF2-40B4-BE49-F238E27FC236}">
                <a16:creationId xmlns:a16="http://schemas.microsoft.com/office/drawing/2014/main" id="{7B40E323-491C-4024-8721-3148AA8C1A98}"/>
              </a:ext>
            </a:extLst>
          </p:cNvPr>
          <p:cNvSpPr txBox="1">
            <a:spLocks/>
          </p:cNvSpPr>
          <p:nvPr/>
        </p:nvSpPr>
        <p:spPr>
          <a:xfrm>
            <a:off x="584202" y="2306534"/>
            <a:ext cx="5099754" cy="923330"/>
          </a:xfrm>
          <a:prstGeom prst="rect">
            <a:avLst/>
          </a:prstGeom>
        </p:spPr>
        <p:txBody>
          <a:bodyPr vert="horz" wrap="square" lIns="0" tIns="91440" rIns="146304" bIns="91440" rtlCol="0" anchor="ctr">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a:defRPr/>
            </a:pPr>
            <a:r>
              <a:rPr lang="en-US" sz="2400">
                <a:solidFill>
                  <a:srgbClr val="0078D4"/>
                </a:solidFill>
              </a:rPr>
              <a:t>Drive </a:t>
            </a:r>
          </a:p>
          <a:p>
            <a:pPr lvl="0">
              <a:defRPr/>
            </a:pPr>
            <a:r>
              <a:rPr lang="en-US" sz="2400">
                <a:solidFill>
                  <a:srgbClr val="0078D4"/>
                </a:solidFill>
              </a:rPr>
              <a:t>maintenance insights</a:t>
            </a:r>
          </a:p>
        </p:txBody>
      </p:sp>
      <p:sp>
        <p:nvSpPr>
          <p:cNvPr id="33" name="Text Placeholder 6">
            <a:extLst>
              <a:ext uri="{FF2B5EF4-FFF2-40B4-BE49-F238E27FC236}">
                <a16:creationId xmlns:a16="http://schemas.microsoft.com/office/drawing/2014/main" id="{2474E1AE-0B3D-432E-8A53-C775BBD6238F}"/>
              </a:ext>
            </a:extLst>
          </p:cNvPr>
          <p:cNvSpPr txBox="1">
            <a:spLocks/>
          </p:cNvSpPr>
          <p:nvPr/>
        </p:nvSpPr>
        <p:spPr>
          <a:xfrm>
            <a:off x="584202" y="3414437"/>
            <a:ext cx="4548030" cy="2785378"/>
          </a:xfrm>
          <a:prstGeom prst="rect">
            <a:avLst/>
          </a:prstGeom>
        </p:spPr>
        <p:txBody>
          <a:bodyPr vert="horz" wrap="square" lIns="0" tIns="0" rIns="146304" bIns="91440" rtlCol="0">
            <a:spAutoFit/>
          </a:bodyPr>
          <a:lstStyle>
            <a:lvl1pPr marL="171450" marR="0" indent="-171450" algn="l" defTabSz="807231" rtl="0" eaLnBrk="1" fontAlgn="auto" latinLnBrk="0" hangingPunct="1">
              <a:lnSpc>
                <a:spcPct val="100000"/>
              </a:lnSpc>
              <a:spcBef>
                <a:spcPts val="0"/>
              </a:spcBef>
              <a:spcAft>
                <a:spcPts val="400"/>
              </a:spcAft>
              <a:buClrTx/>
              <a:buSzPct val="90000"/>
              <a:buFont typeface="Arial" panose="020B0604020202020204" pitchFamily="34" charset="0"/>
              <a:buChar char="•"/>
              <a:tabLst/>
              <a:defRPr sz="1200" kern="1200" spc="0" baseline="0">
                <a:solidFill>
                  <a:schemeClr val="tx1"/>
                </a:solidFill>
                <a:latin typeface="+mn-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a:spcAft>
                <a:spcPts val="600"/>
              </a:spcAft>
              <a:defRPr/>
            </a:pPr>
            <a:r>
              <a:rPr lang="en-US" sz="1600">
                <a:solidFill>
                  <a:srgbClr val="3C3C41"/>
                </a:solidFill>
              </a:rPr>
              <a:t>Predict when a device needs attention and automate self-healing or maintenance steps before any kind of problem</a:t>
            </a:r>
          </a:p>
          <a:p>
            <a:pPr lvl="0">
              <a:spcAft>
                <a:spcPts val="600"/>
              </a:spcAft>
              <a:defRPr/>
            </a:pPr>
            <a:r>
              <a:rPr lang="en-US" sz="1600">
                <a:solidFill>
                  <a:srgbClr val="3C3C41"/>
                </a:solidFill>
              </a:rPr>
              <a:t>View product usage, issues, and repair history to diagnose problems and deliver predictive maintenance</a:t>
            </a:r>
          </a:p>
          <a:p>
            <a:pPr>
              <a:spcAft>
                <a:spcPts val="600"/>
              </a:spcAft>
              <a:defRPr/>
            </a:pPr>
            <a:r>
              <a:rPr lang="en-US" sz="1600">
                <a:solidFill>
                  <a:srgbClr val="3C3C41"/>
                </a:solidFill>
              </a:rPr>
              <a:t>Efficiently manage spare part stock holding driven by maintenance insights </a:t>
            </a:r>
          </a:p>
          <a:p>
            <a:pPr>
              <a:spcAft>
                <a:spcPts val="600"/>
              </a:spcAft>
              <a:defRPr/>
            </a:pPr>
            <a:r>
              <a:rPr lang="en-US" sz="1600">
                <a:solidFill>
                  <a:srgbClr val="3C3C41"/>
                </a:solidFill>
              </a:rPr>
              <a:t>Utilize Power Automate to create maintenance requests from IoT notifications</a:t>
            </a:r>
          </a:p>
        </p:txBody>
      </p:sp>
      <p:sp>
        <p:nvSpPr>
          <p:cNvPr id="26" name="Text Placeholder 4">
            <a:extLst>
              <a:ext uri="{FF2B5EF4-FFF2-40B4-BE49-F238E27FC236}">
                <a16:creationId xmlns:a16="http://schemas.microsoft.com/office/drawing/2014/main" id="{1693A7B4-D5DC-4317-96F0-B0E975D5427F}"/>
              </a:ext>
            </a:extLst>
          </p:cNvPr>
          <p:cNvSpPr txBox="1">
            <a:spLocks/>
          </p:cNvSpPr>
          <p:nvPr/>
        </p:nvSpPr>
        <p:spPr>
          <a:xfrm>
            <a:off x="481395" y="1388916"/>
            <a:ext cx="3963970" cy="369332"/>
          </a:xfrm>
          <a:prstGeom prst="rect">
            <a:avLst/>
          </a:prstGeom>
        </p:spPr>
        <p:txBody>
          <a:bodyPr vert="horz" wrap="square" lIns="0" tIns="0" rIns="0" bIns="0" rtlCol="0">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marL="0" marR="0" lvl="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i="0" u="none" strike="noStrike" kern="120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Reduce costly downtime</a:t>
            </a:r>
            <a:endParaRPr kumimoji="0" lang="en-US" sz="2400" i="0" u="none" strike="noStrike" kern="1200" cap="none" spc="0" normalizeH="0" baseline="0" noProof="0">
              <a:ln>
                <a:noFill/>
              </a:ln>
              <a:solidFill>
                <a:srgbClr val="3C3C41"/>
              </a:solidFill>
              <a:effectLst/>
              <a:uLnTx/>
              <a:uFillTx/>
              <a:latin typeface="Segoe UI Semilight" panose="020B0402040204020203" pitchFamily="34" charset="0"/>
              <a:cs typeface="Segoe UI Semilight" panose="020B0402040204020203" pitchFamily="34" charset="0"/>
            </a:endParaRPr>
          </a:p>
        </p:txBody>
      </p:sp>
      <p:grpSp>
        <p:nvGrpSpPr>
          <p:cNvPr id="27" name="Group 26">
            <a:extLst>
              <a:ext uri="{FF2B5EF4-FFF2-40B4-BE49-F238E27FC236}">
                <a16:creationId xmlns:a16="http://schemas.microsoft.com/office/drawing/2014/main" id="{F835BE7A-907F-41C1-A607-33272D654EFB}"/>
              </a:ext>
            </a:extLst>
          </p:cNvPr>
          <p:cNvGrpSpPr/>
          <p:nvPr/>
        </p:nvGrpSpPr>
        <p:grpSpPr>
          <a:xfrm>
            <a:off x="618580" y="2098370"/>
            <a:ext cx="4561201" cy="1"/>
            <a:chOff x="618580" y="2098370"/>
            <a:chExt cx="4561201" cy="1"/>
          </a:xfrm>
        </p:grpSpPr>
        <p:cxnSp>
          <p:nvCxnSpPr>
            <p:cNvPr id="29" name="Straight Connector 28">
              <a:extLst>
                <a:ext uri="{FF2B5EF4-FFF2-40B4-BE49-F238E27FC236}">
                  <a16:creationId xmlns:a16="http://schemas.microsoft.com/office/drawing/2014/main" id="{8847B959-240F-4B18-8A3B-4B2E15E3E3D6}"/>
                </a:ext>
              </a:extLst>
            </p:cNvPr>
            <p:cNvCxnSpPr>
              <a:cxnSpLocks/>
            </p:cNvCxnSpPr>
            <p:nvPr/>
          </p:nvCxnSpPr>
          <p:spPr>
            <a:xfrm flipV="1">
              <a:off x="882101" y="2098370"/>
              <a:ext cx="4297680" cy="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6AC2748-8419-47D4-AED9-997CB9F7D6F7}"/>
                </a:ext>
              </a:extLst>
            </p:cNvPr>
            <p:cNvCxnSpPr>
              <a:cxnSpLocks/>
            </p:cNvCxnSpPr>
            <p:nvPr/>
          </p:nvCxnSpPr>
          <p:spPr>
            <a:xfrm>
              <a:off x="618580" y="2098370"/>
              <a:ext cx="469005" cy="0"/>
            </a:xfrm>
            <a:prstGeom prst="line">
              <a:avLst/>
            </a:prstGeom>
            <a:ln w="38100">
              <a:solidFill>
                <a:srgbClr val="65ACD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8" name="Title 4">
            <a:extLst>
              <a:ext uri="{FF2B5EF4-FFF2-40B4-BE49-F238E27FC236}">
                <a16:creationId xmlns:a16="http://schemas.microsoft.com/office/drawing/2014/main" id="{C6CA1B4F-F3DF-4ECC-B9E9-4CF8E79622F1}"/>
              </a:ext>
            </a:extLst>
          </p:cNvPr>
          <p:cNvSpPr txBox="1">
            <a:spLocks/>
          </p:cNvSpPr>
          <p:nvPr/>
        </p:nvSpPr>
        <p:spPr>
          <a:xfrm>
            <a:off x="481395" y="395923"/>
            <a:ext cx="1130646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3200" cap="all">
                <a:ea typeface="Segoe UI" pitchFamily="34" charset="0"/>
              </a:rPr>
              <a:t>Maximize asset uptime </a:t>
            </a:r>
            <a:br>
              <a:rPr lang="en-US" sz="3200" cap="all">
                <a:ea typeface="Segoe UI" pitchFamily="34" charset="0"/>
              </a:rPr>
            </a:br>
            <a:r>
              <a:rPr lang="en-US" sz="3200" cap="all">
                <a:ea typeface="Segoe UI" pitchFamily="34" charset="0"/>
              </a:rPr>
              <a:t>and efficiency</a:t>
            </a:r>
          </a:p>
        </p:txBody>
      </p:sp>
    </p:spTree>
    <p:extLst>
      <p:ext uri="{BB962C8B-B14F-4D97-AF65-F5344CB8AC3E}">
        <p14:creationId xmlns:p14="http://schemas.microsoft.com/office/powerpoint/2010/main" val="29326964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34"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1"/>
                                        </p:tgtEl>
                                      </p:cBhvr>
                                    </p:cmd>
                                  </p:childTnLst>
                                </p:cTn>
                              </p:par>
                            </p:childTnLst>
                          </p:cTn>
                        </p:par>
                      </p:childTnLst>
                    </p:cTn>
                  </p:par>
                </p:childTnLst>
              </p:cTn>
              <p:nextCondLst>
                <p:cond evt="onClick" delay="0">
                  <p:tgtEl>
                    <p:spTgt spid="31"/>
                  </p:tgtEl>
                </p:cond>
              </p:nextCondLst>
            </p:seq>
            <p:video>
              <p:cMediaNode vol="80000">
                <p:cTn id="12" fill="hold" display="0">
                  <p:stCondLst>
                    <p:cond delay="indefinite"/>
                  </p:stCondLst>
                </p:cTn>
                <p:tgtEl>
                  <p:spTgt spid="31"/>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1FC910-B76B-4940-AF5E-6A04EE796008}"/>
              </a:ext>
            </a:extLst>
          </p:cNvPr>
          <p:cNvSpPr/>
          <p:nvPr/>
        </p:nvSpPr>
        <p:spPr bwMode="auto">
          <a:xfrm>
            <a:off x="6096000" y="0"/>
            <a:ext cx="6096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2" descr="Image result for laptop transparent">
            <a:extLst>
              <a:ext uri="{FF2B5EF4-FFF2-40B4-BE49-F238E27FC236}">
                <a16:creationId xmlns:a16="http://schemas.microsoft.com/office/drawing/2014/main" id="{46263F07-6E59-416C-B3B9-A78809BE1B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210949" y="1429614"/>
            <a:ext cx="7897270" cy="430029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274B47"/>
              </a:solidFill>
              <a:effectLst/>
              <a:uLnTx/>
              <a:uFillTx/>
              <a:latin typeface="Segoe UI Semibold"/>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7279E55D-BAE4-4053-AF08-CB93318AC783}"/>
              </a:ext>
            </a:extLst>
          </p:cNvPr>
          <p:cNvSpPr txBox="1">
            <a:spLocks/>
          </p:cNvSpPr>
          <p:nvPr/>
        </p:nvSpPr>
        <p:spPr>
          <a:xfrm>
            <a:off x="6977744" y="5953594"/>
            <a:ext cx="4419600" cy="246221"/>
          </a:xfrm>
          <a:prstGeom prst="rect">
            <a:avLst/>
          </a:prstGeom>
        </p:spPr>
        <p:txBody>
          <a:bodyPr vert="horz" wrap="square" lIns="0" tIns="0" rIns="0" bIns="0" rtlCol="0">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algn="ctr">
              <a:defRPr/>
            </a:pPr>
            <a:r>
              <a:rPr lang="fr-FR" sz="1600" b="1">
                <a:solidFill>
                  <a:srgbClr val="003C6A"/>
                </a:solidFill>
              </a:rPr>
              <a:t>Dynamics 365 </a:t>
            </a:r>
            <a:r>
              <a:rPr lang="fr-FR" sz="1600" b="1" err="1">
                <a:solidFill>
                  <a:srgbClr val="003C6A"/>
                </a:solidFill>
              </a:rPr>
              <a:t>Supply</a:t>
            </a:r>
            <a:r>
              <a:rPr lang="fr-FR" sz="1600" b="1">
                <a:solidFill>
                  <a:srgbClr val="003C6A"/>
                </a:solidFill>
              </a:rPr>
              <a:t> Chain Management</a:t>
            </a:r>
          </a:p>
        </p:txBody>
      </p:sp>
      <p:pic>
        <p:nvPicPr>
          <p:cNvPr id="5" name="Screen Recording 4">
            <a:hlinkClick r:id="" action="ppaction://media"/>
            <a:extLst>
              <a:ext uri="{FF2B5EF4-FFF2-40B4-BE49-F238E27FC236}">
                <a16:creationId xmlns:a16="http://schemas.microsoft.com/office/drawing/2014/main" id="{ADDDE216-F1FC-41C6-B5C4-60004E73925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269021" y="1804987"/>
            <a:ext cx="5761054" cy="3271838"/>
          </a:xfrm>
          <a:prstGeom prst="rect">
            <a:avLst/>
          </a:prstGeom>
        </p:spPr>
      </p:pic>
      <p:sp>
        <p:nvSpPr>
          <p:cNvPr id="21" name="Text Placeholder 6">
            <a:extLst>
              <a:ext uri="{FF2B5EF4-FFF2-40B4-BE49-F238E27FC236}">
                <a16:creationId xmlns:a16="http://schemas.microsoft.com/office/drawing/2014/main" id="{609FECB0-7712-427F-9A34-AC1205BF4219}"/>
              </a:ext>
            </a:extLst>
          </p:cNvPr>
          <p:cNvSpPr txBox="1">
            <a:spLocks/>
          </p:cNvSpPr>
          <p:nvPr/>
        </p:nvSpPr>
        <p:spPr>
          <a:xfrm>
            <a:off x="584202" y="2306534"/>
            <a:ext cx="5099754" cy="923330"/>
          </a:xfrm>
          <a:prstGeom prst="rect">
            <a:avLst/>
          </a:prstGeom>
        </p:spPr>
        <p:txBody>
          <a:bodyPr vert="horz" wrap="square" lIns="0" tIns="91440" rIns="146304" bIns="91440" rtlCol="0" anchor="ctr">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a:defRPr/>
            </a:pPr>
            <a:r>
              <a:rPr lang="en-US" sz="2400">
                <a:solidFill>
                  <a:srgbClr val="0078D4"/>
                </a:solidFill>
              </a:rPr>
              <a:t>Manage work orders </a:t>
            </a:r>
          </a:p>
          <a:p>
            <a:pPr lvl="0">
              <a:defRPr/>
            </a:pPr>
            <a:r>
              <a:rPr lang="en-US" sz="2400">
                <a:solidFill>
                  <a:srgbClr val="0078D4"/>
                </a:solidFill>
              </a:rPr>
              <a:t>effectively</a:t>
            </a:r>
          </a:p>
        </p:txBody>
      </p:sp>
      <p:sp>
        <p:nvSpPr>
          <p:cNvPr id="24" name="Text Placeholder 6">
            <a:extLst>
              <a:ext uri="{FF2B5EF4-FFF2-40B4-BE49-F238E27FC236}">
                <a16:creationId xmlns:a16="http://schemas.microsoft.com/office/drawing/2014/main" id="{ADC061E2-64C4-43A0-919D-00EE60B39E34}"/>
              </a:ext>
            </a:extLst>
          </p:cNvPr>
          <p:cNvSpPr txBox="1">
            <a:spLocks/>
          </p:cNvSpPr>
          <p:nvPr/>
        </p:nvSpPr>
        <p:spPr>
          <a:xfrm>
            <a:off x="584201" y="3410543"/>
            <a:ext cx="4548030" cy="2200602"/>
          </a:xfrm>
          <a:prstGeom prst="rect">
            <a:avLst/>
          </a:prstGeom>
        </p:spPr>
        <p:txBody>
          <a:bodyPr vert="horz" wrap="square" lIns="0" tIns="0" rIns="146304" bIns="91440" rtlCol="0">
            <a:spAutoFit/>
          </a:bodyPr>
          <a:lstStyle>
            <a:lvl1pPr marL="171450" marR="0" indent="-171450" algn="l" defTabSz="807231" rtl="0" eaLnBrk="1" fontAlgn="auto" latinLnBrk="0" hangingPunct="1">
              <a:lnSpc>
                <a:spcPct val="100000"/>
              </a:lnSpc>
              <a:spcBef>
                <a:spcPts val="0"/>
              </a:spcBef>
              <a:spcAft>
                <a:spcPts val="400"/>
              </a:spcAft>
              <a:buClrTx/>
              <a:buSzPct val="90000"/>
              <a:buFont typeface="Arial" panose="020B0604020202020204" pitchFamily="34" charset="0"/>
              <a:buChar char="•"/>
              <a:tabLst/>
              <a:defRPr sz="1200" kern="1200" spc="0" baseline="0">
                <a:solidFill>
                  <a:schemeClr val="tx1"/>
                </a:solidFill>
                <a:latin typeface="+mn-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a:spcAft>
                <a:spcPts val="600"/>
              </a:spcAft>
              <a:defRPr/>
            </a:pPr>
            <a:r>
              <a:rPr lang="en-US" sz="1600"/>
              <a:t>Work orders can be triggered by:</a:t>
            </a:r>
          </a:p>
          <a:p>
            <a:pPr marL="0" lvl="0" indent="0">
              <a:spcAft>
                <a:spcPts val="600"/>
              </a:spcAft>
              <a:buNone/>
              <a:defRPr/>
            </a:pPr>
            <a:r>
              <a:rPr lang="en-US" sz="1600"/>
              <a:t>    - Calendar based maintenance plans with auto    creation</a:t>
            </a:r>
          </a:p>
          <a:p>
            <a:pPr marL="0" lvl="0" indent="0">
              <a:spcAft>
                <a:spcPts val="600"/>
              </a:spcAft>
              <a:buNone/>
              <a:defRPr/>
            </a:pPr>
            <a:r>
              <a:rPr lang="en-US" sz="1600"/>
              <a:t>    - Maintenance rounds</a:t>
            </a:r>
          </a:p>
          <a:p>
            <a:pPr marL="0" lvl="0" indent="0">
              <a:spcAft>
                <a:spcPts val="600"/>
              </a:spcAft>
              <a:buNone/>
              <a:defRPr/>
            </a:pPr>
            <a:r>
              <a:rPr lang="en-US" sz="1600"/>
              <a:t>    - Manually</a:t>
            </a:r>
          </a:p>
          <a:p>
            <a:pPr marL="0" lvl="0" indent="0">
              <a:spcAft>
                <a:spcPts val="600"/>
              </a:spcAft>
              <a:buNone/>
              <a:defRPr/>
            </a:pPr>
            <a:r>
              <a:rPr lang="en-US" sz="1600"/>
              <a:t>    - From maintenance requests</a:t>
            </a:r>
          </a:p>
          <a:p>
            <a:pPr marL="0" lvl="0" indent="0">
              <a:spcAft>
                <a:spcPts val="600"/>
              </a:spcAft>
              <a:buNone/>
              <a:defRPr/>
            </a:pPr>
            <a:r>
              <a:rPr lang="en-US" sz="1600"/>
              <a:t>    - Preventative maintenance jobs</a:t>
            </a:r>
          </a:p>
        </p:txBody>
      </p:sp>
      <p:sp>
        <p:nvSpPr>
          <p:cNvPr id="30" name="Text Placeholder 4">
            <a:extLst>
              <a:ext uri="{FF2B5EF4-FFF2-40B4-BE49-F238E27FC236}">
                <a16:creationId xmlns:a16="http://schemas.microsoft.com/office/drawing/2014/main" id="{DAC04131-7419-484D-AA8C-A3ACF8934CDC}"/>
              </a:ext>
            </a:extLst>
          </p:cNvPr>
          <p:cNvSpPr txBox="1">
            <a:spLocks/>
          </p:cNvSpPr>
          <p:nvPr/>
        </p:nvSpPr>
        <p:spPr>
          <a:xfrm>
            <a:off x="481395" y="1388916"/>
            <a:ext cx="3963970" cy="369332"/>
          </a:xfrm>
          <a:prstGeom prst="rect">
            <a:avLst/>
          </a:prstGeom>
        </p:spPr>
        <p:txBody>
          <a:bodyPr vert="horz" wrap="square" lIns="0" tIns="0" rIns="0" bIns="0" rtlCol="0">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marL="0" marR="0" lvl="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i="0" u="none" strike="noStrike" kern="120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Reduce costly downtime</a:t>
            </a:r>
            <a:endParaRPr kumimoji="0" lang="en-US" sz="2400" i="0" u="none" strike="noStrike" kern="1200" cap="none" spc="0" normalizeH="0" baseline="0" noProof="0">
              <a:ln>
                <a:noFill/>
              </a:ln>
              <a:solidFill>
                <a:srgbClr val="3C3C41"/>
              </a:solidFill>
              <a:effectLst/>
              <a:uLnTx/>
              <a:uFillTx/>
              <a:latin typeface="Segoe UI Semilight" panose="020B0402040204020203" pitchFamily="34" charset="0"/>
              <a:cs typeface="Segoe UI Semilight" panose="020B0402040204020203" pitchFamily="34" charset="0"/>
            </a:endParaRPr>
          </a:p>
        </p:txBody>
      </p:sp>
      <p:grpSp>
        <p:nvGrpSpPr>
          <p:cNvPr id="32" name="Group 31">
            <a:extLst>
              <a:ext uri="{FF2B5EF4-FFF2-40B4-BE49-F238E27FC236}">
                <a16:creationId xmlns:a16="http://schemas.microsoft.com/office/drawing/2014/main" id="{9166E3E1-24DB-4746-A28F-DD13FA313AB0}"/>
              </a:ext>
            </a:extLst>
          </p:cNvPr>
          <p:cNvGrpSpPr/>
          <p:nvPr/>
        </p:nvGrpSpPr>
        <p:grpSpPr>
          <a:xfrm>
            <a:off x="618580" y="2098370"/>
            <a:ext cx="4561201" cy="1"/>
            <a:chOff x="618580" y="2098370"/>
            <a:chExt cx="4561201" cy="1"/>
          </a:xfrm>
        </p:grpSpPr>
        <p:cxnSp>
          <p:nvCxnSpPr>
            <p:cNvPr id="33" name="Straight Connector 32">
              <a:extLst>
                <a:ext uri="{FF2B5EF4-FFF2-40B4-BE49-F238E27FC236}">
                  <a16:creationId xmlns:a16="http://schemas.microsoft.com/office/drawing/2014/main" id="{8000AF4B-40C4-48F2-A8F8-CE4BAD76D777}"/>
                </a:ext>
              </a:extLst>
            </p:cNvPr>
            <p:cNvCxnSpPr>
              <a:cxnSpLocks/>
            </p:cNvCxnSpPr>
            <p:nvPr/>
          </p:nvCxnSpPr>
          <p:spPr>
            <a:xfrm flipV="1">
              <a:off x="882101" y="2098370"/>
              <a:ext cx="4297680" cy="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5EAA045-E564-472D-9C4D-34C512877865}"/>
                </a:ext>
              </a:extLst>
            </p:cNvPr>
            <p:cNvCxnSpPr>
              <a:cxnSpLocks/>
            </p:cNvCxnSpPr>
            <p:nvPr/>
          </p:nvCxnSpPr>
          <p:spPr>
            <a:xfrm>
              <a:off x="618580" y="2098370"/>
              <a:ext cx="469005" cy="0"/>
            </a:xfrm>
            <a:prstGeom prst="line">
              <a:avLst/>
            </a:prstGeom>
            <a:ln w="38100">
              <a:solidFill>
                <a:srgbClr val="65ACD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5" name="Title 4">
            <a:extLst>
              <a:ext uri="{FF2B5EF4-FFF2-40B4-BE49-F238E27FC236}">
                <a16:creationId xmlns:a16="http://schemas.microsoft.com/office/drawing/2014/main" id="{70432BAF-C75F-499B-8C37-B62174C8FBED}"/>
              </a:ext>
            </a:extLst>
          </p:cNvPr>
          <p:cNvSpPr txBox="1">
            <a:spLocks/>
          </p:cNvSpPr>
          <p:nvPr/>
        </p:nvSpPr>
        <p:spPr>
          <a:xfrm>
            <a:off x="481395" y="395923"/>
            <a:ext cx="1130646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3200" cap="all">
                <a:ea typeface="Segoe UI" pitchFamily="34" charset="0"/>
              </a:rPr>
              <a:t>Maximize asset uptime </a:t>
            </a:r>
            <a:br>
              <a:rPr lang="en-US" sz="3200" cap="all">
                <a:ea typeface="Segoe UI" pitchFamily="34" charset="0"/>
              </a:rPr>
            </a:br>
            <a:r>
              <a:rPr lang="en-US" sz="3200" cap="all">
                <a:ea typeface="Segoe UI" pitchFamily="34" charset="0"/>
              </a:rPr>
              <a:t>and efficiency</a:t>
            </a:r>
          </a:p>
        </p:txBody>
      </p:sp>
    </p:spTree>
    <p:extLst>
      <p:ext uri="{BB962C8B-B14F-4D97-AF65-F5344CB8AC3E}">
        <p14:creationId xmlns:p14="http://schemas.microsoft.com/office/powerpoint/2010/main" val="2582904594"/>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1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1FC910-B76B-4940-AF5E-6A04EE796008}"/>
              </a:ext>
            </a:extLst>
          </p:cNvPr>
          <p:cNvSpPr/>
          <p:nvPr/>
        </p:nvSpPr>
        <p:spPr bwMode="auto">
          <a:xfrm>
            <a:off x="6096000" y="0"/>
            <a:ext cx="6096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2" descr="Image result for laptop transparent">
            <a:extLst>
              <a:ext uri="{FF2B5EF4-FFF2-40B4-BE49-F238E27FC236}">
                <a16:creationId xmlns:a16="http://schemas.microsoft.com/office/drawing/2014/main" id="{46263F07-6E59-416C-B3B9-A78809BE1B0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210949" y="1429614"/>
            <a:ext cx="7897270" cy="430029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hidden="1">
            <a:extLst>
              <a:ext uri="{FF2B5EF4-FFF2-40B4-BE49-F238E27FC236}">
                <a16:creationId xmlns:a16="http://schemas.microsoft.com/office/drawing/2014/main" id="{8C07C449-0CD4-49E3-9AA3-4FC8D7A87D32}"/>
              </a:ext>
            </a:extLst>
          </p:cNvPr>
          <p:cNvSpPr/>
          <p:nvPr/>
        </p:nvSpPr>
        <p:spPr>
          <a:xfrm>
            <a:off x="1430317" y="1844451"/>
            <a:ext cx="6096000" cy="369332"/>
          </a:xfrm>
          <a:prstGeom prst="rect">
            <a:avLst/>
          </a:prstGeom>
        </p:spPr>
        <p:txBody>
          <a:bodyPr>
            <a:spAutoFit/>
          </a:bodyPr>
          <a:lstStyle/>
          <a:p>
            <a:pPr marL="0" marR="0" lvl="0" indent="0" algn="ctr" defTabSz="932472" rtl="0" eaLnBrk="1" fontAlgn="base" latinLnBrk="0" hangingPunct="1">
              <a:lnSpc>
                <a:spcPct val="100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274B47"/>
              </a:solidFill>
              <a:effectLst/>
              <a:uLnTx/>
              <a:uFillTx/>
              <a:latin typeface="Segoe UI Semibold"/>
              <a:ea typeface="Segoe UI" pitchFamily="34" charset="0"/>
              <a:cs typeface="Segoe UI" pitchFamily="34" charset="0"/>
            </a:endParaRPr>
          </a:p>
        </p:txBody>
      </p:sp>
      <p:grpSp>
        <p:nvGrpSpPr>
          <p:cNvPr id="4" name="Group 3">
            <a:extLst>
              <a:ext uri="{FF2B5EF4-FFF2-40B4-BE49-F238E27FC236}">
                <a16:creationId xmlns:a16="http://schemas.microsoft.com/office/drawing/2014/main" id="{51E8B854-EC98-472A-833C-B11C52EF06D6}"/>
              </a:ext>
            </a:extLst>
          </p:cNvPr>
          <p:cNvGrpSpPr/>
          <p:nvPr/>
        </p:nvGrpSpPr>
        <p:grpSpPr>
          <a:xfrm>
            <a:off x="6293254" y="1811148"/>
            <a:ext cx="5785382" cy="3249095"/>
            <a:chOff x="6312061" y="133849"/>
            <a:chExt cx="4131685" cy="2320371"/>
          </a:xfrm>
        </p:grpSpPr>
        <p:grpSp>
          <p:nvGrpSpPr>
            <p:cNvPr id="2" name="Group 1">
              <a:extLst>
                <a:ext uri="{FF2B5EF4-FFF2-40B4-BE49-F238E27FC236}">
                  <a16:creationId xmlns:a16="http://schemas.microsoft.com/office/drawing/2014/main" id="{958DB379-5025-41E4-A12C-7AB2C83E5709}"/>
                </a:ext>
              </a:extLst>
            </p:cNvPr>
            <p:cNvGrpSpPr/>
            <p:nvPr/>
          </p:nvGrpSpPr>
          <p:grpSpPr>
            <a:xfrm>
              <a:off x="6312061" y="383781"/>
              <a:ext cx="4087683" cy="2070439"/>
              <a:chOff x="5062096" y="1843733"/>
              <a:chExt cx="7059273" cy="3575571"/>
            </a:xfrm>
          </p:grpSpPr>
          <p:pic>
            <p:nvPicPr>
              <p:cNvPr id="48" name="Picture 47">
                <a:extLst>
                  <a:ext uri="{FF2B5EF4-FFF2-40B4-BE49-F238E27FC236}">
                    <a16:creationId xmlns:a16="http://schemas.microsoft.com/office/drawing/2014/main" id="{1D7EF477-1C91-48E4-8A93-57C5ECA230E2}"/>
                  </a:ext>
                </a:extLst>
              </p:cNvPr>
              <p:cNvPicPr>
                <a:picLocks noChangeAspect="1"/>
              </p:cNvPicPr>
              <p:nvPr/>
            </p:nvPicPr>
            <p:blipFill>
              <a:blip r:embed="rId4"/>
              <a:stretch>
                <a:fillRect/>
              </a:stretch>
            </p:blipFill>
            <p:spPr>
              <a:xfrm>
                <a:off x="5062096" y="1843733"/>
                <a:ext cx="7059273" cy="3575571"/>
              </a:xfrm>
              <a:prstGeom prst="rect">
                <a:avLst/>
              </a:prstGeom>
            </p:spPr>
          </p:pic>
          <p:sp>
            <p:nvSpPr>
              <p:cNvPr id="54" name="Rectangle 53">
                <a:extLst>
                  <a:ext uri="{FF2B5EF4-FFF2-40B4-BE49-F238E27FC236}">
                    <a16:creationId xmlns:a16="http://schemas.microsoft.com/office/drawing/2014/main" id="{451EA3C0-1745-4FC9-A1C3-99146A8B3FD2}"/>
                  </a:ext>
                </a:extLst>
              </p:cNvPr>
              <p:cNvSpPr/>
              <p:nvPr/>
            </p:nvSpPr>
            <p:spPr>
              <a:xfrm>
                <a:off x="6483072" y="4129374"/>
                <a:ext cx="5607328" cy="1505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8" name="TextBox 97">
              <a:extLst>
                <a:ext uri="{FF2B5EF4-FFF2-40B4-BE49-F238E27FC236}">
                  <a16:creationId xmlns:a16="http://schemas.microsoft.com/office/drawing/2014/main" id="{2985622A-9295-4A1C-A463-52EBE8CD63FF}"/>
                </a:ext>
              </a:extLst>
            </p:cNvPr>
            <p:cNvSpPr txBox="1"/>
            <p:nvPr/>
          </p:nvSpPr>
          <p:spPr>
            <a:xfrm>
              <a:off x="6312061" y="133849"/>
              <a:ext cx="4131685" cy="258532"/>
            </a:xfrm>
            <a:prstGeom prst="rect">
              <a:avLst/>
            </a:prstGeom>
            <a:solidFill>
              <a:srgbClr val="2F2F2F"/>
            </a:solidFill>
            <a:ln w="6350">
              <a:solidFill>
                <a:srgbClr val="2F2F2F"/>
              </a:solidFill>
            </a:ln>
          </p:spPr>
          <p:txBody>
            <a:bodyPr wrap="square" lIns="91440" tIns="45720" rIns="91440" bIns="45720" rtlCol="0" anchor="ctr"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Manual scheduling </a:t>
              </a:r>
            </a:p>
          </p:txBody>
        </p:sp>
      </p:grpSp>
      <p:grpSp>
        <p:nvGrpSpPr>
          <p:cNvPr id="5" name="Group 4">
            <a:extLst>
              <a:ext uri="{FF2B5EF4-FFF2-40B4-BE49-F238E27FC236}">
                <a16:creationId xmlns:a16="http://schemas.microsoft.com/office/drawing/2014/main" id="{AEEF29DA-4608-4FAE-B755-E6291F3BC8F0}"/>
              </a:ext>
            </a:extLst>
          </p:cNvPr>
          <p:cNvGrpSpPr/>
          <p:nvPr/>
        </p:nvGrpSpPr>
        <p:grpSpPr>
          <a:xfrm>
            <a:off x="6293254" y="1811148"/>
            <a:ext cx="5788152" cy="3246120"/>
            <a:chOff x="7660893" y="2371414"/>
            <a:chExt cx="4105635" cy="2269837"/>
          </a:xfrm>
        </p:grpSpPr>
        <p:grpSp>
          <p:nvGrpSpPr>
            <p:cNvPr id="3" name="Group 2">
              <a:extLst>
                <a:ext uri="{FF2B5EF4-FFF2-40B4-BE49-F238E27FC236}">
                  <a16:creationId xmlns:a16="http://schemas.microsoft.com/office/drawing/2014/main" id="{47A257BC-484D-43FA-A20A-87F0824549E4}"/>
                </a:ext>
              </a:extLst>
            </p:cNvPr>
            <p:cNvGrpSpPr/>
            <p:nvPr/>
          </p:nvGrpSpPr>
          <p:grpSpPr>
            <a:xfrm>
              <a:off x="7660893" y="2626671"/>
              <a:ext cx="4105634" cy="2014580"/>
              <a:chOff x="5056023" y="1843733"/>
              <a:chExt cx="7135977" cy="3501531"/>
            </a:xfrm>
          </p:grpSpPr>
          <p:pic>
            <p:nvPicPr>
              <p:cNvPr id="53" name="Picture 52">
                <a:extLst>
                  <a:ext uri="{FF2B5EF4-FFF2-40B4-BE49-F238E27FC236}">
                    <a16:creationId xmlns:a16="http://schemas.microsoft.com/office/drawing/2014/main" id="{C2BBDC40-57CC-4D02-B093-8D7B57A37E55}"/>
                  </a:ext>
                </a:extLst>
              </p:cNvPr>
              <p:cNvPicPr>
                <a:picLocks noChangeAspect="1"/>
              </p:cNvPicPr>
              <p:nvPr/>
            </p:nvPicPr>
            <p:blipFill>
              <a:blip r:embed="rId5"/>
              <a:stretch>
                <a:fillRect/>
              </a:stretch>
            </p:blipFill>
            <p:spPr>
              <a:xfrm>
                <a:off x="5056024" y="1843733"/>
                <a:ext cx="7135976" cy="3501531"/>
              </a:xfrm>
              <a:prstGeom prst="rect">
                <a:avLst/>
              </a:prstGeom>
            </p:spPr>
          </p:pic>
          <p:sp>
            <p:nvSpPr>
              <p:cNvPr id="55" name="Rectangle 54">
                <a:extLst>
                  <a:ext uri="{FF2B5EF4-FFF2-40B4-BE49-F238E27FC236}">
                    <a16:creationId xmlns:a16="http://schemas.microsoft.com/office/drawing/2014/main" id="{6114A2C3-E031-4DA0-9E11-40B8D9D9FFA4}"/>
                  </a:ext>
                </a:extLst>
              </p:cNvPr>
              <p:cNvSpPr/>
              <p:nvPr/>
            </p:nvSpPr>
            <p:spPr>
              <a:xfrm>
                <a:off x="5056023" y="1843733"/>
                <a:ext cx="1370177" cy="35015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0415C66D-AF38-4177-AA3F-93372A2ADF37}"/>
                  </a:ext>
                </a:extLst>
              </p:cNvPr>
              <p:cNvSpPr/>
              <p:nvPr/>
            </p:nvSpPr>
            <p:spPr>
              <a:xfrm flipV="1">
                <a:off x="8902700" y="3562350"/>
                <a:ext cx="2381250" cy="222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9" name="TextBox 98">
              <a:extLst>
                <a:ext uri="{FF2B5EF4-FFF2-40B4-BE49-F238E27FC236}">
                  <a16:creationId xmlns:a16="http://schemas.microsoft.com/office/drawing/2014/main" id="{6FF3E4B2-18B0-4F61-A150-B358B386532D}"/>
                </a:ext>
              </a:extLst>
            </p:cNvPr>
            <p:cNvSpPr txBox="1"/>
            <p:nvPr/>
          </p:nvSpPr>
          <p:spPr>
            <a:xfrm>
              <a:off x="7660894" y="2371414"/>
              <a:ext cx="4105634" cy="258532"/>
            </a:xfrm>
            <a:prstGeom prst="rect">
              <a:avLst/>
            </a:prstGeom>
            <a:solidFill>
              <a:srgbClr val="2F2F2F"/>
            </a:solidFill>
            <a:ln w="6350">
              <a:solidFill>
                <a:srgbClr val="2F2F2F"/>
              </a:solidFill>
            </a:ln>
          </p:spPr>
          <p:txBody>
            <a:bodyPr wrap="square" lIns="91440" tIns="45720" rIns="91440" bIns="45720" rtlCol="0" anchor="ctr"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Scheduling assistant</a:t>
              </a:r>
            </a:p>
          </p:txBody>
        </p:sp>
      </p:grpSp>
      <p:grpSp>
        <p:nvGrpSpPr>
          <p:cNvPr id="6" name="Group 5">
            <a:extLst>
              <a:ext uri="{FF2B5EF4-FFF2-40B4-BE49-F238E27FC236}">
                <a16:creationId xmlns:a16="http://schemas.microsoft.com/office/drawing/2014/main" id="{DCAB9550-1A5B-4F33-B654-34C7FDF94AF1}"/>
              </a:ext>
            </a:extLst>
          </p:cNvPr>
          <p:cNvGrpSpPr/>
          <p:nvPr/>
        </p:nvGrpSpPr>
        <p:grpSpPr>
          <a:xfrm>
            <a:off x="6293254" y="1811148"/>
            <a:ext cx="5788152" cy="3246120"/>
            <a:chOff x="6351103" y="4463216"/>
            <a:chExt cx="4093056" cy="2290354"/>
          </a:xfrm>
        </p:grpSpPr>
        <p:pic>
          <p:nvPicPr>
            <p:cNvPr id="45" name="Picture 44">
              <a:extLst>
                <a:ext uri="{FF2B5EF4-FFF2-40B4-BE49-F238E27FC236}">
                  <a16:creationId xmlns:a16="http://schemas.microsoft.com/office/drawing/2014/main" id="{A961B2C9-EED9-470D-A35D-CF2CD3080B8B}"/>
                </a:ext>
              </a:extLst>
            </p:cNvPr>
            <p:cNvPicPr>
              <a:picLocks noChangeAspect="1"/>
            </p:cNvPicPr>
            <p:nvPr/>
          </p:nvPicPr>
          <p:blipFill>
            <a:blip r:embed="rId6"/>
            <a:stretch>
              <a:fillRect/>
            </a:stretch>
          </p:blipFill>
          <p:spPr>
            <a:xfrm>
              <a:off x="6351103" y="4732129"/>
              <a:ext cx="4093056" cy="2021441"/>
            </a:xfrm>
            <a:prstGeom prst="rect">
              <a:avLst/>
            </a:prstGeom>
          </p:spPr>
        </p:pic>
        <p:sp>
          <p:nvSpPr>
            <p:cNvPr id="100" name="TextBox 99">
              <a:extLst>
                <a:ext uri="{FF2B5EF4-FFF2-40B4-BE49-F238E27FC236}">
                  <a16:creationId xmlns:a16="http://schemas.microsoft.com/office/drawing/2014/main" id="{F86825F8-C686-4EA2-A83E-ED589C51222E}"/>
                </a:ext>
              </a:extLst>
            </p:cNvPr>
            <p:cNvSpPr txBox="1"/>
            <p:nvPr/>
          </p:nvSpPr>
          <p:spPr>
            <a:xfrm>
              <a:off x="6351103" y="4463216"/>
              <a:ext cx="4092643" cy="258532"/>
            </a:xfrm>
            <a:prstGeom prst="rect">
              <a:avLst/>
            </a:prstGeom>
            <a:solidFill>
              <a:srgbClr val="2F2F2F"/>
            </a:solidFill>
            <a:ln w="6350">
              <a:solidFill>
                <a:srgbClr val="2F2F2F"/>
              </a:solidFill>
            </a:ln>
          </p:spPr>
          <p:txBody>
            <a:bodyPr wrap="square" lIns="91440" tIns="45720" rIns="91440" bIns="45720" rtlCol="0" anchor="ctr" anchorCtr="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Resource Scheduling Optimization</a:t>
              </a:r>
            </a:p>
          </p:txBody>
        </p:sp>
      </p:grpSp>
      <p:sp>
        <p:nvSpPr>
          <p:cNvPr id="42" name="Text Placeholder 4">
            <a:extLst>
              <a:ext uri="{FF2B5EF4-FFF2-40B4-BE49-F238E27FC236}">
                <a16:creationId xmlns:a16="http://schemas.microsoft.com/office/drawing/2014/main" id="{778C54AA-384B-4700-99FC-BF79AF763AE2}"/>
              </a:ext>
            </a:extLst>
          </p:cNvPr>
          <p:cNvSpPr txBox="1">
            <a:spLocks/>
          </p:cNvSpPr>
          <p:nvPr/>
        </p:nvSpPr>
        <p:spPr>
          <a:xfrm>
            <a:off x="6977744" y="5953594"/>
            <a:ext cx="4419600" cy="246221"/>
          </a:xfrm>
          <a:prstGeom prst="rect">
            <a:avLst/>
          </a:prstGeom>
        </p:spPr>
        <p:txBody>
          <a:bodyPr vert="horz" wrap="square" lIns="0" tIns="0" rIns="0" bIns="0" rtlCol="0">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algn="ctr">
              <a:defRPr/>
            </a:pPr>
            <a:r>
              <a:rPr lang="fr-FR" sz="1600" b="1">
                <a:solidFill>
                  <a:srgbClr val="003C6A"/>
                </a:solidFill>
              </a:rPr>
              <a:t>Dynamics 365 Field Service</a:t>
            </a:r>
          </a:p>
        </p:txBody>
      </p:sp>
      <p:sp>
        <p:nvSpPr>
          <p:cNvPr id="46" name="Text Placeholder 6">
            <a:extLst>
              <a:ext uri="{FF2B5EF4-FFF2-40B4-BE49-F238E27FC236}">
                <a16:creationId xmlns:a16="http://schemas.microsoft.com/office/drawing/2014/main" id="{E8E86350-749B-4972-8045-C2F7B1D4ADE9}"/>
              </a:ext>
            </a:extLst>
          </p:cNvPr>
          <p:cNvSpPr txBox="1">
            <a:spLocks/>
          </p:cNvSpPr>
          <p:nvPr/>
        </p:nvSpPr>
        <p:spPr>
          <a:xfrm>
            <a:off x="584202" y="2306534"/>
            <a:ext cx="5099754" cy="923330"/>
          </a:xfrm>
          <a:prstGeom prst="rect">
            <a:avLst/>
          </a:prstGeom>
        </p:spPr>
        <p:txBody>
          <a:bodyPr vert="horz" wrap="square" lIns="0" tIns="91440" rIns="146304" bIns="91440" rtlCol="0" anchor="ctr">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a:defRPr/>
            </a:pPr>
            <a:r>
              <a:rPr lang="en-US" sz="2400">
                <a:solidFill>
                  <a:srgbClr val="0078D4"/>
                </a:solidFill>
              </a:rPr>
              <a:t>Automate and </a:t>
            </a:r>
          </a:p>
          <a:p>
            <a:pPr lvl="0">
              <a:defRPr/>
            </a:pPr>
            <a:r>
              <a:rPr lang="en-US" sz="2400">
                <a:solidFill>
                  <a:srgbClr val="0078D4"/>
                </a:solidFill>
              </a:rPr>
              <a:t>optimize scheduling </a:t>
            </a:r>
          </a:p>
        </p:txBody>
      </p:sp>
      <p:sp>
        <p:nvSpPr>
          <p:cNvPr id="47" name="Text Placeholder 6">
            <a:extLst>
              <a:ext uri="{FF2B5EF4-FFF2-40B4-BE49-F238E27FC236}">
                <a16:creationId xmlns:a16="http://schemas.microsoft.com/office/drawing/2014/main" id="{DEECA641-41E8-454D-A1CA-846997A86BE7}"/>
              </a:ext>
            </a:extLst>
          </p:cNvPr>
          <p:cNvSpPr txBox="1">
            <a:spLocks/>
          </p:cNvSpPr>
          <p:nvPr/>
        </p:nvSpPr>
        <p:spPr>
          <a:xfrm>
            <a:off x="584200" y="3410543"/>
            <a:ext cx="4870853" cy="2954655"/>
          </a:xfrm>
          <a:prstGeom prst="rect">
            <a:avLst/>
          </a:prstGeom>
        </p:spPr>
        <p:txBody>
          <a:bodyPr vert="horz" wrap="square" lIns="0" tIns="0" rIns="146304" bIns="91440" rtlCol="0">
            <a:spAutoFit/>
          </a:bodyPr>
          <a:lstStyle>
            <a:lvl1pPr marL="171450" marR="0" indent="-171450" algn="l" defTabSz="807231" rtl="0" eaLnBrk="1" fontAlgn="auto" latinLnBrk="0" hangingPunct="1">
              <a:lnSpc>
                <a:spcPct val="100000"/>
              </a:lnSpc>
              <a:spcBef>
                <a:spcPts val="0"/>
              </a:spcBef>
              <a:spcAft>
                <a:spcPts val="400"/>
              </a:spcAft>
              <a:buClrTx/>
              <a:buSzPct val="90000"/>
              <a:buFont typeface="Arial" panose="020B0604020202020204" pitchFamily="34" charset="0"/>
              <a:buChar char="•"/>
              <a:tabLst/>
              <a:defRPr sz="1200" kern="1200" spc="0" baseline="0">
                <a:solidFill>
                  <a:schemeClr val="tx1"/>
                </a:solidFill>
                <a:latin typeface="+mn-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a:spcAft>
                <a:spcPts val="600"/>
              </a:spcAft>
              <a:defRPr/>
            </a:pPr>
            <a:r>
              <a:rPr lang="en-US" sz="1600">
                <a:solidFill>
                  <a:srgbClr val="3C3C41"/>
                </a:solidFill>
              </a:rPr>
              <a:t>Resources can optionally be scheduled by utilizing the Common Data Service (CDS) and dual writes</a:t>
            </a:r>
          </a:p>
          <a:p>
            <a:pPr lvl="0">
              <a:spcAft>
                <a:spcPts val="600"/>
              </a:spcAft>
              <a:defRPr/>
            </a:pPr>
            <a:r>
              <a:rPr lang="en-US" sz="1600">
                <a:solidFill>
                  <a:srgbClr val="3C3C41"/>
                </a:solidFill>
              </a:rPr>
              <a:t>Leverage the right scheduling option to meet your business needs: manual scheduling, scheduling assist, resource scheduling assistant (RSO)</a:t>
            </a:r>
          </a:p>
          <a:p>
            <a:pPr lvl="0">
              <a:spcAft>
                <a:spcPts val="600"/>
              </a:spcAft>
              <a:defRPr/>
            </a:pPr>
            <a:r>
              <a:rPr lang="en-US" sz="1600">
                <a:solidFill>
                  <a:srgbClr val="3C3C41"/>
                </a:solidFill>
                <a:latin typeface="+mj-lt"/>
              </a:rPr>
              <a:t>RSO </a:t>
            </a:r>
            <a:r>
              <a:rPr lang="en-US" sz="1600">
                <a:solidFill>
                  <a:srgbClr val="3C3C41"/>
                </a:solidFill>
              </a:rPr>
              <a:t>evaluates routes and automatically schedules work orders to minimize travel time and maximize working hours. The “engine” also responds to reschedules and cancellations. After automatically scheduling, dispatchers still have ability to manually override schedules as needed</a:t>
            </a:r>
          </a:p>
        </p:txBody>
      </p:sp>
      <p:sp>
        <p:nvSpPr>
          <p:cNvPr id="37" name="Text Placeholder 4">
            <a:extLst>
              <a:ext uri="{FF2B5EF4-FFF2-40B4-BE49-F238E27FC236}">
                <a16:creationId xmlns:a16="http://schemas.microsoft.com/office/drawing/2014/main" id="{F259136B-97A4-4DBB-97E4-B5E9C6F02B3F}"/>
              </a:ext>
            </a:extLst>
          </p:cNvPr>
          <p:cNvSpPr txBox="1">
            <a:spLocks/>
          </p:cNvSpPr>
          <p:nvPr/>
        </p:nvSpPr>
        <p:spPr>
          <a:xfrm>
            <a:off x="481395" y="1388916"/>
            <a:ext cx="3963970" cy="369332"/>
          </a:xfrm>
          <a:prstGeom prst="rect">
            <a:avLst/>
          </a:prstGeom>
        </p:spPr>
        <p:txBody>
          <a:bodyPr vert="horz" wrap="square" lIns="0" tIns="0" rIns="0" bIns="0" rtlCol="0">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marL="0" marR="0" lvl="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i="0" u="none" strike="noStrike" kern="120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Reduce costly downtime</a:t>
            </a:r>
            <a:endParaRPr kumimoji="0" lang="en-US" sz="2400" i="0" u="none" strike="noStrike" kern="1200" cap="none" spc="0" normalizeH="0" baseline="0" noProof="0">
              <a:ln>
                <a:noFill/>
              </a:ln>
              <a:solidFill>
                <a:srgbClr val="3C3C41"/>
              </a:solidFill>
              <a:effectLst/>
              <a:uLnTx/>
              <a:uFillTx/>
              <a:latin typeface="Segoe UI Semilight" panose="020B0402040204020203" pitchFamily="34" charset="0"/>
              <a:cs typeface="Segoe UI Semilight" panose="020B0402040204020203" pitchFamily="34" charset="0"/>
            </a:endParaRPr>
          </a:p>
        </p:txBody>
      </p:sp>
      <p:grpSp>
        <p:nvGrpSpPr>
          <p:cNvPr id="38" name="Group 37">
            <a:extLst>
              <a:ext uri="{FF2B5EF4-FFF2-40B4-BE49-F238E27FC236}">
                <a16:creationId xmlns:a16="http://schemas.microsoft.com/office/drawing/2014/main" id="{54FD4313-D6F4-4545-9A17-742B81EE6D22}"/>
              </a:ext>
            </a:extLst>
          </p:cNvPr>
          <p:cNvGrpSpPr/>
          <p:nvPr/>
        </p:nvGrpSpPr>
        <p:grpSpPr>
          <a:xfrm>
            <a:off x="618580" y="2098370"/>
            <a:ext cx="4561201" cy="1"/>
            <a:chOff x="618580" y="2098370"/>
            <a:chExt cx="4561201" cy="1"/>
          </a:xfrm>
        </p:grpSpPr>
        <p:cxnSp>
          <p:nvCxnSpPr>
            <p:cNvPr id="39" name="Straight Connector 38">
              <a:extLst>
                <a:ext uri="{FF2B5EF4-FFF2-40B4-BE49-F238E27FC236}">
                  <a16:creationId xmlns:a16="http://schemas.microsoft.com/office/drawing/2014/main" id="{7F906496-6DE4-4D13-8770-3D4EE4E88956}"/>
                </a:ext>
              </a:extLst>
            </p:cNvPr>
            <p:cNvCxnSpPr>
              <a:cxnSpLocks/>
            </p:cNvCxnSpPr>
            <p:nvPr/>
          </p:nvCxnSpPr>
          <p:spPr>
            <a:xfrm flipV="1">
              <a:off x="882101" y="2098370"/>
              <a:ext cx="4297680" cy="1"/>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CCBB8BA-7D49-4ACF-B33E-6B6962787736}"/>
                </a:ext>
              </a:extLst>
            </p:cNvPr>
            <p:cNvCxnSpPr>
              <a:cxnSpLocks/>
            </p:cNvCxnSpPr>
            <p:nvPr/>
          </p:nvCxnSpPr>
          <p:spPr>
            <a:xfrm>
              <a:off x="618580" y="2098370"/>
              <a:ext cx="469005" cy="0"/>
            </a:xfrm>
            <a:prstGeom prst="line">
              <a:avLst/>
            </a:prstGeom>
            <a:ln w="38100">
              <a:solidFill>
                <a:srgbClr val="65ACD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Title 4">
            <a:extLst>
              <a:ext uri="{FF2B5EF4-FFF2-40B4-BE49-F238E27FC236}">
                <a16:creationId xmlns:a16="http://schemas.microsoft.com/office/drawing/2014/main" id="{F7047B45-8911-42F9-9933-9D54D503BFAB}"/>
              </a:ext>
            </a:extLst>
          </p:cNvPr>
          <p:cNvSpPr txBox="1">
            <a:spLocks/>
          </p:cNvSpPr>
          <p:nvPr/>
        </p:nvSpPr>
        <p:spPr>
          <a:xfrm>
            <a:off x="481395" y="395923"/>
            <a:ext cx="1130646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3200" cap="all">
                <a:ea typeface="Segoe UI" pitchFamily="34" charset="0"/>
              </a:rPr>
              <a:t>Maximize asset uptime </a:t>
            </a:r>
            <a:br>
              <a:rPr lang="en-US" sz="3200" cap="all">
                <a:ea typeface="Segoe UI" pitchFamily="34" charset="0"/>
              </a:rPr>
            </a:br>
            <a:r>
              <a:rPr lang="en-US" sz="3200" cap="all">
                <a:ea typeface="Segoe UI" pitchFamily="34" charset="0"/>
              </a:rPr>
              <a:t>and efficiency</a:t>
            </a:r>
          </a:p>
        </p:txBody>
      </p:sp>
    </p:spTree>
    <p:extLst>
      <p:ext uri="{BB962C8B-B14F-4D97-AF65-F5344CB8AC3E}">
        <p14:creationId xmlns:p14="http://schemas.microsoft.com/office/powerpoint/2010/main" val="314494935"/>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4500"/>
                            </p:stCondLst>
                            <p:childTnLst>
                              <p:par>
                                <p:cTn id="9" presetID="10" presetClass="entr" presetSubtype="0" fill="hold" nodeType="afterEffect">
                                  <p:stCondLst>
                                    <p:cond delay="40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6">
            <a:extLst>
              <a:ext uri="{FF2B5EF4-FFF2-40B4-BE49-F238E27FC236}">
                <a16:creationId xmlns:a16="http://schemas.microsoft.com/office/drawing/2014/main" id="{60B94823-7E6D-41DA-BBF6-ABE73FB275EF}"/>
              </a:ext>
            </a:extLst>
          </p:cNvPr>
          <p:cNvSpPr txBox="1">
            <a:spLocks/>
          </p:cNvSpPr>
          <p:nvPr/>
        </p:nvSpPr>
        <p:spPr>
          <a:xfrm>
            <a:off x="1369992" y="1646481"/>
            <a:ext cx="9347201" cy="615553"/>
          </a:xfrm>
          <a:prstGeom prst="rect">
            <a:avLst/>
          </a:prstGeom>
        </p:spPr>
        <p:txBody>
          <a:bodyPr vert="horz" wrap="square" lIns="0" tIns="91440" rIns="146304" bIns="91440" rtlCol="0">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marL="0" marR="0" lvl="0" indent="0" algn="ctr"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mn-cs"/>
              </a:rPr>
              <a:t>Extend Guides across core business functions </a:t>
            </a:r>
          </a:p>
        </p:txBody>
      </p:sp>
      <p:sp>
        <p:nvSpPr>
          <p:cNvPr id="88" name="Rectangle 87">
            <a:extLst>
              <a:ext uri="{FF2B5EF4-FFF2-40B4-BE49-F238E27FC236}">
                <a16:creationId xmlns:a16="http://schemas.microsoft.com/office/drawing/2014/main" id="{D68F94C1-2C6D-43B5-AC59-EABDCA966EB5}"/>
              </a:ext>
            </a:extLst>
          </p:cNvPr>
          <p:cNvSpPr/>
          <p:nvPr/>
        </p:nvSpPr>
        <p:spPr bwMode="auto">
          <a:xfrm>
            <a:off x="9531590" y="3807279"/>
            <a:ext cx="2039929" cy="15388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91440" bIns="9144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Safety</a:t>
            </a:r>
            <a:endParaRPr kumimoji="0" lang="en-US" sz="1600" b="0" i="0" u="none" strike="noStrike" kern="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rPr>
              <a:t>Experience dangerous procedures virtually before attempting in the physical environment. </a:t>
            </a:r>
          </a:p>
        </p:txBody>
      </p:sp>
      <p:sp>
        <p:nvSpPr>
          <p:cNvPr id="86" name="Rectangle 85">
            <a:extLst>
              <a:ext uri="{FF2B5EF4-FFF2-40B4-BE49-F238E27FC236}">
                <a16:creationId xmlns:a16="http://schemas.microsoft.com/office/drawing/2014/main" id="{3AA95502-DE31-4CAB-83CC-D7F6B5797A75}"/>
              </a:ext>
            </a:extLst>
          </p:cNvPr>
          <p:cNvSpPr/>
          <p:nvPr/>
        </p:nvSpPr>
        <p:spPr bwMode="auto">
          <a:xfrm>
            <a:off x="5021956" y="3806961"/>
            <a:ext cx="2142034" cy="10891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Operations</a:t>
            </a:r>
            <a:endParaRPr kumimoji="0" lang="en-US" sz="1600" b="0" i="0" u="none" strike="noStrike" kern="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rPr>
              <a:t>Rollout new processes with increased consistency by turning employee knowledge into a repeatable tool. </a:t>
            </a:r>
          </a:p>
        </p:txBody>
      </p:sp>
      <p:sp>
        <p:nvSpPr>
          <p:cNvPr id="84" name="Rectangle 83">
            <a:extLst>
              <a:ext uri="{FF2B5EF4-FFF2-40B4-BE49-F238E27FC236}">
                <a16:creationId xmlns:a16="http://schemas.microsoft.com/office/drawing/2014/main" id="{D2F96905-505F-4D57-9026-EC900EFB1010}"/>
              </a:ext>
            </a:extLst>
          </p:cNvPr>
          <p:cNvSpPr/>
          <p:nvPr/>
        </p:nvSpPr>
        <p:spPr bwMode="auto">
          <a:xfrm>
            <a:off x="7282029" y="3806961"/>
            <a:ext cx="2131521" cy="10891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Certification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rPr>
              <a:t>Ensure every employee meets high standards by quickly identifying who needs help where. </a:t>
            </a:r>
          </a:p>
        </p:txBody>
      </p:sp>
      <p:sp>
        <p:nvSpPr>
          <p:cNvPr id="82" name="Rectangle 81">
            <a:extLst>
              <a:ext uri="{FF2B5EF4-FFF2-40B4-BE49-F238E27FC236}">
                <a16:creationId xmlns:a16="http://schemas.microsoft.com/office/drawing/2014/main" id="{34342CB6-21D9-4FFE-B3F4-03A28AB66907}"/>
              </a:ext>
            </a:extLst>
          </p:cNvPr>
          <p:cNvSpPr/>
          <p:nvPr/>
        </p:nvSpPr>
        <p:spPr bwMode="auto">
          <a:xfrm>
            <a:off x="534093" y="3806961"/>
            <a:ext cx="2127814" cy="10891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Assembly</a:t>
            </a:r>
            <a:endParaRPr kumimoji="0" lang="en-US" sz="1600" b="0" i="0" u="none" strike="noStrike" kern="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rPr>
              <a:t>Show employees the tools and parts they need and how to use them in real work situations. </a:t>
            </a:r>
          </a:p>
        </p:txBody>
      </p:sp>
      <p:sp>
        <p:nvSpPr>
          <p:cNvPr id="80" name="Rectangle 79">
            <a:extLst>
              <a:ext uri="{FF2B5EF4-FFF2-40B4-BE49-F238E27FC236}">
                <a16:creationId xmlns:a16="http://schemas.microsoft.com/office/drawing/2014/main" id="{97D95679-48BD-47F4-B14F-D289F0B3823E}"/>
              </a:ext>
            </a:extLst>
          </p:cNvPr>
          <p:cNvSpPr/>
          <p:nvPr/>
        </p:nvSpPr>
        <p:spPr bwMode="auto">
          <a:xfrm>
            <a:off x="2779947" y="3806961"/>
            <a:ext cx="2123970" cy="108915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Service</a:t>
            </a:r>
            <a:endParaRPr kumimoji="0" lang="en-US" sz="2400" b="0" i="0" u="none" strike="noStrike" kern="0" cap="none" spc="0" normalizeH="0" baseline="0" noProof="0">
              <a:ln>
                <a:noFill/>
              </a:ln>
              <a:solidFill>
                <a:srgbClr val="0078D4"/>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10" normalizeH="0" baseline="0" noProof="0">
                <a:ln w="3175">
                  <a:noFill/>
                </a:ln>
                <a:solidFill>
                  <a:srgbClr val="3C3C41"/>
                </a:solidFill>
                <a:effectLst/>
                <a:uLnTx/>
                <a:uFillTx/>
                <a:latin typeface="Segoe UI"/>
                <a:ea typeface="+mn-ea"/>
                <a:cs typeface="Segoe UI" panose="020B0502040204020203" pitchFamily="34" charset="0"/>
              </a:rPr>
              <a:t>Equip technicians with guided instructions at the job site, eliminating the need to schedule additional visits. </a:t>
            </a:r>
          </a:p>
        </p:txBody>
      </p:sp>
      <p:cxnSp>
        <p:nvCxnSpPr>
          <p:cNvPr id="77" name="Straight Arrow Connector 76">
            <a:extLst>
              <a:ext uri="{FF2B5EF4-FFF2-40B4-BE49-F238E27FC236}">
                <a16:creationId xmlns:a16="http://schemas.microsoft.com/office/drawing/2014/main" id="{328492BE-BB77-4921-B34B-8BFB0839FE65}"/>
              </a:ext>
            </a:extLst>
          </p:cNvPr>
          <p:cNvCxnSpPr>
            <a:cxnSpLocks/>
          </p:cNvCxnSpPr>
          <p:nvPr/>
        </p:nvCxnSpPr>
        <p:spPr>
          <a:xfrm>
            <a:off x="574572" y="6011556"/>
            <a:ext cx="11071185" cy="0"/>
          </a:xfrm>
          <a:prstGeom prst="straightConnector1">
            <a:avLst/>
          </a:prstGeom>
          <a:noFill/>
          <a:ln w="9525" cap="flat" cmpd="sng" algn="ctr">
            <a:solidFill>
              <a:srgbClr val="0078D4"/>
            </a:solidFill>
            <a:prstDash val="solid"/>
            <a:headEnd type="triangle"/>
            <a:tailEnd type="triangle"/>
          </a:ln>
          <a:effectLst/>
        </p:spPr>
      </p:cxnSp>
      <p:sp>
        <p:nvSpPr>
          <p:cNvPr id="78" name="TextBox 77">
            <a:extLst>
              <a:ext uri="{FF2B5EF4-FFF2-40B4-BE49-F238E27FC236}">
                <a16:creationId xmlns:a16="http://schemas.microsoft.com/office/drawing/2014/main" id="{BB8F28C7-5E2D-45D9-8A01-941CCD1D21D5}"/>
              </a:ext>
            </a:extLst>
          </p:cNvPr>
          <p:cNvSpPr txBox="1"/>
          <p:nvPr/>
        </p:nvSpPr>
        <p:spPr>
          <a:xfrm>
            <a:off x="4622289" y="5654246"/>
            <a:ext cx="2647593" cy="807831"/>
          </a:xfrm>
          <a:prstGeom prst="rect">
            <a:avLst/>
          </a:prstGeom>
          <a:solidFill>
            <a:schemeClr val="bg1">
              <a:lumMod val="95000"/>
            </a:schemeClr>
          </a:solidFill>
          <a:ln w="9525">
            <a:solidFill>
              <a:srgbClr val="0078D4"/>
            </a:solidFill>
          </a:ln>
        </p:spPr>
        <p:txBody>
          <a:bodyPr wrap="square" lIns="0" tIns="45720" rIns="0" bIns="45720" rtlCol="0" anchor="ctr" anchorCtr="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mn-cs"/>
              </a:rPr>
              <a:t>Unfamiliar equipment or process</a:t>
            </a:r>
            <a:endParaRPr kumimoji="0" lang="en-US" sz="16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2917">
                      <a:srgbClr val="3C3C41"/>
                    </a:gs>
                    <a:gs pos="30000">
                      <a:srgbClr val="3C3C41"/>
                    </a:gs>
                  </a:gsLst>
                  <a:lin ang="5400000" scaled="0"/>
                </a:gradFill>
                <a:effectLst/>
                <a:uLnTx/>
                <a:uFillTx/>
                <a:latin typeface="Segoe UI Semibold"/>
                <a:ea typeface="+mn-ea"/>
                <a:cs typeface="Segoe UI Semibold"/>
              </a:rPr>
              <a:t>Ongoing training</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3C3C41"/>
                </a:solidFill>
                <a:effectLst/>
                <a:uLnTx/>
                <a:uFillTx/>
                <a:latin typeface="Segoe UI Semibold"/>
                <a:ea typeface="+mn-ea"/>
                <a:cs typeface="Segoe UI Semibold"/>
              </a:rPr>
              <a:t>Standardization and compliance</a:t>
            </a:r>
          </a:p>
        </p:txBody>
      </p:sp>
      <p:pic>
        <p:nvPicPr>
          <p:cNvPr id="33" name="Picture 32">
            <a:extLst>
              <a:ext uri="{FF2B5EF4-FFF2-40B4-BE49-F238E27FC236}">
                <a16:creationId xmlns:a16="http://schemas.microsoft.com/office/drawing/2014/main" id="{35C0A38E-7ABB-47FC-84A4-576B3F7D948A}"/>
              </a:ext>
            </a:extLst>
          </p:cNvPr>
          <p:cNvPicPr>
            <a:picLocks noChangeAspect="1"/>
          </p:cNvPicPr>
          <p:nvPr/>
        </p:nvPicPr>
        <p:blipFill rotWithShape="1">
          <a:blip r:embed="rId3">
            <a:extLst>
              <a:ext uri="{28A0092B-C50C-407E-A947-70E740481C1C}">
                <a14:useLocalDpi xmlns:a14="http://schemas.microsoft.com/office/drawing/2010/main" val="0"/>
              </a:ext>
            </a:extLst>
          </a:blip>
          <a:srcRect r="16614"/>
          <a:stretch/>
        </p:blipFill>
        <p:spPr>
          <a:xfrm>
            <a:off x="9531590" y="2366947"/>
            <a:ext cx="2020708" cy="1344168"/>
          </a:xfrm>
          <a:prstGeom prst="rect">
            <a:avLst/>
          </a:prstGeom>
        </p:spPr>
      </p:pic>
      <p:pic>
        <p:nvPicPr>
          <p:cNvPr id="44" name="Picture 43">
            <a:extLst>
              <a:ext uri="{FF2B5EF4-FFF2-40B4-BE49-F238E27FC236}">
                <a16:creationId xmlns:a16="http://schemas.microsoft.com/office/drawing/2014/main" id="{BD651FAB-C15A-4DE1-BD55-42406C4AA637}"/>
              </a:ext>
            </a:extLst>
          </p:cNvPr>
          <p:cNvPicPr>
            <a:picLocks/>
          </p:cNvPicPr>
          <p:nvPr/>
        </p:nvPicPr>
        <p:blipFill>
          <a:blip r:embed="rId4">
            <a:extLst>
              <a:ext uri="{28A0092B-C50C-407E-A947-70E740481C1C}">
                <a14:useLocalDpi xmlns:a14="http://schemas.microsoft.com/office/drawing/2010/main" val="0"/>
              </a:ext>
            </a:extLst>
          </a:blip>
          <a:srcRect/>
          <a:stretch/>
        </p:blipFill>
        <p:spPr>
          <a:xfrm>
            <a:off x="5031715" y="2374377"/>
            <a:ext cx="1997167" cy="1331445"/>
          </a:xfrm>
          <a:prstGeom prst="rect">
            <a:avLst/>
          </a:prstGeom>
        </p:spPr>
      </p:pic>
      <p:pic>
        <p:nvPicPr>
          <p:cNvPr id="45" name="Picture 44">
            <a:extLst>
              <a:ext uri="{FF2B5EF4-FFF2-40B4-BE49-F238E27FC236}">
                <a16:creationId xmlns:a16="http://schemas.microsoft.com/office/drawing/2014/main" id="{270010C2-D48A-4002-A7F6-0EAF15AEFC63}"/>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7269882" y="2366947"/>
            <a:ext cx="2020708" cy="1347139"/>
          </a:xfrm>
          <a:prstGeom prst="rect">
            <a:avLst/>
          </a:prstGeom>
        </p:spPr>
      </p:pic>
      <p:pic>
        <p:nvPicPr>
          <p:cNvPr id="46" name="Picture 45">
            <a:extLst>
              <a:ext uri="{FF2B5EF4-FFF2-40B4-BE49-F238E27FC236}">
                <a16:creationId xmlns:a16="http://schemas.microsoft.com/office/drawing/2014/main" id="{709454C4-D766-438C-8923-7C63E298A32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34093" y="2366947"/>
            <a:ext cx="2007310" cy="1338876"/>
          </a:xfrm>
          <a:prstGeom prst="rect">
            <a:avLst/>
          </a:prstGeom>
        </p:spPr>
      </p:pic>
      <p:pic>
        <p:nvPicPr>
          <p:cNvPr id="47" name="Picture 46">
            <a:extLst>
              <a:ext uri="{FF2B5EF4-FFF2-40B4-BE49-F238E27FC236}">
                <a16:creationId xmlns:a16="http://schemas.microsoft.com/office/drawing/2014/main" id="{BF2169D1-5331-49B1-AE2C-8B431B8CD9D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782403" y="2366947"/>
            <a:ext cx="2008312" cy="1338875"/>
          </a:xfrm>
          <a:prstGeom prst="rect">
            <a:avLst/>
          </a:prstGeom>
        </p:spPr>
      </p:pic>
      <p:sp>
        <p:nvSpPr>
          <p:cNvPr id="30" name="Title 4">
            <a:extLst>
              <a:ext uri="{FF2B5EF4-FFF2-40B4-BE49-F238E27FC236}">
                <a16:creationId xmlns:a16="http://schemas.microsoft.com/office/drawing/2014/main" id="{84410C47-BFF3-4752-BD0F-9BAC826C3363}"/>
              </a:ext>
            </a:extLst>
          </p:cNvPr>
          <p:cNvSpPr txBox="1">
            <a:spLocks/>
          </p:cNvSpPr>
          <p:nvPr/>
        </p:nvSpPr>
        <p:spPr>
          <a:xfrm>
            <a:off x="481395" y="395923"/>
            <a:ext cx="1130646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3200" cap="all">
                <a:ea typeface="Segoe UI" pitchFamily="34" charset="0"/>
              </a:rPr>
              <a:t>Workforce Transformation</a:t>
            </a:r>
          </a:p>
        </p:txBody>
      </p:sp>
      <p:sp>
        <p:nvSpPr>
          <p:cNvPr id="48" name="Text Placeholder 4">
            <a:extLst>
              <a:ext uri="{FF2B5EF4-FFF2-40B4-BE49-F238E27FC236}">
                <a16:creationId xmlns:a16="http://schemas.microsoft.com/office/drawing/2014/main" id="{C84B3A1A-73EE-4136-BDB9-9B1C5070EC56}"/>
              </a:ext>
            </a:extLst>
          </p:cNvPr>
          <p:cNvSpPr txBox="1">
            <a:spLocks/>
          </p:cNvSpPr>
          <p:nvPr/>
        </p:nvSpPr>
        <p:spPr>
          <a:xfrm>
            <a:off x="481394" y="928960"/>
            <a:ext cx="11013919" cy="369332"/>
          </a:xfrm>
          <a:prstGeom prst="rect">
            <a:avLst/>
          </a:prstGeom>
        </p:spPr>
        <p:txBody>
          <a:bodyPr vert="horz" wrap="square" lIns="0" tIns="0" rIns="0" bIns="0" rtlCol="0">
            <a:spAutoFit/>
          </a:bodyPr>
          <a:lst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bg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bg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bg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a:lstStyle>
          <a:p>
            <a:pPr lvl="0">
              <a:defRPr/>
            </a:pPr>
            <a:r>
              <a:rPr lang="en-US" sz="2400">
                <a:solidFill>
                  <a:srgbClr val="000000"/>
                </a:solidFill>
                <a:latin typeface="Segoe UI Semilight" panose="020B0402040204020203" pitchFamily="34" charset="0"/>
                <a:cs typeface="Segoe UI Semilight" panose="020B0402040204020203" pitchFamily="34" charset="0"/>
              </a:rPr>
              <a:t>Enhance operations with intelligent tools and applications</a:t>
            </a:r>
          </a:p>
        </p:txBody>
      </p:sp>
    </p:spTree>
    <p:extLst>
      <p:ext uri="{BB962C8B-B14F-4D97-AF65-F5344CB8AC3E}">
        <p14:creationId xmlns:p14="http://schemas.microsoft.com/office/powerpoint/2010/main" val="785149437"/>
      </p:ext>
    </p:extLst>
  </p:cSld>
  <p:clrMapOvr>
    <a:masterClrMapping/>
  </p:clrMapOvr>
  <p:transition spd="slow">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A group of people having a picnic&#10;&#10;Description automatically generated">
            <a:extLst>
              <a:ext uri="{FF2B5EF4-FFF2-40B4-BE49-F238E27FC236}">
                <a16:creationId xmlns:a16="http://schemas.microsoft.com/office/drawing/2014/main" id="{03296C30-EC20-4DD4-A6DE-97D561F561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36" t="16046" r="462" b="17670"/>
          <a:stretch>
            <a:fillRect/>
          </a:stretch>
        </p:blipFill>
        <p:spPr bwMode="auto">
          <a:xfrm>
            <a:off x="2964561" y="-589"/>
            <a:ext cx="9227439" cy="324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8" y="3269724"/>
            <a:ext cx="8643841" cy="830262"/>
          </a:xfrm>
        </p:spPr>
        <p:txBody>
          <a:bodyPr/>
          <a:lstStyle/>
          <a:p>
            <a:r>
              <a:rPr lang="en-US"/>
              <a:t>“What we find really exciting and empowering about our IoT Intelligence capabilities is that all our stakeholders now work from one set of numbers.”</a:t>
            </a:r>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p:txBody>
          <a:bodyPr/>
          <a:lstStyle/>
          <a:p>
            <a:r>
              <a:rPr lang="en-CA"/>
              <a:t>Snack manufacturer </a:t>
            </a:r>
            <a:r>
              <a:rPr lang="en-CA" err="1"/>
              <a:t>Majans</a:t>
            </a:r>
            <a:r>
              <a:rPr lang="en-CA"/>
              <a:t> wanted to transform its production processes to meet lean manufacturing goals, improve snack food quality, increase production, and drive innovation to create snack magic for customers.</a:t>
            </a:r>
            <a:endParaRPr lang="en-US"/>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308880"/>
            <a:ext cx="8643841" cy="158979"/>
          </a:xfrm>
        </p:spPr>
        <p:txBody>
          <a:bodyPr/>
          <a:lstStyle/>
          <a:p>
            <a:r>
              <a:rPr lang="en-US"/>
              <a:t>—Amit </a:t>
            </a:r>
            <a:r>
              <a:rPr lang="en-US" err="1"/>
              <a:t>Raniga</a:t>
            </a:r>
            <a:r>
              <a:rPr lang="en-US"/>
              <a:t>, Director, </a:t>
            </a:r>
            <a:r>
              <a:rPr lang="en-US" err="1"/>
              <a:t>Majans</a:t>
            </a:r>
            <a:endParaRPr lang="en-US"/>
          </a:p>
        </p:txBody>
      </p:sp>
      <p:sp>
        <p:nvSpPr>
          <p:cNvPr id="5" name="Text Placeholder 4">
            <a:extLst>
              <a:ext uri="{FF2B5EF4-FFF2-40B4-BE49-F238E27FC236}">
                <a16:creationId xmlns:a16="http://schemas.microsoft.com/office/drawing/2014/main" id="{7D48CBD9-A863-F645-998C-9C8E18A1F086}"/>
              </a:ext>
            </a:extLst>
          </p:cNvPr>
          <p:cNvSpPr>
            <a:spLocks noGrp="1"/>
          </p:cNvSpPr>
          <p:nvPr>
            <p:ph type="body" sz="quarter" idx="21"/>
          </p:nvPr>
        </p:nvSpPr>
        <p:spPr>
          <a:xfrm>
            <a:off x="6135863" y="5162439"/>
            <a:ext cx="2560320" cy="1470009"/>
          </a:xfrm>
        </p:spPr>
        <p:txBody>
          <a:bodyPr/>
          <a:lstStyle/>
          <a:p>
            <a:r>
              <a:rPr lang="en-CA" err="1"/>
              <a:t>Majans</a:t>
            </a:r>
            <a:r>
              <a:rPr lang="en-CA"/>
              <a:t> </a:t>
            </a:r>
            <a:r>
              <a:rPr lang="en-US"/>
              <a:t>implemented Microsoft Dynamics 365 Supply Chain Management and IoT Intelligence to turn data from IoT-enabled devices into actionable insights on the production line.</a:t>
            </a:r>
          </a:p>
        </p:txBody>
      </p:sp>
      <p:sp>
        <p:nvSpPr>
          <p:cNvPr id="6" name="Text Placeholder 5">
            <a:extLst>
              <a:ext uri="{FF2B5EF4-FFF2-40B4-BE49-F238E27FC236}">
                <a16:creationId xmlns:a16="http://schemas.microsoft.com/office/drawing/2014/main" id="{071A4DF3-41A4-5A40-B665-C48B900C6214}"/>
              </a:ext>
            </a:extLst>
          </p:cNvPr>
          <p:cNvSpPr>
            <a:spLocks noGrp="1"/>
          </p:cNvSpPr>
          <p:nvPr>
            <p:ph type="body" sz="quarter" idx="22"/>
          </p:nvPr>
        </p:nvSpPr>
        <p:spPr>
          <a:xfrm>
            <a:off x="8747123" y="5162439"/>
            <a:ext cx="2687496" cy="1470009"/>
          </a:xfrm>
        </p:spPr>
        <p:txBody>
          <a:bodyPr/>
          <a:lstStyle/>
          <a:p>
            <a:r>
              <a:rPr lang="en-US" err="1"/>
              <a:t>Majans</a:t>
            </a:r>
            <a:r>
              <a:rPr lang="en-US"/>
              <a:t> is creating data‑driven manufacturing processes that extend from the farm to the factory to the consumer experience. It now provides its frontline workers, management, and C-level decision makers with near-real-time data offering meaningful signals and insights.</a:t>
            </a:r>
          </a:p>
          <a:p>
            <a:endParaRPr lang="en-US"/>
          </a:p>
        </p:txBody>
      </p:sp>
      <p:sp>
        <p:nvSpPr>
          <p:cNvPr id="16" name="Text Placeholder 6">
            <a:extLst>
              <a:ext uri="{FF2B5EF4-FFF2-40B4-BE49-F238E27FC236}">
                <a16:creationId xmlns:a16="http://schemas.microsoft.com/office/drawing/2014/main" id="{81053A6B-956D-4066-9345-13B598A76297}"/>
              </a:ext>
            </a:extLst>
          </p:cNvPr>
          <p:cNvSpPr>
            <a:spLocks noGrp="1"/>
          </p:cNvSpPr>
          <p:nvPr>
            <p:ph type="body" sz="quarter" idx="18"/>
          </p:nvPr>
        </p:nvSpPr>
        <p:spPr>
          <a:xfrm>
            <a:off x="309563" y="2978150"/>
            <a:ext cx="2286000" cy="2873375"/>
          </a:xfrm>
        </p:spPr>
        <p:txBody>
          <a:bodyPr/>
          <a:lstStyle/>
          <a:p>
            <a:pPr eaLnBrk="1" fontAlgn="auto" hangingPunct="1">
              <a:spcAft>
                <a:spcPts val="0"/>
              </a:spcAft>
              <a:defRPr/>
            </a:pPr>
            <a:r>
              <a:rPr lang="en-US"/>
              <a:t>Customer:</a:t>
            </a:r>
            <a:br>
              <a:rPr lang="en-US"/>
            </a:br>
            <a:r>
              <a:rPr lang="en-US" b="0" err="1">
                <a:latin typeface="Segoe UI Semilight" panose="020B0402040204020203" pitchFamily="34" charset="0"/>
                <a:cs typeface="Segoe UI Semilight" panose="020B0402040204020203" pitchFamily="34" charset="0"/>
              </a:rPr>
              <a:t>Majans</a:t>
            </a:r>
            <a:endParaRPr lang="en-US" b="0">
              <a:latin typeface="Segoe UI Semilight" panose="020B0402040204020203" pitchFamily="34" charset="0"/>
              <a:cs typeface="Segoe UI Semilight" panose="020B0402040204020203" pitchFamily="34" charset="0"/>
            </a:endParaRPr>
          </a:p>
          <a:p>
            <a:pPr eaLnBrk="1" fontAlgn="auto" hangingPunct="1">
              <a:spcAft>
                <a:spcPts val="0"/>
              </a:spcAft>
              <a:defRPr/>
            </a:pPr>
            <a:r>
              <a:rPr lang="en-US"/>
              <a:t>Industry:</a:t>
            </a:r>
            <a:br>
              <a:rPr lang="en-US"/>
            </a:br>
            <a:r>
              <a:rPr lang="en-US" b="0">
                <a:latin typeface="Segoe UI Semilight" panose="020B0402040204020203" pitchFamily="34" charset="0"/>
                <a:cs typeface="Segoe UI Semilight" panose="020B0402040204020203" pitchFamily="34" charset="0"/>
              </a:rPr>
              <a:t>Manufacturing</a:t>
            </a:r>
          </a:p>
          <a:p>
            <a:pPr eaLnBrk="1" fontAlgn="auto" hangingPunct="1">
              <a:spcAft>
                <a:spcPts val="0"/>
              </a:spcAft>
              <a:defRPr/>
            </a:pPr>
            <a:r>
              <a:rPr lang="en-US"/>
              <a:t>Size:</a:t>
            </a:r>
            <a:br>
              <a:rPr lang="en-US"/>
            </a:br>
            <a:r>
              <a:rPr lang="en-US" b="0">
                <a:latin typeface="Segoe UI Semilight" panose="020B0402040204020203" pitchFamily="34" charset="0"/>
                <a:cs typeface="Segoe UI Semilight" panose="020B0402040204020203" pitchFamily="34" charset="0"/>
              </a:rPr>
              <a:t>50–999 employees</a:t>
            </a:r>
          </a:p>
          <a:p>
            <a:pPr eaLnBrk="1" fontAlgn="auto" hangingPunct="1">
              <a:spcAft>
                <a:spcPts val="0"/>
              </a:spcAft>
              <a:defRPr/>
            </a:pPr>
            <a:r>
              <a:rPr lang="en-US"/>
              <a:t>Country:</a:t>
            </a:r>
            <a:br>
              <a:rPr lang="en-US"/>
            </a:br>
            <a:r>
              <a:rPr lang="en-US" b="0">
                <a:latin typeface="Segoe UI Semilight" panose="020B0402040204020203" pitchFamily="34" charset="0"/>
                <a:cs typeface="Segoe UI Semilight" panose="020B0402040204020203" pitchFamily="34" charset="0"/>
              </a:rPr>
              <a:t>Australia</a:t>
            </a:r>
          </a:p>
          <a:p>
            <a:pPr eaLnBrk="1" fontAlgn="auto" hangingPunct="1">
              <a:spcBef>
                <a:spcPts val="0"/>
              </a:spcBef>
              <a:spcAft>
                <a:spcPts val="0"/>
              </a:spcAft>
              <a:defRPr/>
            </a:pPr>
            <a:endParaRPr lang="en-US"/>
          </a:p>
          <a:p>
            <a:pPr>
              <a:spcBef>
                <a:spcPts val="0"/>
              </a:spcBef>
              <a:defRPr/>
            </a:pPr>
            <a:r>
              <a:rPr lang="en-US"/>
              <a:t>Products and services:</a:t>
            </a:r>
            <a:br>
              <a:rPr lang="en-US"/>
            </a:br>
            <a:r>
              <a:rPr lang="en-US" b="0">
                <a:latin typeface="Segoe UI Semilight" panose="020B0402040204020203" pitchFamily="34" charset="0"/>
                <a:cs typeface="Segoe UI Semilight" panose="020B0402040204020203" pitchFamily="34" charset="0"/>
              </a:rPr>
              <a:t>Microsoft Dynamics 365</a:t>
            </a:r>
            <a:br>
              <a:rPr lang="en-US" b="0">
                <a:latin typeface="Segoe UI Semilight" panose="020B0402040204020203" pitchFamily="34" charset="0"/>
                <a:cs typeface="Segoe UI Semilight" panose="020B0402040204020203" pitchFamily="34" charset="0"/>
              </a:rPr>
            </a:br>
            <a:r>
              <a:rPr lang="en-US" b="0">
                <a:latin typeface="Segoe UI Semilight" panose="020B0402040204020203" pitchFamily="34" charset="0"/>
                <a:cs typeface="Segoe UI Semilight" panose="020B0402040204020203" pitchFamily="34" charset="0"/>
              </a:rPr>
              <a:t>Dynamics 365 Supply Chain Management</a:t>
            </a:r>
            <a:br>
              <a:rPr lang="en-US" b="0">
                <a:latin typeface="Segoe UI Semilight" panose="020B0402040204020203" pitchFamily="34" charset="0"/>
                <a:cs typeface="Segoe UI Semilight" panose="020B0402040204020203" pitchFamily="34" charset="0"/>
              </a:rPr>
            </a:br>
            <a:r>
              <a:rPr lang="en-US" b="0">
                <a:latin typeface="Segoe UI Semilight" panose="020B0402040204020203" pitchFamily="34" charset="0"/>
                <a:cs typeface="Segoe UI Semilight" panose="020B0402040204020203" pitchFamily="34" charset="0"/>
              </a:rPr>
              <a:t>Microsoft Power BI</a:t>
            </a:r>
          </a:p>
          <a:p>
            <a:pPr eaLnBrk="1" fontAlgn="auto" hangingPunct="1">
              <a:spcBef>
                <a:spcPts val="0"/>
              </a:spcBef>
              <a:spcAft>
                <a:spcPts val="0"/>
              </a:spcAft>
              <a:defRPr/>
            </a:pPr>
            <a:br>
              <a:rPr lang="en-US" b="0">
                <a:latin typeface="Segoe UI Semilight" panose="020B0402040204020203" pitchFamily="34" charset="0"/>
                <a:cs typeface="Segoe UI Semilight" panose="020B0402040204020203" pitchFamily="34" charset="0"/>
              </a:rPr>
            </a:br>
            <a:br>
              <a:rPr lang="en-US"/>
            </a:br>
            <a:r>
              <a:rPr lang="en-US">
                <a:hlinkClick r:id="rId3"/>
              </a:rPr>
              <a:t>Read full story here</a:t>
            </a:r>
            <a:endParaRPr lang="en-US"/>
          </a:p>
        </p:txBody>
      </p:sp>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5" descr="A close up of a logo&#10;&#10;Description automatically generated">
            <a:extLst>
              <a:ext uri="{FF2B5EF4-FFF2-40B4-BE49-F238E27FC236}">
                <a16:creationId xmlns:a16="http://schemas.microsoft.com/office/drawing/2014/main" id="{C0FB2AD7-4690-4999-BA3C-3260D608A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84263"/>
            <a:ext cx="2870200"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1946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erson sitting at a table with a computer&#10;&#10;Description automatically generated">
            <a:extLst>
              <a:ext uri="{FF2B5EF4-FFF2-40B4-BE49-F238E27FC236}">
                <a16:creationId xmlns:a16="http://schemas.microsoft.com/office/drawing/2014/main" id="{B42E9999-D2BE-4EF6-B3B6-628AA6009859}"/>
              </a:ext>
            </a:extLst>
          </p:cNvPr>
          <p:cNvPicPr>
            <a:picLocks noChangeAspect="1"/>
          </p:cNvPicPr>
          <p:nvPr/>
        </p:nvPicPr>
        <p:blipFill rotWithShape="1">
          <a:blip r:embed="rId3"/>
          <a:srcRect l="33437" t="22910" r="10401" b="29750"/>
          <a:stretch/>
        </p:blipFill>
        <p:spPr>
          <a:xfrm>
            <a:off x="0" y="1"/>
            <a:ext cx="12192000" cy="6858000"/>
          </a:xfrm>
          <a:prstGeom prst="rect">
            <a:avLst/>
          </a:prstGeom>
          <a:solidFill>
            <a:schemeClr val="bg1"/>
          </a:solidFill>
          <a:ln w="25400">
            <a:noFill/>
          </a:ln>
          <a:effectLst/>
        </p:spPr>
      </p:pic>
      <p:sp>
        <p:nvSpPr>
          <p:cNvPr id="15" name="Rectangle 14">
            <a:extLst>
              <a:ext uri="{FF2B5EF4-FFF2-40B4-BE49-F238E27FC236}">
                <a16:creationId xmlns:a16="http://schemas.microsoft.com/office/drawing/2014/main" id="{90FB4DFC-4BFC-420D-80DF-8308704BC347}"/>
              </a:ext>
            </a:extLst>
          </p:cNvPr>
          <p:cNvSpPr/>
          <p:nvPr/>
        </p:nvSpPr>
        <p:spPr bwMode="auto">
          <a:xfrm>
            <a:off x="0" y="0"/>
            <a:ext cx="12192000" cy="6858000"/>
          </a:xfrm>
          <a:prstGeom prst="rect">
            <a:avLst/>
          </a:prstGeom>
          <a:gradFill flip="none" rotWithShape="1">
            <a:gsLst>
              <a:gs pos="10000">
                <a:schemeClr val="tx1"/>
              </a:gs>
              <a:gs pos="56000">
                <a:srgbClr val="3C3C41">
                  <a:alpha val="85000"/>
                </a:srgbClr>
              </a:gs>
              <a:gs pos="99000">
                <a:srgbClr val="3C3C41">
                  <a:alpha val="26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B295392-CEBC-48D4-A57A-AB357347B613}"/>
              </a:ext>
            </a:extLst>
          </p:cNvPr>
          <p:cNvSpPr>
            <a:spLocks noGrp="1"/>
          </p:cNvSpPr>
          <p:nvPr>
            <p:ph type="title"/>
          </p:nvPr>
        </p:nvSpPr>
        <p:spPr>
          <a:xfrm>
            <a:off x="410096" y="353073"/>
            <a:ext cx="8909164" cy="1436637"/>
          </a:xfrm>
        </p:spPr>
        <p:txBody>
          <a:bodyPr anchor="ctr"/>
          <a:lstStyle/>
          <a:p>
            <a:r>
              <a:rPr lang="en-GB" sz="2800">
                <a:solidFill>
                  <a:schemeClr val="bg1"/>
                </a:solidFill>
                <a:cs typeface="Segoe UI"/>
              </a:rPr>
              <a:t>Accelerate getting started with Dynamics 365 </a:t>
            </a:r>
            <a:br>
              <a:rPr lang="en-GB" sz="2800">
                <a:solidFill>
                  <a:schemeClr val="bg1"/>
                </a:solidFill>
                <a:cs typeface="Segoe UI"/>
              </a:rPr>
            </a:br>
            <a:br>
              <a:rPr lang="en-GB" sz="3600">
                <a:solidFill>
                  <a:schemeClr val="bg1"/>
                </a:solidFill>
                <a:cs typeface="Segoe UI"/>
              </a:rPr>
            </a:br>
            <a:endParaRPr lang="en-GB" sz="2800">
              <a:solidFill>
                <a:schemeClr val="accent4"/>
              </a:solidFill>
            </a:endParaRPr>
          </a:p>
        </p:txBody>
      </p:sp>
      <p:sp>
        <p:nvSpPr>
          <p:cNvPr id="14" name="Rectangle 13">
            <a:extLst>
              <a:ext uri="{FF2B5EF4-FFF2-40B4-BE49-F238E27FC236}">
                <a16:creationId xmlns:a16="http://schemas.microsoft.com/office/drawing/2014/main" id="{B16B5D37-3E1D-4D75-9AFE-B9BBED5EEBAF}"/>
              </a:ext>
            </a:extLst>
          </p:cNvPr>
          <p:cNvSpPr/>
          <p:nvPr/>
        </p:nvSpPr>
        <p:spPr>
          <a:xfrm>
            <a:off x="283066" y="7143903"/>
            <a:ext cx="3532607" cy="2062103"/>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Connect frontline workers with experts &gt; </a:t>
            </a:r>
            <a:r>
              <a:rPr kumimoji="0" lang="en-US" sz="1400" b="0" i="0" u="none" strike="noStrike" kern="1200" cap="none" spc="0" normalizeH="0" baseline="0" noProof="0">
                <a:ln>
                  <a:noFill/>
                </a:ln>
                <a:solidFill>
                  <a:srgbClr val="243A5E"/>
                </a:solidFill>
                <a:effectLst/>
                <a:uLnTx/>
                <a:uFillTx/>
                <a:latin typeface="Segoe UI"/>
                <a:ea typeface="+mn-ea"/>
                <a:cs typeface="Segoe UI" pitchFamily="34" charset="0"/>
                <a:hlinkClick r:id="rId4">
                  <a:extLst>
                    <a:ext uri="{A12FA001-AC4F-418D-AE19-62706E023703}">
                      <ahyp:hlinkClr xmlns:ahyp="http://schemas.microsoft.com/office/drawing/2018/hyperlinkcolor" val="tx"/>
                    </a:ext>
                  </a:extLst>
                </a:hlinkClick>
              </a:rPr>
              <a:t>Video</a:t>
            </a:r>
            <a:endParaRPr kumimoji="0" lang="en-US" sz="1400" b="0" i="0" u="none" strike="noStrike" kern="1200" cap="none" spc="0" normalizeH="0" baseline="0" noProof="0">
              <a:ln>
                <a:noFill/>
              </a:ln>
              <a:solidFill>
                <a:srgbClr val="243A5E"/>
              </a:solidFill>
              <a:effectLst/>
              <a:uLnTx/>
              <a:uFillTx/>
              <a:latin typeface="Segoe UI"/>
              <a:ea typeface="+mn-ea"/>
              <a:cs typeface="Segoe UI" pitchFamily="34" charset="0"/>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Provide consistent levels of support &gt; </a:t>
            </a:r>
            <a:r>
              <a:rPr kumimoji="0" lang="en-US" sz="1400" b="0" i="0" u="none" strike="noStrike" kern="1200" cap="none" spc="0" normalizeH="0" baseline="0" noProof="0">
                <a:ln>
                  <a:noFill/>
                </a:ln>
                <a:solidFill>
                  <a:srgbClr val="243A5E"/>
                </a:solidFill>
                <a:effectLst/>
                <a:uLnTx/>
                <a:uFillTx/>
                <a:latin typeface="Segoe UI"/>
                <a:ea typeface="+mn-ea"/>
                <a:cs typeface="Segoe UI" pitchFamily="34" charset="0"/>
                <a:hlinkClick r:id="rId5">
                  <a:extLst>
                    <a:ext uri="{A12FA001-AC4F-418D-AE19-62706E023703}">
                      <ahyp:hlinkClr xmlns:ahyp="http://schemas.microsoft.com/office/drawing/2018/hyperlinkcolor" val="tx"/>
                    </a:ext>
                  </a:extLst>
                </a:hlinkClick>
              </a:rPr>
              <a:t>Video</a:t>
            </a:r>
            <a:endParaRPr kumimoji="0" lang="en-US" sz="1400" b="0" i="0" u="none" strike="noStrike" kern="1200" cap="none" spc="0" normalizeH="0" baseline="0" noProof="0">
              <a:ln>
                <a:noFill/>
              </a:ln>
              <a:solidFill>
                <a:srgbClr val="243A5E"/>
              </a:solidFill>
              <a:effectLst/>
              <a:uLnTx/>
              <a:uFillTx/>
              <a:latin typeface="Segoe UI"/>
              <a:ea typeface="+mn-ea"/>
              <a:cs typeface="Segoe UI" pitchFamily="34" charset="0"/>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Quick-Start Guide to Building Resiliency with Customers &gt; </a:t>
            </a:r>
            <a:r>
              <a:rPr kumimoji="0" lang="en-US" sz="1400" b="0" i="0" u="none" strike="noStrike" kern="1200" cap="none" spc="0" normalizeH="0" baseline="0" noProof="0">
                <a:ln>
                  <a:noFill/>
                </a:ln>
                <a:solidFill>
                  <a:srgbClr val="243A5E"/>
                </a:solidFill>
                <a:effectLst/>
                <a:uLnTx/>
                <a:uFillTx/>
                <a:latin typeface="Segoe UI"/>
                <a:ea typeface="+mn-ea"/>
                <a:cs typeface="Segoe UI" pitchFamily="34" charset="0"/>
                <a:hlinkClick r:id="rId6">
                  <a:extLst>
                    <a:ext uri="{A12FA001-AC4F-418D-AE19-62706E023703}">
                      <ahyp:hlinkClr xmlns:ahyp="http://schemas.microsoft.com/office/drawing/2018/hyperlinkcolor" val="tx"/>
                    </a:ext>
                  </a:extLst>
                </a:hlinkClick>
              </a:rPr>
              <a:t>Guide</a:t>
            </a:r>
            <a:endParaRPr kumimoji="0" lang="en-US" sz="1400" b="0" i="0" u="none" strike="noStrike" kern="1200" cap="none" spc="0" normalizeH="0" baseline="0" noProof="0">
              <a:ln>
                <a:noFill/>
              </a:ln>
              <a:solidFill>
                <a:srgbClr val="243A5E"/>
              </a:soli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sp>
        <p:nvSpPr>
          <p:cNvPr id="18" name="TextBox 17">
            <a:extLst>
              <a:ext uri="{FF2B5EF4-FFF2-40B4-BE49-F238E27FC236}">
                <a16:creationId xmlns:a16="http://schemas.microsoft.com/office/drawing/2014/main" id="{18C8B384-1D38-4349-B44A-D34F22A91D07}"/>
              </a:ext>
            </a:extLst>
          </p:cNvPr>
          <p:cNvSpPr txBox="1"/>
          <p:nvPr/>
        </p:nvSpPr>
        <p:spPr>
          <a:xfrm>
            <a:off x="4326143" y="7143903"/>
            <a:ext cx="3537862" cy="129266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You are likely dealing with new challenges and opportunities as a result of the current business environment.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Discover how we can help, </a:t>
            </a:r>
            <a:r>
              <a:rPr kumimoji="0" lang="en-US" sz="1400" b="0" i="0" u="none" strike="noStrike" kern="1200" cap="none" spc="0" normalizeH="0" baseline="0" noProof="0">
                <a:ln>
                  <a:noFill/>
                </a:ln>
                <a:solidFill>
                  <a:srgbClr val="243A5E"/>
                </a:solidFill>
                <a:effectLst/>
                <a:uLnTx/>
                <a:uFillTx/>
                <a:latin typeface="Segoe UI"/>
                <a:ea typeface="+mn-ea"/>
                <a:cs typeface="Segoe UI"/>
                <a:hlinkClick r:id="rId7">
                  <a:extLst>
                    <a:ext uri="{A12FA001-AC4F-418D-AE19-62706E023703}">
                      <ahyp:hlinkClr xmlns:ahyp="http://schemas.microsoft.com/office/drawing/2018/hyperlinkcolor" val="tx"/>
                    </a:ext>
                  </a:extLst>
                </a:hlinkClick>
              </a:rPr>
              <a:t>request a demo, trial, or contact.</a:t>
            </a:r>
            <a:endParaRPr kumimoji="0" lang="en-US" sz="1400" b="0" i="0" u="none" strike="noStrike" kern="1200" cap="none" spc="0" normalizeH="0" baseline="0" noProof="0">
              <a:ln>
                <a:noFill/>
              </a:ln>
              <a:solidFill>
                <a:srgbClr val="243A5E"/>
              </a:solidFill>
              <a:effectLst/>
              <a:uLnTx/>
              <a:uFillTx/>
              <a:latin typeface="Segoe UI"/>
              <a:ea typeface="+mn-ea"/>
              <a:cs typeface="Segoe UI"/>
            </a:endParaRPr>
          </a:p>
        </p:txBody>
      </p:sp>
      <p:sp>
        <p:nvSpPr>
          <p:cNvPr id="19" name="TextBox 18">
            <a:extLst>
              <a:ext uri="{FF2B5EF4-FFF2-40B4-BE49-F238E27FC236}">
                <a16:creationId xmlns:a16="http://schemas.microsoft.com/office/drawing/2014/main" id="{105746D5-C87A-4DF2-A9CF-F99ACA24953A}"/>
              </a:ext>
            </a:extLst>
          </p:cNvPr>
          <p:cNvSpPr txBox="1"/>
          <p:nvPr/>
        </p:nvSpPr>
        <p:spPr>
          <a:xfrm>
            <a:off x="8069273" y="7143903"/>
            <a:ext cx="3345101" cy="17235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 this one-day hands-on engagement, a Microsoft Partner will build a sample crisis management solution for your business.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Using data from your business, you will receive a detailed assessment of the value a Dynamics 365 business applications solution could have on your business.   </a:t>
            </a:r>
          </a:p>
        </p:txBody>
      </p:sp>
      <p:grpSp>
        <p:nvGrpSpPr>
          <p:cNvPr id="9" name="Group 8">
            <a:extLst>
              <a:ext uri="{FF2B5EF4-FFF2-40B4-BE49-F238E27FC236}">
                <a16:creationId xmlns:a16="http://schemas.microsoft.com/office/drawing/2014/main" id="{9D242652-41C7-48AA-B1B7-D90909717B69}"/>
              </a:ext>
            </a:extLst>
          </p:cNvPr>
          <p:cNvGrpSpPr/>
          <p:nvPr/>
        </p:nvGrpSpPr>
        <p:grpSpPr>
          <a:xfrm>
            <a:off x="2442689" y="1789710"/>
            <a:ext cx="6548911" cy="1096800"/>
            <a:chOff x="6338629" y="1040943"/>
            <a:chExt cx="6548911" cy="1096800"/>
          </a:xfrm>
        </p:grpSpPr>
        <p:sp>
          <p:nvSpPr>
            <p:cNvPr id="4" name="Oval 3">
              <a:extLst>
                <a:ext uri="{FF2B5EF4-FFF2-40B4-BE49-F238E27FC236}">
                  <a16:creationId xmlns:a16="http://schemas.microsoft.com/office/drawing/2014/main" id="{505C0548-3A93-4A83-8417-24B04B356D68}"/>
                </a:ext>
              </a:extLst>
            </p:cNvPr>
            <p:cNvSpPr/>
            <p:nvPr/>
          </p:nvSpPr>
          <p:spPr bwMode="auto">
            <a:xfrm>
              <a:off x="6338629" y="1040943"/>
              <a:ext cx="1096800" cy="1096800"/>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4A8F1BA2-DD55-46CE-B71C-2D88788663FA}"/>
                </a:ext>
              </a:extLst>
            </p:cNvPr>
            <p:cNvGrpSpPr/>
            <p:nvPr/>
          </p:nvGrpSpPr>
          <p:grpSpPr>
            <a:xfrm>
              <a:off x="6610350" y="1173845"/>
              <a:ext cx="6277190" cy="830997"/>
              <a:chOff x="6610350" y="1173845"/>
              <a:chExt cx="6277190" cy="830997"/>
            </a:xfrm>
          </p:grpSpPr>
          <p:sp>
            <p:nvSpPr>
              <p:cNvPr id="12" name="Text Placeholder 3">
                <a:extLst>
                  <a:ext uri="{FF2B5EF4-FFF2-40B4-BE49-F238E27FC236}">
                    <a16:creationId xmlns:a16="http://schemas.microsoft.com/office/drawing/2014/main" id="{126AEB5F-60E8-4E55-8B59-FCE174776B05}"/>
                  </a:ext>
                </a:extLst>
              </p:cNvPr>
              <p:cNvSpPr txBox="1">
                <a:spLocks/>
              </p:cNvSpPr>
              <p:nvPr/>
            </p:nvSpPr>
            <p:spPr>
              <a:xfrm>
                <a:off x="7620000" y="1173845"/>
                <a:ext cx="5267540" cy="8309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Learn more &gt; </a:t>
                </a:r>
                <a:r>
                  <a:rPr kumimoji="0" lang="en-GB" sz="18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hlinkClick r:id="rId8">
                      <a:extLst>
                        <a:ext uri="{A12FA001-AC4F-418D-AE19-62706E023703}">
                          <ahyp:hlinkClr xmlns:ahyp="http://schemas.microsoft.com/office/drawing/2018/hyperlinkcolor" val="tx"/>
                        </a:ext>
                      </a:extLst>
                    </a:hlinkClick>
                  </a:rPr>
                  <a:t>Enterprise Field Asset Maintenance: Reduce Cost, Improve Quality and Enhance Productivity</a:t>
                </a:r>
                <a:endParaRPr kumimoji="0" lang="en-US" sz="1800" b="0" i="0" u="none" strike="noStrike" kern="1200" cap="none" spc="0" normalizeH="0" baseline="0" noProof="0" dirty="0">
                  <a:ln>
                    <a:noFill/>
                  </a:ln>
                  <a:solidFill>
                    <a:schemeClr val="bg1"/>
                  </a:solidFill>
                  <a:effectLst/>
                  <a:uLnTx/>
                  <a:uFillTx/>
                  <a:latin typeface="Segoe UI Semibold"/>
                  <a:ea typeface="+mn-ea"/>
                  <a:cs typeface="Segoe UI" panose="020B0502040204020203" pitchFamily="34" charset="0"/>
                </a:endParaRPr>
              </a:p>
            </p:txBody>
          </p:sp>
          <p:sp>
            <p:nvSpPr>
              <p:cNvPr id="20" name="CRMArticles_EFF5" title="Icon of two documents stacked together with writing on them">
                <a:extLst>
                  <a:ext uri="{FF2B5EF4-FFF2-40B4-BE49-F238E27FC236}">
                    <a16:creationId xmlns:a16="http://schemas.microsoft.com/office/drawing/2014/main" id="{B8675134-C33A-459C-BB6A-93F2835F450C}"/>
                  </a:ext>
                </a:extLst>
              </p:cNvPr>
              <p:cNvSpPr>
                <a:spLocks noChangeAspect="1" noEditPoints="1"/>
              </p:cNvSpPr>
              <p:nvPr/>
            </p:nvSpPr>
            <p:spPr bwMode="auto">
              <a:xfrm>
                <a:off x="6610350" y="1269961"/>
                <a:ext cx="553358" cy="638764"/>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E2DD497D-B755-464C-BABA-DBC050AB843E}"/>
              </a:ext>
            </a:extLst>
          </p:cNvPr>
          <p:cNvGrpSpPr/>
          <p:nvPr/>
        </p:nvGrpSpPr>
        <p:grpSpPr>
          <a:xfrm>
            <a:off x="2442688" y="3227978"/>
            <a:ext cx="8350003" cy="1152367"/>
            <a:chOff x="6338629" y="2827688"/>
            <a:chExt cx="7684119" cy="1096800"/>
          </a:xfrm>
        </p:grpSpPr>
        <p:sp>
          <p:nvSpPr>
            <p:cNvPr id="13" name="Text Placeholder 3">
              <a:extLst>
                <a:ext uri="{FF2B5EF4-FFF2-40B4-BE49-F238E27FC236}">
                  <a16:creationId xmlns:a16="http://schemas.microsoft.com/office/drawing/2014/main" id="{B92B6990-211A-4A02-A1CD-7289A5BB906A}"/>
                </a:ext>
              </a:extLst>
            </p:cNvPr>
            <p:cNvSpPr txBox="1">
              <a:spLocks/>
            </p:cNvSpPr>
            <p:nvPr/>
          </p:nvSpPr>
          <p:spPr>
            <a:xfrm>
              <a:off x="7620000" y="3113483"/>
              <a:ext cx="6402748" cy="527284"/>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Let Microsoft help you define your business needs &gt; </a:t>
              </a:r>
              <a:r>
                <a:rPr kumimoji="0" lang="en-GB"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hlinkClick r:id="rId9">
                    <a:extLst>
                      <a:ext uri="{A12FA001-AC4F-418D-AE19-62706E023703}">
                        <ahyp:hlinkClr xmlns:ahyp="http://schemas.microsoft.com/office/drawing/2018/hyperlinkcolor" val="tx"/>
                      </a:ext>
                    </a:extLst>
                  </a:hlinkClick>
                </a:rPr>
                <a:t>Request a demo, trial, “In </a:t>
              </a:r>
              <a:r>
                <a:rPr lang="en-GB" sz="1800">
                  <a:solidFill>
                    <a:srgbClr val="FFFFFF"/>
                  </a:solidFill>
                  <a:latin typeface="Segoe UI Semibold"/>
                  <a:hlinkClick r:id="rId9">
                    <a:extLst>
                      <a:ext uri="{A12FA001-AC4F-418D-AE19-62706E023703}">
                        <ahyp:hlinkClr xmlns:ahyp="http://schemas.microsoft.com/office/drawing/2018/hyperlinkcolor" val="tx"/>
                      </a:ext>
                    </a:extLst>
                  </a:hlinkClick>
                </a:rPr>
                <a:t>A Day Workshop” </a:t>
              </a:r>
              <a:r>
                <a:rPr kumimoji="0" lang="en-GB"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hlinkClick r:id="rId9">
                    <a:extLst>
                      <a:ext uri="{A12FA001-AC4F-418D-AE19-62706E023703}">
                        <ahyp:hlinkClr xmlns:ahyp="http://schemas.microsoft.com/office/drawing/2018/hyperlinkcolor" val="tx"/>
                      </a:ext>
                    </a:extLst>
                  </a:hlinkClick>
                </a:rPr>
                <a:t>or contact us </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nvGrpSpPr>
            <p:cNvPr id="2" name="Group 1">
              <a:extLst>
                <a:ext uri="{FF2B5EF4-FFF2-40B4-BE49-F238E27FC236}">
                  <a16:creationId xmlns:a16="http://schemas.microsoft.com/office/drawing/2014/main" id="{6B35BDAD-BA19-4482-8AF4-560E0B74AE91}"/>
                </a:ext>
              </a:extLst>
            </p:cNvPr>
            <p:cNvGrpSpPr/>
            <p:nvPr/>
          </p:nvGrpSpPr>
          <p:grpSpPr>
            <a:xfrm>
              <a:off x="6338629" y="2827688"/>
              <a:ext cx="1096800" cy="1096800"/>
              <a:chOff x="6338629" y="2827688"/>
              <a:chExt cx="1096800" cy="1096800"/>
            </a:xfrm>
          </p:grpSpPr>
          <p:sp>
            <p:nvSpPr>
              <p:cNvPr id="16" name="Oval 15">
                <a:extLst>
                  <a:ext uri="{FF2B5EF4-FFF2-40B4-BE49-F238E27FC236}">
                    <a16:creationId xmlns:a16="http://schemas.microsoft.com/office/drawing/2014/main" id="{C909546D-64F5-4AEF-862D-037E5CEF31D2}"/>
                  </a:ext>
                </a:extLst>
              </p:cNvPr>
              <p:cNvSpPr/>
              <p:nvPr/>
            </p:nvSpPr>
            <p:spPr bwMode="auto">
              <a:xfrm>
                <a:off x="6338629" y="2827688"/>
                <a:ext cx="1096800" cy="1096800"/>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people_23" title="Icon of a person with a chat bubble above them">
                <a:extLst>
                  <a:ext uri="{FF2B5EF4-FFF2-40B4-BE49-F238E27FC236}">
                    <a16:creationId xmlns:a16="http://schemas.microsoft.com/office/drawing/2014/main" id="{3FBF6E4E-E776-43C5-B95D-5E7CE639B5FC}"/>
                  </a:ext>
                </a:extLst>
              </p:cNvPr>
              <p:cNvSpPr>
                <a:spLocks noChangeAspect="1" noEditPoints="1"/>
              </p:cNvSpPr>
              <p:nvPr/>
            </p:nvSpPr>
            <p:spPr bwMode="auto">
              <a:xfrm>
                <a:off x="6592569" y="3084744"/>
                <a:ext cx="588920" cy="58268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8218D67A-A755-9A4F-BFD4-61DE2AC66758}"/>
              </a:ext>
            </a:extLst>
          </p:cNvPr>
          <p:cNvGrpSpPr/>
          <p:nvPr/>
        </p:nvGrpSpPr>
        <p:grpSpPr>
          <a:xfrm>
            <a:off x="2442689" y="4666248"/>
            <a:ext cx="7359401" cy="1096800"/>
            <a:chOff x="4140860" y="5140618"/>
            <a:chExt cx="7359401" cy="1096800"/>
          </a:xfrm>
        </p:grpSpPr>
        <p:sp>
          <p:nvSpPr>
            <p:cNvPr id="31" name="Text Placeholder 4">
              <a:extLst>
                <a:ext uri="{FF2B5EF4-FFF2-40B4-BE49-F238E27FC236}">
                  <a16:creationId xmlns:a16="http://schemas.microsoft.com/office/drawing/2014/main" id="{5C62CC52-E741-7D4F-94F9-375EDC922AA5}"/>
                </a:ext>
              </a:extLst>
            </p:cNvPr>
            <p:cNvSpPr txBox="1">
              <a:spLocks/>
            </p:cNvSpPr>
            <p:nvPr/>
          </p:nvSpPr>
          <p:spPr>
            <a:xfrm>
              <a:off x="5422230" y="5506332"/>
              <a:ext cx="6078031" cy="27699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buFont typeface="Wingdings" panose="05000000000000000000" pitchFamily="2" charset="2"/>
                <a:buNone/>
              </a:pPr>
              <a:r>
                <a:rPr lang="en-US" sz="1800" u="sng">
                  <a:solidFill>
                    <a:schemeClr val="bg1"/>
                  </a:solidFill>
                  <a:effectLst/>
                  <a:latin typeface="Segoe UI" panose="020B0502040204020203" pitchFamily="34" charset="0"/>
                  <a:ea typeface="Times New Roman" panose="02020603050405020304" pitchFamily="18" charset="0"/>
                  <a:hlinkClick r:id="rId10">
                    <a:extLst>
                      <a:ext uri="{A12FA001-AC4F-418D-AE19-62706E023703}">
                        <ahyp:hlinkClr xmlns:ahyp="http://schemas.microsoft.com/office/drawing/2018/hyperlinkcolor" val="tx"/>
                      </a:ext>
                    </a:extLst>
                  </a:hlinkClick>
                </a:rPr>
                <a:t>Watch an event demo</a:t>
              </a:r>
              <a:r>
                <a:rPr lang="en-US" sz="1800">
                  <a:solidFill>
                    <a:schemeClr val="bg1"/>
                  </a:solidFill>
                  <a:effectLst/>
                  <a:latin typeface="Segoe UI" panose="020B0502040204020203" pitchFamily="34" charset="0"/>
                  <a:ea typeface="Times New Roman" panose="02020603050405020304" pitchFamily="18" charset="0"/>
                </a:rPr>
                <a:t> on maximizing asset uptime.</a:t>
              </a:r>
              <a:r>
                <a:rPr lang="en-US" sz="1800">
                  <a:solidFill>
                    <a:schemeClr val="bg1"/>
                  </a:solidFill>
                  <a:latin typeface="+mj-lt"/>
                </a:rPr>
                <a:t>. </a:t>
              </a:r>
            </a:p>
          </p:txBody>
        </p:sp>
        <p:grpSp>
          <p:nvGrpSpPr>
            <p:cNvPr id="32" name="Group 31">
              <a:extLst>
                <a:ext uri="{FF2B5EF4-FFF2-40B4-BE49-F238E27FC236}">
                  <a16:creationId xmlns:a16="http://schemas.microsoft.com/office/drawing/2014/main" id="{24E72394-B9A5-7E41-9080-E8EC723B16C2}"/>
                </a:ext>
              </a:extLst>
            </p:cNvPr>
            <p:cNvGrpSpPr/>
            <p:nvPr/>
          </p:nvGrpSpPr>
          <p:grpSpPr>
            <a:xfrm>
              <a:off x="4140860" y="5140618"/>
              <a:ext cx="1096800" cy="1096800"/>
              <a:chOff x="6338629" y="4614432"/>
              <a:chExt cx="1096800" cy="1096800"/>
            </a:xfrm>
          </p:grpSpPr>
          <p:sp>
            <p:nvSpPr>
              <p:cNvPr id="33" name="Oval 32">
                <a:extLst>
                  <a:ext uri="{FF2B5EF4-FFF2-40B4-BE49-F238E27FC236}">
                    <a16:creationId xmlns:a16="http://schemas.microsoft.com/office/drawing/2014/main" id="{660CAA2E-2FDA-F848-A612-49F0A700B438}"/>
                  </a:ext>
                </a:extLst>
              </p:cNvPr>
              <p:cNvSpPr/>
              <p:nvPr/>
            </p:nvSpPr>
            <p:spPr bwMode="auto">
              <a:xfrm>
                <a:off x="6338629" y="4614432"/>
                <a:ext cx="1096800" cy="1096800"/>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eamwork_EA12" title="Icon of three people with an award or ribbon to the lower right">
                <a:extLst>
                  <a:ext uri="{FF2B5EF4-FFF2-40B4-BE49-F238E27FC236}">
                    <a16:creationId xmlns:a16="http://schemas.microsoft.com/office/drawing/2014/main" id="{C5116AEA-91D8-EB4A-ACD8-50BD87213311}"/>
                  </a:ext>
                </a:extLst>
              </p:cNvPr>
              <p:cNvSpPr>
                <a:spLocks noChangeAspect="1" noEditPoints="1"/>
              </p:cNvSpPr>
              <p:nvPr/>
            </p:nvSpPr>
            <p:spPr bwMode="auto">
              <a:xfrm>
                <a:off x="6591253" y="4876800"/>
                <a:ext cx="591552" cy="572064"/>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4248326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FF55-61FC-B349-84E2-FD38B9288C8B}"/>
              </a:ext>
            </a:extLst>
          </p:cNvPr>
          <p:cNvSpPr>
            <a:spLocks noGrp="1"/>
          </p:cNvSpPr>
          <p:nvPr>
            <p:ph type="title" idx="4294967295"/>
          </p:nvPr>
        </p:nvSpPr>
        <p:spPr>
          <a:xfrm>
            <a:off x="885825" y="555625"/>
            <a:ext cx="11306175" cy="814388"/>
          </a:xfrm>
        </p:spPr>
        <p:txBody>
          <a:bodyPr/>
          <a:lstStyle/>
          <a:p>
            <a:r>
              <a:rPr lang="en-US" dirty="0">
                <a:solidFill>
                  <a:schemeClr val="tx1"/>
                </a:solidFill>
              </a:rPr>
              <a:t>Industry trends</a:t>
            </a:r>
          </a:p>
        </p:txBody>
      </p:sp>
      <p:sp>
        <p:nvSpPr>
          <p:cNvPr id="36" name="Rectangle 35">
            <a:extLst>
              <a:ext uri="{FF2B5EF4-FFF2-40B4-BE49-F238E27FC236}">
                <a16:creationId xmlns:a16="http://schemas.microsoft.com/office/drawing/2014/main" id="{F52B5A64-A835-8542-8E65-6BDE550CCE09}"/>
              </a:ext>
            </a:extLst>
          </p:cNvPr>
          <p:cNvSpPr/>
          <p:nvPr/>
        </p:nvSpPr>
        <p:spPr bwMode="auto">
          <a:xfrm>
            <a:off x="3395361" y="1454551"/>
            <a:ext cx="2657447" cy="4649593"/>
          </a:xfrm>
          <a:prstGeom prst="rect">
            <a:avLst/>
          </a:prstGeom>
          <a:noFill/>
          <a:ln>
            <a:solidFill>
              <a:schemeClr val="bg1"/>
            </a:solidFill>
            <a:headEnd type="none" w="med" len="med"/>
            <a:tailEnd type="none" w="med" len="med"/>
          </a:ln>
          <a:effectLst>
            <a:outerShdw blurRad="205594" dist="38100" dir="2700000" sx="103000" sy="103000" algn="tl"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274281" rIns="91427" bIns="274281" numCol="1" spcCol="0" rtlCol="0" fromWordArt="0" anchor="t" anchorCtr="0" forceAA="0" compatLnSpc="1">
            <a:prstTxWarp prst="textNoShape">
              <a:avLst/>
            </a:prstTxWarp>
            <a:noAutofit/>
          </a:bodyPr>
          <a:lstStyle/>
          <a:p>
            <a:pPr defTabSz="914192">
              <a:defRPr/>
            </a:pPr>
            <a:r>
              <a:rPr lang="en-US" sz="1800" dirty="0">
                <a:solidFill>
                  <a:schemeClr val="tx1"/>
                </a:solidFill>
                <a:latin typeface="Segoe UI Semibold"/>
                <a:ea typeface="Calibri" panose="020F0502020204030204" pitchFamily="34" charset="0"/>
                <a:cs typeface="Arial" panose="020B0604020202020204" pitchFamily="34" charset="0"/>
              </a:rPr>
              <a:t>Supporting new business models</a:t>
            </a:r>
          </a:p>
          <a:p>
            <a:pPr defTabSz="914192">
              <a:defRPr/>
            </a:pPr>
            <a:endParaRPr lang="en-US" sz="1800" dirty="0">
              <a:solidFill>
                <a:schemeClr val="tx1"/>
              </a:solidFill>
              <a:latin typeface="Segoe UI Semibold"/>
              <a:ea typeface="Calibri" panose="020F0502020204030204" pitchFamily="34" charset="0"/>
              <a:cs typeface="Arial" panose="020B0604020202020204" pitchFamily="34" charset="0"/>
            </a:endParaRPr>
          </a:p>
          <a:p>
            <a:pPr defTabSz="914192">
              <a:defRPr/>
            </a:pPr>
            <a:endParaRPr lang="en-US" sz="18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8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8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100" dirty="0">
              <a:solidFill>
                <a:schemeClr val="tx1"/>
              </a:solidFill>
              <a:latin typeface="Segoe UI"/>
              <a:ea typeface="Calibri" panose="020F0502020204030204" pitchFamily="34" charset="0"/>
              <a:cs typeface="Arial" panose="020B0604020202020204" pitchFamily="34" charset="0"/>
            </a:endParaRPr>
          </a:p>
          <a:p>
            <a:pPr defTabSz="914192">
              <a:defRPr/>
            </a:pPr>
            <a:r>
              <a:rPr lang="en-US" sz="1400" dirty="0">
                <a:solidFill>
                  <a:schemeClr val="tx1"/>
                </a:solidFill>
                <a:latin typeface="Segoe UI Semibold"/>
                <a:ea typeface="Calibri" panose="020F0502020204030204" pitchFamily="34" charset="0"/>
                <a:cs typeface="Arial" panose="020B0604020202020204" pitchFamily="34" charset="0"/>
              </a:rPr>
              <a:t>By 2023, 20% of industrial equipment manufacturers will support EaaS with remote Industrial IoT capabilities, up from a current base of near zero.</a:t>
            </a:r>
            <a:r>
              <a:rPr lang="en-US" sz="1400" baseline="30000" dirty="0">
                <a:solidFill>
                  <a:schemeClr val="tx1"/>
                </a:solidFill>
                <a:latin typeface="Segoe UI Semibold"/>
                <a:ea typeface="Calibri" panose="020F0502020204030204" pitchFamily="34" charset="0"/>
                <a:cs typeface="Arial" panose="020B0604020202020204" pitchFamily="34" charset="0"/>
              </a:rPr>
              <a:t> 2</a:t>
            </a:r>
            <a:endParaRPr lang="en-US" sz="1400" dirty="0">
              <a:solidFill>
                <a:schemeClr val="tx1"/>
              </a:solidFill>
              <a:latin typeface="Segoe UI Semibold"/>
              <a:ea typeface="Calibri" panose="020F050202020403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05B9FD47-05C6-45EC-82C6-FFB041042D08}"/>
              </a:ext>
            </a:extLst>
          </p:cNvPr>
          <p:cNvGrpSpPr/>
          <p:nvPr/>
        </p:nvGrpSpPr>
        <p:grpSpPr>
          <a:xfrm>
            <a:off x="598122" y="1442367"/>
            <a:ext cx="2657447" cy="4649588"/>
            <a:chOff x="8946695" y="1442085"/>
            <a:chExt cx="2657824" cy="4650248"/>
          </a:xfrm>
        </p:grpSpPr>
        <p:grpSp>
          <p:nvGrpSpPr>
            <p:cNvPr id="4" name="Group 3">
              <a:extLst>
                <a:ext uri="{FF2B5EF4-FFF2-40B4-BE49-F238E27FC236}">
                  <a16:creationId xmlns:a16="http://schemas.microsoft.com/office/drawing/2014/main" id="{BCA3DD7E-EE09-4AC9-9F09-0B54CF477195}"/>
                </a:ext>
              </a:extLst>
            </p:cNvPr>
            <p:cNvGrpSpPr/>
            <p:nvPr/>
          </p:nvGrpSpPr>
          <p:grpSpPr>
            <a:xfrm>
              <a:off x="8946695" y="1442085"/>
              <a:ext cx="2657824" cy="4650248"/>
              <a:chOff x="8948959" y="1442085"/>
              <a:chExt cx="2657824" cy="4650248"/>
            </a:xfrm>
          </p:grpSpPr>
          <p:sp>
            <p:nvSpPr>
              <p:cNvPr id="45" name="Rectangle 44">
                <a:extLst>
                  <a:ext uri="{FF2B5EF4-FFF2-40B4-BE49-F238E27FC236}">
                    <a16:creationId xmlns:a16="http://schemas.microsoft.com/office/drawing/2014/main" id="{884A1B35-85B8-9D41-8381-86A21B1B342E}"/>
                  </a:ext>
                </a:extLst>
              </p:cNvPr>
              <p:cNvSpPr/>
              <p:nvPr/>
            </p:nvSpPr>
            <p:spPr bwMode="auto">
              <a:xfrm>
                <a:off x="8948959" y="1442085"/>
                <a:ext cx="2657824" cy="4650248"/>
              </a:xfrm>
              <a:prstGeom prst="rect">
                <a:avLst/>
              </a:prstGeom>
              <a:noFill/>
              <a:ln>
                <a:solidFill>
                  <a:schemeClr val="bg1"/>
                </a:solidFill>
                <a:headEnd type="none" w="med" len="med"/>
                <a:tailEnd type="none" w="med" len="med"/>
              </a:ln>
              <a:effectLst>
                <a:outerShdw blurRad="205594" dist="38100" dir="2700000" sx="103000" sy="103000" algn="tl"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274281" rIns="182854" bIns="274281" numCol="1" spcCol="0" rtlCol="0" fromWordArt="0" anchor="t" anchorCtr="0" forceAA="0" compatLnSpc="1">
                <a:prstTxWarp prst="textNoShape">
                  <a:avLst/>
                </a:prstTxWarp>
                <a:noAutofit/>
              </a:bodyPr>
              <a:lstStyle/>
              <a:p>
                <a:pPr defTabSz="914192">
                  <a:defRPr/>
                </a:pPr>
                <a:r>
                  <a:rPr lang="en-US" sz="1800" dirty="0">
                    <a:solidFill>
                      <a:schemeClr val="tx1"/>
                    </a:solidFill>
                    <a:latin typeface="Segoe UI Semibold"/>
                    <a:ea typeface="Calibri" panose="020F0502020204030204" pitchFamily="34" charset="0"/>
                    <a:cs typeface="Arial" panose="020B0604020202020204" pitchFamily="34" charset="0"/>
                  </a:rPr>
                  <a:t>IoT data to reduce unplanned downtime.</a:t>
                </a:r>
              </a:p>
              <a:p>
                <a:pPr defTabSz="914192">
                  <a:defRPr/>
                </a:pPr>
                <a:endParaRPr lang="en-US" sz="18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8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8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8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9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100" dirty="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dirty="0">
                  <a:solidFill>
                    <a:schemeClr val="tx1"/>
                  </a:solidFill>
                  <a:latin typeface="Segoe UI"/>
                  <a:ea typeface="Calibri" panose="020F0502020204030204" pitchFamily="34" charset="0"/>
                  <a:cs typeface="Arial" panose="020B0604020202020204" pitchFamily="34" charset="0"/>
                </a:endParaRPr>
              </a:p>
              <a:p>
                <a:pPr defTabSz="914192">
                  <a:defRPr/>
                </a:pPr>
                <a:r>
                  <a:rPr lang="en-US" sz="1400" dirty="0">
                    <a:solidFill>
                      <a:schemeClr val="tx1"/>
                    </a:solidFill>
                    <a:latin typeface="Segoe UI Semibold"/>
                    <a:ea typeface="Calibri" panose="020F0502020204030204" pitchFamily="34" charset="0"/>
                    <a:cs typeface="Arial" panose="020B0604020202020204" pitchFamily="34" charset="0"/>
                  </a:rPr>
                  <a:t>By 2024, 40% of OEMs will leverage field asset IoT data to reduce unplanned downtime 25%.</a:t>
                </a:r>
                <a:r>
                  <a:rPr lang="en-US" sz="1400" baseline="30000" dirty="0">
                    <a:solidFill>
                      <a:schemeClr val="tx1"/>
                    </a:solidFill>
                    <a:latin typeface="Segoe UI Semibold"/>
                    <a:ea typeface="Calibri" panose="020F0502020204030204" pitchFamily="34" charset="0"/>
                    <a:cs typeface="Arial" panose="020B0604020202020204" pitchFamily="34" charset="0"/>
                  </a:rPr>
                  <a:t> 1</a:t>
                </a:r>
                <a:endParaRPr lang="en-US" sz="1400" dirty="0">
                  <a:solidFill>
                    <a:schemeClr val="tx1"/>
                  </a:solidFill>
                  <a:latin typeface="Segoe UI Semibold"/>
                  <a:ea typeface="Calibri" panose="020F0502020204030204" pitchFamily="34" charset="0"/>
                  <a:cs typeface="Arial" panose="020B0604020202020204" pitchFamily="34" charset="0"/>
                </a:endParaRPr>
              </a:p>
              <a:p>
                <a:pPr defTabSz="914192">
                  <a:defRPr/>
                </a:pPr>
                <a:endParaRPr lang="en-US" sz="1400" dirty="0">
                  <a:solidFill>
                    <a:schemeClr val="tx1"/>
                  </a:solidFill>
                  <a:latin typeface="Segoe UI Semibold"/>
                  <a:ea typeface="Calibri" panose="020F0502020204030204" pitchFamily="34" charset="0"/>
                  <a:cs typeface="Arial" panose="020B0604020202020204" pitchFamily="34" charset="0"/>
                </a:endParaRPr>
              </a:p>
            </p:txBody>
          </p:sp>
          <p:graphicFrame>
            <p:nvGraphicFramePr>
              <p:cNvPr id="23" name="Chart 22">
                <a:extLst>
                  <a:ext uri="{FF2B5EF4-FFF2-40B4-BE49-F238E27FC236}">
                    <a16:creationId xmlns:a16="http://schemas.microsoft.com/office/drawing/2014/main" id="{A6EFE044-1530-6442-9293-12E980D4FEE8}"/>
                  </a:ext>
                </a:extLst>
              </p:cNvPr>
              <p:cNvGraphicFramePr/>
              <p:nvPr/>
            </p:nvGraphicFramePr>
            <p:xfrm>
              <a:off x="9062337" y="2249386"/>
              <a:ext cx="2413430" cy="2286000"/>
            </p:xfrm>
            <a:graphic>
              <a:graphicData uri="http://schemas.openxmlformats.org/drawingml/2006/chart">
                <c:chart xmlns:c="http://schemas.openxmlformats.org/drawingml/2006/chart" xmlns:r="http://schemas.openxmlformats.org/officeDocument/2006/relationships" r:id="rId3"/>
              </a:graphicData>
            </a:graphic>
          </p:graphicFrame>
        </p:grpSp>
        <p:sp>
          <p:nvSpPr>
            <p:cNvPr id="25" name="Rectangle 24">
              <a:extLst>
                <a:ext uri="{FF2B5EF4-FFF2-40B4-BE49-F238E27FC236}">
                  <a16:creationId xmlns:a16="http://schemas.microsoft.com/office/drawing/2014/main" id="{4983160E-F535-634B-9779-F7EB93C01F0D}"/>
                </a:ext>
              </a:extLst>
            </p:cNvPr>
            <p:cNvSpPr/>
            <p:nvPr/>
          </p:nvSpPr>
          <p:spPr>
            <a:xfrm>
              <a:off x="9904075" y="3161553"/>
              <a:ext cx="805029" cy="469039"/>
            </a:xfrm>
            <a:prstGeom prst="rect">
              <a:avLst/>
            </a:prstGeom>
          </p:spPr>
          <p:txBody>
            <a:bodyPr wrap="none">
              <a:spAutoFit/>
            </a:bodyPr>
            <a:lstStyle/>
            <a:p>
              <a:pPr defTabSz="914192">
                <a:defRPr/>
              </a:pPr>
              <a:r>
                <a:rPr lang="en-US" sz="2400">
                  <a:latin typeface="Segoe UI Semibold"/>
                  <a:ea typeface="Calibri" panose="020F0502020204030204" pitchFamily="34" charset="0"/>
                  <a:cs typeface="Arial" panose="020B0604020202020204" pitchFamily="34" charset="0"/>
                </a:rPr>
                <a:t>40%</a:t>
              </a:r>
              <a:endParaRPr lang="en-US" sz="2400">
                <a:latin typeface="Segoe UI Semibold"/>
              </a:endParaRPr>
            </a:p>
          </p:txBody>
        </p:sp>
      </p:grpSp>
      <p:sp>
        <p:nvSpPr>
          <p:cNvPr id="6" name="TextBox 5">
            <a:extLst>
              <a:ext uri="{FF2B5EF4-FFF2-40B4-BE49-F238E27FC236}">
                <a16:creationId xmlns:a16="http://schemas.microsoft.com/office/drawing/2014/main" id="{6B61529A-EFA2-4D35-B3B8-9F52D9DABB58}"/>
              </a:ext>
            </a:extLst>
          </p:cNvPr>
          <p:cNvSpPr txBox="1"/>
          <p:nvPr/>
        </p:nvSpPr>
        <p:spPr>
          <a:xfrm>
            <a:off x="584982" y="6305568"/>
            <a:ext cx="8988831" cy="369332"/>
          </a:xfrm>
          <a:prstGeom prst="rect">
            <a:avLst/>
          </a:prstGeom>
          <a:noFill/>
        </p:spPr>
        <p:txBody>
          <a:bodyPr wrap="square" lIns="0" tIns="0" rIns="0" bIns="0" rtlCol="0">
            <a:spAutoFit/>
          </a:bodyPr>
          <a:lstStyle/>
          <a:p>
            <a:pPr defTabSz="914192">
              <a:defRPr/>
            </a:pPr>
            <a:r>
              <a:rPr lang="en-US" sz="600">
                <a:latin typeface="Segoe UI"/>
              </a:rPr>
              <a:t>1 IDC </a:t>
            </a:r>
            <a:r>
              <a:rPr lang="en-US" sz="600" err="1">
                <a:latin typeface="Segoe UI"/>
              </a:rPr>
              <a:t>FutureScape</a:t>
            </a:r>
            <a:r>
              <a:rPr lang="en-US" sz="600">
                <a:latin typeface="Segoe UI"/>
              </a:rPr>
              <a:t>: Worldwide Manufacturing 2020 Predictions, # US45594819, Oct 2019.</a:t>
            </a:r>
          </a:p>
          <a:p>
            <a:pPr defTabSz="914192">
              <a:defRPr/>
            </a:pPr>
            <a:r>
              <a:rPr lang="en-US" sz="600">
                <a:latin typeface="Segoe UI"/>
              </a:rPr>
              <a:t>2 Gartner®, Top 5 Strategic Business Trends in Manufacturing Industries for 2021, 4 June 2021.</a:t>
            </a:r>
          </a:p>
          <a:p>
            <a:pPr defTabSz="914192">
              <a:defRPr/>
            </a:pPr>
            <a:r>
              <a:rPr lang="en-US" sz="600">
                <a:latin typeface="Segoe UI"/>
              </a:rPr>
              <a:t>3 Gartner®, Top 5 Strategic Technology Trends in Manufacturing Industries for 2021, 4 June 2021.</a:t>
            </a:r>
          </a:p>
          <a:p>
            <a:pPr defTabSz="914192">
              <a:defRPr/>
            </a:pPr>
            <a:r>
              <a:rPr lang="en-US" sz="600">
                <a:latin typeface="Segoe UI"/>
              </a:rPr>
              <a:t>4 IDC </a:t>
            </a:r>
            <a:r>
              <a:rPr lang="en-US" sz="600" err="1">
                <a:latin typeface="Segoe UI"/>
              </a:rPr>
              <a:t>Futurescape</a:t>
            </a:r>
            <a:r>
              <a:rPr lang="en-US" sz="600">
                <a:latin typeface="Segoe UI"/>
              </a:rPr>
              <a:t> worldwide manufacturing 2021 predictions, #US46912620, Oct 2020.</a:t>
            </a:r>
          </a:p>
        </p:txBody>
      </p:sp>
      <p:sp>
        <p:nvSpPr>
          <p:cNvPr id="19" name="Rectangle 18">
            <a:extLst>
              <a:ext uri="{FF2B5EF4-FFF2-40B4-BE49-F238E27FC236}">
                <a16:creationId xmlns:a16="http://schemas.microsoft.com/office/drawing/2014/main" id="{47343FF2-1E51-5947-AFEC-04751FE6DD9F}"/>
              </a:ext>
            </a:extLst>
          </p:cNvPr>
          <p:cNvSpPr/>
          <p:nvPr/>
        </p:nvSpPr>
        <p:spPr bwMode="auto">
          <a:xfrm>
            <a:off x="6174988" y="1442368"/>
            <a:ext cx="2657447" cy="4653636"/>
          </a:xfrm>
          <a:prstGeom prst="rect">
            <a:avLst/>
          </a:prstGeom>
          <a:noFill/>
          <a:ln>
            <a:solidFill>
              <a:schemeClr val="bg1"/>
            </a:solidFill>
            <a:headEnd type="none" w="med" len="med"/>
            <a:tailEnd type="none" w="med" len="med"/>
          </a:ln>
          <a:effectLst>
            <a:outerShdw blurRad="205594" dist="38100" dir="2700000" sx="103000" sy="103000" algn="tl"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69" tIns="274281" rIns="45713" bIns="274281" numCol="1" spcCol="0" rtlCol="0" fromWordArt="0" anchor="t" anchorCtr="0" forceAA="0" compatLnSpc="1">
            <a:prstTxWarp prst="textNoShape">
              <a:avLst/>
            </a:prstTxWarp>
            <a:noAutofit/>
          </a:bodyPr>
          <a:lstStyle/>
          <a:p>
            <a:pPr defTabSz="914192">
              <a:defRPr/>
            </a:pPr>
            <a:r>
              <a:rPr lang="en-US" sz="1800">
                <a:solidFill>
                  <a:schemeClr val="tx1"/>
                </a:solidFill>
                <a:latin typeface="Segoe UI Semibold"/>
                <a:ea typeface="Calibri" panose="020F0502020204030204" pitchFamily="34" charset="0"/>
                <a:cs typeface="Arial" panose="020B0604020202020204" pitchFamily="34" charset="0"/>
              </a:rPr>
              <a:t>Mixed reality improving productivity.</a:t>
            </a:r>
          </a:p>
          <a:p>
            <a:pPr defTabSz="914192">
              <a:defRPr/>
            </a:pPr>
            <a:endParaRPr lang="en-US" sz="1800">
              <a:solidFill>
                <a:schemeClr val="tx1"/>
              </a:solidFill>
              <a:latin typeface="Segoe UI Semibold"/>
              <a:ea typeface="Calibri" panose="020F0502020204030204" pitchFamily="34" charset="0"/>
              <a:cs typeface="Arial" panose="020B0604020202020204" pitchFamily="34" charset="0"/>
            </a:endParaRPr>
          </a:p>
          <a:p>
            <a:pPr defTabSz="914192">
              <a:defRPr/>
            </a:pPr>
            <a:endParaRPr lang="en-US" sz="18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8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8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800">
              <a:solidFill>
                <a:schemeClr val="tx1"/>
              </a:solidFill>
              <a:latin typeface="Segoe UI"/>
              <a:ea typeface="Calibri" panose="020F0502020204030204" pitchFamily="34" charset="0"/>
              <a:cs typeface="Arial" panose="020B0604020202020204" pitchFamily="34" charset="0"/>
            </a:endParaRPr>
          </a:p>
          <a:p>
            <a:pPr defTabSz="914192">
              <a:defRPr/>
            </a:pPr>
            <a:endParaRPr lang="en-US" sz="2000">
              <a:solidFill>
                <a:schemeClr val="tx1"/>
              </a:solidFill>
              <a:latin typeface="Segoe UI Semibold"/>
              <a:ea typeface="Calibri" panose="020F0502020204030204" pitchFamily="34" charset="0"/>
              <a:cs typeface="Arial" panose="020B0604020202020204" pitchFamily="34" charset="0"/>
            </a:endParaRPr>
          </a:p>
          <a:p>
            <a:pPr defTabSz="914192">
              <a:defRPr/>
            </a:pPr>
            <a:r>
              <a:rPr lang="en-US" sz="1400">
                <a:solidFill>
                  <a:schemeClr val="tx1"/>
                </a:solidFill>
                <a:latin typeface="Segoe UI Semibold"/>
                <a:ea typeface="Calibri" panose="020F0502020204030204" pitchFamily="34" charset="0"/>
                <a:cs typeface="Arial" panose="020B0604020202020204" pitchFamily="34" charset="0"/>
              </a:rPr>
              <a:t>By 2023, 40% of organizations will blend virtual and physical experiences, leading to increased workforce productivity and customer reach.</a:t>
            </a:r>
            <a:r>
              <a:rPr lang="en-US" sz="1400" baseline="30000">
                <a:solidFill>
                  <a:schemeClr val="tx1"/>
                </a:solidFill>
                <a:latin typeface="Segoe UI Semibold"/>
                <a:ea typeface="Calibri" panose="020F0502020204030204" pitchFamily="34" charset="0"/>
                <a:cs typeface="Arial" panose="020B0604020202020204" pitchFamily="34" charset="0"/>
              </a:rPr>
              <a:t>3</a:t>
            </a:r>
            <a:endParaRPr lang="en-US" sz="1400">
              <a:solidFill>
                <a:schemeClr val="tx1"/>
              </a:solidFill>
              <a:latin typeface="Segoe UI Semibold"/>
              <a:ea typeface="Calibri" panose="020F0502020204030204" pitchFamily="34" charset="0"/>
              <a:cs typeface="Arial" panose="020B0604020202020204" pitchFamily="34" charset="0"/>
            </a:endParaRPr>
          </a:p>
          <a:p>
            <a:pPr defTabSz="914192">
              <a:defRPr/>
            </a:pPr>
            <a:endParaRPr lang="en-US" sz="1400">
              <a:solidFill>
                <a:schemeClr val="tx1"/>
              </a:solidFill>
              <a:latin typeface="Segoe UI Semibold"/>
              <a:ea typeface="Calibri" panose="020F0502020204030204" pitchFamily="34" charset="0"/>
              <a:cs typeface="Arial" panose="020B0604020202020204" pitchFamily="34" charset="0"/>
            </a:endParaRPr>
          </a:p>
        </p:txBody>
      </p:sp>
      <p:graphicFrame>
        <p:nvGraphicFramePr>
          <p:cNvPr id="20" name="Chart 19">
            <a:extLst>
              <a:ext uri="{FF2B5EF4-FFF2-40B4-BE49-F238E27FC236}">
                <a16:creationId xmlns:a16="http://schemas.microsoft.com/office/drawing/2014/main" id="{8201F1E3-0C99-0640-A26B-4F76885D5005}"/>
              </a:ext>
            </a:extLst>
          </p:cNvPr>
          <p:cNvGraphicFramePr/>
          <p:nvPr>
            <p:extLst>
              <p:ext uri="{D42A27DB-BD31-4B8C-83A1-F6EECF244321}">
                <p14:modId xmlns:p14="http://schemas.microsoft.com/office/powerpoint/2010/main" val="3656772131"/>
              </p:ext>
            </p:extLst>
          </p:nvPr>
        </p:nvGraphicFramePr>
        <p:xfrm>
          <a:off x="6297167" y="2249554"/>
          <a:ext cx="2413088" cy="2285675"/>
        </p:xfrm>
        <a:graphic>
          <a:graphicData uri="http://schemas.openxmlformats.org/drawingml/2006/chart">
            <c:chart xmlns:c="http://schemas.openxmlformats.org/drawingml/2006/chart" xmlns:r="http://schemas.openxmlformats.org/officeDocument/2006/relationships" r:id="rId4"/>
          </a:graphicData>
        </a:graphic>
      </p:graphicFrame>
      <p:sp>
        <p:nvSpPr>
          <p:cNvPr id="21" name="Rectangle 20">
            <a:extLst>
              <a:ext uri="{FF2B5EF4-FFF2-40B4-BE49-F238E27FC236}">
                <a16:creationId xmlns:a16="http://schemas.microsoft.com/office/drawing/2014/main" id="{0D8AD187-3240-184B-A8D9-D78A5E128AFC}"/>
              </a:ext>
            </a:extLst>
          </p:cNvPr>
          <p:cNvSpPr/>
          <p:nvPr/>
        </p:nvSpPr>
        <p:spPr>
          <a:xfrm>
            <a:off x="7138787" y="3161592"/>
            <a:ext cx="804915" cy="468972"/>
          </a:xfrm>
          <a:prstGeom prst="rect">
            <a:avLst/>
          </a:prstGeom>
        </p:spPr>
        <p:txBody>
          <a:bodyPr wrap="none">
            <a:spAutoFit/>
          </a:bodyPr>
          <a:lstStyle/>
          <a:p>
            <a:pPr defTabSz="914192">
              <a:defRPr/>
            </a:pPr>
            <a:r>
              <a:rPr lang="en-US" sz="2400">
                <a:latin typeface="Segoe UI Semibold"/>
                <a:ea typeface="Calibri" panose="020F0502020204030204" pitchFamily="34" charset="0"/>
                <a:cs typeface="Arial" panose="020B0604020202020204" pitchFamily="34" charset="0"/>
              </a:rPr>
              <a:t>40%</a:t>
            </a:r>
            <a:endParaRPr lang="en-US" sz="2400">
              <a:latin typeface="Segoe UI Semibold"/>
            </a:endParaRPr>
          </a:p>
        </p:txBody>
      </p:sp>
      <p:graphicFrame>
        <p:nvGraphicFramePr>
          <p:cNvPr id="22" name="Chart 21">
            <a:extLst>
              <a:ext uri="{FF2B5EF4-FFF2-40B4-BE49-F238E27FC236}">
                <a16:creationId xmlns:a16="http://schemas.microsoft.com/office/drawing/2014/main" id="{5766DFF9-0B5A-0B4C-940C-EC13FB041D6F}"/>
              </a:ext>
            </a:extLst>
          </p:cNvPr>
          <p:cNvGraphicFramePr/>
          <p:nvPr>
            <p:extLst>
              <p:ext uri="{D42A27DB-BD31-4B8C-83A1-F6EECF244321}">
                <p14:modId xmlns:p14="http://schemas.microsoft.com/office/powerpoint/2010/main" val="3598974207"/>
              </p:ext>
            </p:extLst>
          </p:nvPr>
        </p:nvGraphicFramePr>
        <p:xfrm>
          <a:off x="3553287" y="2477554"/>
          <a:ext cx="2310844" cy="2072666"/>
        </p:xfrm>
        <a:graphic>
          <a:graphicData uri="http://schemas.openxmlformats.org/drawingml/2006/chart">
            <c:chart xmlns:c="http://schemas.openxmlformats.org/drawingml/2006/chart" xmlns:r="http://schemas.openxmlformats.org/officeDocument/2006/relationships" r:id="rId5"/>
          </a:graphicData>
        </a:graphic>
      </p:graphicFrame>
      <p:grpSp>
        <p:nvGrpSpPr>
          <p:cNvPr id="10" name="Group 9">
            <a:extLst>
              <a:ext uri="{FF2B5EF4-FFF2-40B4-BE49-F238E27FC236}">
                <a16:creationId xmlns:a16="http://schemas.microsoft.com/office/drawing/2014/main" id="{DF1CBC65-C037-4CCA-B9B8-2B2980DE31AA}"/>
              </a:ext>
            </a:extLst>
          </p:cNvPr>
          <p:cNvGrpSpPr/>
          <p:nvPr/>
        </p:nvGrpSpPr>
        <p:grpSpPr>
          <a:xfrm>
            <a:off x="8972227" y="1442368"/>
            <a:ext cx="2657447" cy="4649593"/>
            <a:chOff x="434578" y="1457030"/>
            <a:chExt cx="2657824" cy="4650253"/>
          </a:xfrm>
        </p:grpSpPr>
        <p:sp>
          <p:nvSpPr>
            <p:cNvPr id="3" name="Rectangle 2">
              <a:extLst>
                <a:ext uri="{FF2B5EF4-FFF2-40B4-BE49-F238E27FC236}">
                  <a16:creationId xmlns:a16="http://schemas.microsoft.com/office/drawing/2014/main" id="{F182B535-473A-45B8-89BD-9D7B9C239B49}"/>
                </a:ext>
              </a:extLst>
            </p:cNvPr>
            <p:cNvSpPr/>
            <p:nvPr/>
          </p:nvSpPr>
          <p:spPr bwMode="auto">
            <a:xfrm>
              <a:off x="434578" y="1457030"/>
              <a:ext cx="2657824" cy="4650253"/>
            </a:xfrm>
            <a:prstGeom prst="rect">
              <a:avLst/>
            </a:prstGeom>
            <a:noFill/>
            <a:ln>
              <a:solidFill>
                <a:schemeClr val="bg1"/>
              </a:solidFill>
              <a:headEnd type="none" w="med" len="med"/>
              <a:tailEnd type="none" w="med" len="med"/>
            </a:ln>
            <a:effectLst>
              <a:outerShdw blurRad="205594" dist="38100" dir="2700000" sx="103000" sy="103000" algn="tl"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274281" rIns="91427" bIns="274281" numCol="1" spcCol="0" rtlCol="0" fromWordArt="0" anchor="t" anchorCtr="0" forceAA="0" compatLnSpc="1">
              <a:prstTxWarp prst="textNoShape">
                <a:avLst/>
              </a:prstTxWarp>
              <a:noAutofit/>
            </a:bodyPr>
            <a:lstStyle/>
            <a:p>
              <a:pPr defTabSz="914192">
                <a:defRPr/>
              </a:pPr>
              <a:r>
                <a:rPr lang="en-US" sz="1800">
                  <a:solidFill>
                    <a:schemeClr val="tx1"/>
                  </a:solidFill>
                  <a:latin typeface="Segoe UI Semibold"/>
                  <a:ea typeface="Calibri" panose="020F0502020204030204" pitchFamily="34" charset="0"/>
                  <a:cs typeface="Arial" panose="020B0604020202020204" pitchFamily="34" charset="0"/>
                </a:rPr>
                <a:t>Quality management across the value chain.</a:t>
              </a:r>
            </a:p>
            <a:p>
              <a:pPr defTabSz="914192">
                <a:defRPr/>
              </a:pPr>
              <a:endParaRPr lang="en-US" sz="1800">
                <a:solidFill>
                  <a:schemeClr val="tx1"/>
                </a:solidFill>
                <a:latin typeface="Segoe UI Semibold"/>
                <a:ea typeface="Calibri" panose="020F0502020204030204" pitchFamily="34" charset="0"/>
                <a:cs typeface="Arial" panose="020B0604020202020204" pitchFamily="34" charset="0"/>
              </a:endParaRPr>
            </a:p>
            <a:p>
              <a:pPr defTabSz="914192">
                <a:defRPr/>
              </a:pPr>
              <a:endParaRPr lang="en-US" sz="18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8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8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400">
                <a:solidFill>
                  <a:schemeClr val="tx1"/>
                </a:solidFill>
                <a:latin typeface="Segoe UI"/>
                <a:ea typeface="Calibri" panose="020F0502020204030204" pitchFamily="34" charset="0"/>
                <a:cs typeface="Arial" panose="020B0604020202020204" pitchFamily="34" charset="0"/>
              </a:endParaRPr>
            </a:p>
            <a:p>
              <a:pPr defTabSz="914192">
                <a:defRPr/>
              </a:pPr>
              <a:endParaRPr lang="en-US" sz="1100">
                <a:solidFill>
                  <a:schemeClr val="tx1"/>
                </a:solidFill>
                <a:latin typeface="Segoe UI"/>
                <a:ea typeface="Calibri" panose="020F0502020204030204" pitchFamily="34" charset="0"/>
                <a:cs typeface="Arial" panose="020B0604020202020204" pitchFamily="34" charset="0"/>
              </a:endParaRPr>
            </a:p>
            <a:p>
              <a:pPr defTabSz="914192">
                <a:defRPr/>
              </a:pPr>
              <a:r>
                <a:rPr lang="en-US" sz="1400">
                  <a:solidFill>
                    <a:schemeClr val="tx1"/>
                  </a:solidFill>
                  <a:latin typeface="Segoe UI Semibold"/>
                  <a:ea typeface="Calibri" panose="020F0502020204030204" pitchFamily="34" charset="0"/>
                  <a:cs typeface="Arial" panose="020B0604020202020204" pitchFamily="34" charset="0"/>
                </a:rPr>
                <a:t>By 2024, 75% of manufacturers will embed quality management across the value chain, reducing overall cost of quality by 25%.</a:t>
              </a:r>
              <a:r>
                <a:rPr lang="en-US" sz="1400" baseline="30000">
                  <a:solidFill>
                    <a:schemeClr val="tx1"/>
                  </a:solidFill>
                  <a:latin typeface="Segoe UI Semibold"/>
                  <a:ea typeface="Calibri" panose="020F0502020204030204" pitchFamily="34" charset="0"/>
                  <a:cs typeface="Arial" panose="020B0604020202020204" pitchFamily="34" charset="0"/>
                </a:rPr>
                <a:t> 4</a:t>
              </a:r>
              <a:endParaRPr lang="en-US" sz="1400">
                <a:solidFill>
                  <a:schemeClr val="tx1"/>
                </a:solidFill>
                <a:latin typeface="Segoe UI Semibold"/>
                <a:ea typeface="Calibri" panose="020F0502020204030204" pitchFamily="34" charset="0"/>
                <a:cs typeface="Arial" panose="020B0604020202020204" pitchFamily="34" charset="0"/>
              </a:endParaRPr>
            </a:p>
            <a:p>
              <a:pPr defTabSz="914192">
                <a:defRPr/>
              </a:pPr>
              <a:endParaRPr lang="en-US" sz="1400">
                <a:solidFill>
                  <a:schemeClr val="tx1"/>
                </a:solidFill>
                <a:latin typeface="Segoe UI Semibold"/>
                <a:ea typeface="Calibri" panose="020F050202020403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B15E27D0-77C2-4BE8-B04F-46A25960C560}"/>
                </a:ext>
              </a:extLst>
            </p:cNvPr>
            <p:cNvGraphicFramePr/>
            <p:nvPr/>
          </p:nvGraphicFramePr>
          <p:xfrm>
            <a:off x="545301" y="2286000"/>
            <a:ext cx="2413430" cy="2286000"/>
          </p:xfrm>
          <a:graphic>
            <a:graphicData uri="http://schemas.openxmlformats.org/drawingml/2006/chart">
              <c:chart xmlns:c="http://schemas.openxmlformats.org/drawingml/2006/chart" xmlns:r="http://schemas.openxmlformats.org/officeDocument/2006/relationships" r:id="rId6"/>
            </a:graphicData>
          </a:graphic>
        </p:graphicFrame>
        <p:sp>
          <p:nvSpPr>
            <p:cNvPr id="7" name="Rectangle 6">
              <a:extLst>
                <a:ext uri="{FF2B5EF4-FFF2-40B4-BE49-F238E27FC236}">
                  <a16:creationId xmlns:a16="http://schemas.microsoft.com/office/drawing/2014/main" id="{11317B6D-80E0-4742-AA84-97767D879F83}"/>
                </a:ext>
              </a:extLst>
            </p:cNvPr>
            <p:cNvSpPr/>
            <p:nvPr/>
          </p:nvSpPr>
          <p:spPr>
            <a:xfrm>
              <a:off x="1355913" y="3233757"/>
              <a:ext cx="792205" cy="469039"/>
            </a:xfrm>
            <a:prstGeom prst="rect">
              <a:avLst/>
            </a:prstGeom>
          </p:spPr>
          <p:txBody>
            <a:bodyPr wrap="none">
              <a:spAutoFit/>
            </a:bodyPr>
            <a:lstStyle/>
            <a:p>
              <a:pPr defTabSz="914192">
                <a:defRPr/>
              </a:pPr>
              <a:r>
                <a:rPr lang="en-US" sz="2400">
                  <a:latin typeface="Segoe UI Semibold"/>
                  <a:ea typeface="Calibri" panose="020F0502020204030204" pitchFamily="34" charset="0"/>
                  <a:cs typeface="Arial" panose="020B0604020202020204" pitchFamily="34" charset="0"/>
                </a:rPr>
                <a:t>75%</a:t>
              </a:r>
              <a:endParaRPr lang="en-US" sz="2400">
                <a:latin typeface="Segoe UI Semibold"/>
              </a:endParaRPr>
            </a:p>
          </p:txBody>
        </p:sp>
      </p:grpSp>
      <p:sp>
        <p:nvSpPr>
          <p:cNvPr id="18" name="TextBox 17">
            <a:extLst>
              <a:ext uri="{FF2B5EF4-FFF2-40B4-BE49-F238E27FC236}">
                <a16:creationId xmlns:a16="http://schemas.microsoft.com/office/drawing/2014/main" id="{94202D00-C357-FC47-901E-0F1B0D543373}"/>
              </a:ext>
            </a:extLst>
          </p:cNvPr>
          <p:cNvSpPr txBox="1"/>
          <p:nvPr/>
        </p:nvSpPr>
        <p:spPr>
          <a:xfrm>
            <a:off x="6297168" y="6584110"/>
            <a:ext cx="5368261" cy="123111"/>
          </a:xfrm>
          <a:prstGeom prst="rect">
            <a:avLst/>
          </a:prstGeom>
          <a:noFill/>
        </p:spPr>
        <p:txBody>
          <a:bodyPr wrap="square" lIns="0" tIns="0" rIns="0" bIns="0" rtlCol="0">
            <a:spAutoFit/>
          </a:bodyPr>
          <a:lstStyle/>
          <a:p>
            <a:pPr algn="r" defTabSz="914192"/>
            <a:r>
              <a:rPr lang="en-US" sz="800" baseline="30000">
                <a:latin typeface="Segoe UI"/>
              </a:rPr>
              <a:t>GARTNER is a registered trademark and service mark of Gartner, Inc. and/or its affiliates in the U.S. and internationally and is used herein with permission. All rights reserved.</a:t>
            </a:r>
            <a:endParaRPr lang="en-US" sz="800">
              <a:latin typeface="Segoe UI"/>
            </a:endParaRPr>
          </a:p>
        </p:txBody>
      </p:sp>
    </p:spTree>
    <p:extLst>
      <p:ext uri="{BB962C8B-B14F-4D97-AF65-F5344CB8AC3E}">
        <p14:creationId xmlns:p14="http://schemas.microsoft.com/office/powerpoint/2010/main" val="2994816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5621DC0-633D-4AD1-908F-FD1FDF51C7DA}"/>
              </a:ext>
            </a:extLst>
          </p:cNvPr>
          <p:cNvSpPr/>
          <p:nvPr/>
        </p:nvSpPr>
        <p:spPr bwMode="auto">
          <a:xfrm>
            <a:off x="12110704" y="0"/>
            <a:ext cx="81295" cy="6858000"/>
          </a:xfrm>
          <a:prstGeom prst="rect">
            <a:avLst/>
          </a:prstGeom>
          <a:solidFill>
            <a:srgbClr val="FEB7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3548EC9-E040-4C27-8142-4163F141C051}"/>
              </a:ext>
            </a:extLst>
          </p:cNvPr>
          <p:cNvSpPr/>
          <p:nvPr/>
        </p:nvSpPr>
        <p:spPr>
          <a:xfrm>
            <a:off x="4911125" y="1518079"/>
            <a:ext cx="7079624" cy="2326791"/>
          </a:xfrm>
          <a:prstGeom prst="rect">
            <a:avLst/>
          </a:prstGeom>
        </p:spPr>
        <p:txBody>
          <a:bodyPr wrap="square" lIns="0" tIns="0" rIns="0" bIns="0">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effectLst/>
                <a:uLnTx/>
                <a:uFillTx/>
                <a:ea typeface="+mn-ea"/>
                <a:cs typeface="+mn-cs"/>
              </a:rPr>
              <a:t>Optimized maintenance strategy &amp; processes leveraging Machine Learning, Mixed Reality and IoT to minimize disruptions in production, extend useful service life of assets and reduce operating costs</a:t>
            </a:r>
          </a:p>
        </p:txBody>
      </p:sp>
      <p:sp>
        <p:nvSpPr>
          <p:cNvPr id="6" name="Title 4">
            <a:extLst>
              <a:ext uri="{FF2B5EF4-FFF2-40B4-BE49-F238E27FC236}">
                <a16:creationId xmlns:a16="http://schemas.microsoft.com/office/drawing/2014/main" id="{2CC8FBC9-3BA4-4363-8905-5F7650DCC7D3}"/>
              </a:ext>
            </a:extLst>
          </p:cNvPr>
          <p:cNvSpPr txBox="1">
            <a:spLocks/>
          </p:cNvSpPr>
          <p:nvPr/>
        </p:nvSpPr>
        <p:spPr>
          <a:xfrm>
            <a:off x="405569" y="287442"/>
            <a:ext cx="11306468" cy="8138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600" b="0" i="0" u="none" strike="noStrike" kern="1200" cap="none" spc="-50" normalizeH="0" baseline="0" noProof="0">
              <a:ln w="3175">
                <a:noFill/>
              </a:ln>
              <a:effectLst/>
              <a:uLnTx/>
              <a:uFillTx/>
              <a:latin typeface="Segoe UI Semibold"/>
              <a:ea typeface="+mn-ea"/>
              <a:cs typeface="Segoe UI" pitchFamily="34" charset="0"/>
            </a:endParaRPr>
          </a:p>
        </p:txBody>
      </p:sp>
      <p:sp>
        <p:nvSpPr>
          <p:cNvPr id="2" name="Rectangle 1">
            <a:extLst>
              <a:ext uri="{FF2B5EF4-FFF2-40B4-BE49-F238E27FC236}">
                <a16:creationId xmlns:a16="http://schemas.microsoft.com/office/drawing/2014/main" id="{5E6B835E-B4C9-4472-BA46-EECE2E605F5B}"/>
              </a:ext>
            </a:extLst>
          </p:cNvPr>
          <p:cNvSpPr/>
          <p:nvPr/>
        </p:nvSpPr>
        <p:spPr>
          <a:xfrm>
            <a:off x="4911125" y="4236611"/>
            <a:ext cx="6800912" cy="83099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91919"/>
                </a:solidFill>
                <a:effectLst/>
                <a:uLnTx/>
                <a:uFillTx/>
                <a:latin typeface="Segoe UI"/>
                <a:ea typeface="+mn-ea"/>
                <a:cs typeface="+mn-cs"/>
              </a:rPr>
              <a:t>Used to </a:t>
            </a:r>
            <a:r>
              <a:rPr kumimoji="0" lang="en-US" sz="1600" b="1" i="0" u="none" strike="noStrike" kern="1200" cap="none" spc="0" normalizeH="0" baseline="0" noProof="0" dirty="0">
                <a:ln>
                  <a:noFill/>
                </a:ln>
                <a:solidFill>
                  <a:srgbClr val="191919"/>
                </a:solidFill>
                <a:effectLst/>
                <a:uLnTx/>
                <a:uFillTx/>
                <a:latin typeface="Segoe UI"/>
                <a:ea typeface="+mn-ea"/>
                <a:cs typeface="+mn-cs"/>
              </a:rPr>
              <a:t>plan, optimize, execute, and track </a:t>
            </a:r>
            <a:r>
              <a:rPr kumimoji="0" lang="en-US" sz="1600" b="0" i="0" u="none" strike="noStrike" kern="1200" cap="none" spc="0" normalizeH="0" baseline="0" noProof="0" dirty="0">
                <a:ln>
                  <a:noFill/>
                </a:ln>
                <a:solidFill>
                  <a:srgbClr val="191919"/>
                </a:solidFill>
                <a:effectLst/>
                <a:uLnTx/>
                <a:uFillTx/>
                <a:latin typeface="Segoe UI"/>
                <a:ea typeface="+mn-ea"/>
                <a:cs typeface="+mn-cs"/>
              </a:rPr>
              <a:t>the </a:t>
            </a:r>
            <a:r>
              <a:rPr kumimoji="0" lang="en-US" sz="1600" b="1" i="0" u="none" strike="noStrike" kern="1200" cap="none" spc="0" normalizeH="0" baseline="0" noProof="0" dirty="0">
                <a:ln>
                  <a:noFill/>
                </a:ln>
                <a:solidFill>
                  <a:srgbClr val="191919"/>
                </a:solidFill>
                <a:effectLst/>
                <a:uLnTx/>
                <a:uFillTx/>
                <a:latin typeface="Segoe UI"/>
                <a:ea typeface="+mn-ea"/>
                <a:cs typeface="+mn-cs"/>
              </a:rPr>
              <a:t>needed</a:t>
            </a:r>
            <a:r>
              <a:rPr kumimoji="0" lang="en-US" sz="1600" b="0" i="0" u="none" strike="noStrike" kern="1200" cap="none" spc="0" normalizeH="0" baseline="0" noProof="0" dirty="0">
                <a:ln>
                  <a:noFill/>
                </a:ln>
                <a:solidFill>
                  <a:srgbClr val="191919"/>
                </a:solidFill>
                <a:effectLst/>
                <a:uLnTx/>
                <a:uFillTx/>
                <a:latin typeface="Segoe UI"/>
                <a:ea typeface="+mn-ea"/>
                <a:cs typeface="+mn-cs"/>
              </a:rPr>
              <a:t> </a:t>
            </a:r>
            <a:r>
              <a:rPr kumimoji="0" lang="en-US" sz="1600" b="1" i="0" u="none" strike="noStrike" kern="1200" cap="none" spc="0" normalizeH="0" baseline="0" noProof="0" dirty="0">
                <a:ln>
                  <a:noFill/>
                </a:ln>
                <a:solidFill>
                  <a:srgbClr val="191919"/>
                </a:solidFill>
                <a:effectLst/>
                <a:uLnTx/>
                <a:uFillTx/>
                <a:latin typeface="Segoe UI"/>
                <a:ea typeface="+mn-ea"/>
                <a:cs typeface="+mn-cs"/>
              </a:rPr>
              <a:t>maintenance activities</a:t>
            </a:r>
            <a:r>
              <a:rPr kumimoji="0" lang="en-US" sz="1600" b="0" i="0" u="none" strike="noStrike" kern="1200" cap="none" spc="0" normalizeH="0" baseline="0" noProof="0" dirty="0">
                <a:ln>
                  <a:noFill/>
                </a:ln>
                <a:solidFill>
                  <a:srgbClr val="191919"/>
                </a:solidFill>
                <a:effectLst/>
                <a:uLnTx/>
                <a:uFillTx/>
                <a:latin typeface="Segoe UI"/>
                <a:ea typeface="+mn-ea"/>
                <a:cs typeface="+mn-cs"/>
              </a:rPr>
              <a:t> with the associated priorities, skills, materials, tools, and information to ensure that the assets are operational.</a:t>
            </a:r>
          </a:p>
        </p:txBody>
      </p:sp>
      <p:sp>
        <p:nvSpPr>
          <p:cNvPr id="5" name="Text Placeholder 4">
            <a:extLst>
              <a:ext uri="{FF2B5EF4-FFF2-40B4-BE49-F238E27FC236}">
                <a16:creationId xmlns:a16="http://schemas.microsoft.com/office/drawing/2014/main" id="{B6886DDF-492A-4898-BEA1-A26FC9F98C2E}"/>
              </a:ext>
            </a:extLst>
          </p:cNvPr>
          <p:cNvSpPr>
            <a:spLocks noGrp="1"/>
          </p:cNvSpPr>
          <p:nvPr>
            <p:ph type="body" sz="quarter" idx="4294967295"/>
          </p:nvPr>
        </p:nvSpPr>
        <p:spPr>
          <a:xfrm>
            <a:off x="0" y="1227138"/>
            <a:ext cx="3541713" cy="2024080"/>
          </a:xfrm>
        </p:spPr>
        <p:txBody>
          <a:bodyPr/>
          <a:lstStyle/>
          <a:p>
            <a:pPr marL="0" indent="0" algn="ctr">
              <a:buNone/>
            </a:pPr>
            <a:r>
              <a:rPr kumimoji="0" lang="en-US" sz="3200" b="0" i="0" u="none" strike="noStrike" kern="1200" cap="none" spc="-50" normalizeH="0" baseline="0" noProof="0" dirty="0">
                <a:ln w="3175">
                  <a:noFill/>
                </a:ln>
                <a:effectLst/>
                <a:uLnTx/>
                <a:uFillTx/>
                <a:latin typeface="Segoe UI Semibold"/>
                <a:ea typeface="+mn-ea"/>
                <a:cs typeface="Segoe UI" pitchFamily="34" charset="0"/>
              </a:rPr>
              <a:t>What is Enterprise Field Asset Maintenance </a:t>
            </a:r>
          </a:p>
          <a:p>
            <a:pPr algn="ctr"/>
            <a:endParaRPr lang="en-US" dirty="0"/>
          </a:p>
        </p:txBody>
      </p:sp>
    </p:spTree>
    <p:custDataLst>
      <p:tags r:id="rId1"/>
    </p:custDataLst>
    <p:extLst>
      <p:ext uri="{BB962C8B-B14F-4D97-AF65-F5344CB8AC3E}">
        <p14:creationId xmlns:p14="http://schemas.microsoft.com/office/powerpoint/2010/main" val="875345564"/>
      </p:ext>
    </p:extLst>
  </p:cSld>
  <p:clrMapOvr>
    <a:masterClrMapping/>
  </p:clrMapOvr>
  <p:transition spd="slow">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30DC83C-FD05-4C54-84F9-E5C51A69650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3" name="Object 2" hidden="1">
                        <a:extLst>
                          <a:ext uri="{FF2B5EF4-FFF2-40B4-BE49-F238E27FC236}">
                            <a16:creationId xmlns:a16="http://schemas.microsoft.com/office/drawing/2014/main" id="{830DC83C-FD05-4C54-84F9-E5C51A69650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5B4C15A-5955-4E34-9C6B-6A37E45CB5A7}"/>
              </a:ext>
            </a:extLst>
          </p:cNvPr>
          <p:cNvSpPr/>
          <p:nvPr>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5" name="Title 4">
            <a:extLst>
              <a:ext uri="{FF2B5EF4-FFF2-40B4-BE49-F238E27FC236}">
                <a16:creationId xmlns:a16="http://schemas.microsoft.com/office/drawing/2014/main" id="{AE6FB9CD-6D27-46AF-87DE-ADFFC09D16DA}"/>
              </a:ext>
            </a:extLst>
          </p:cNvPr>
          <p:cNvSpPr>
            <a:spLocks noGrp="1"/>
          </p:cNvSpPr>
          <p:nvPr>
            <p:ph type="title"/>
          </p:nvPr>
        </p:nvSpPr>
        <p:spPr>
          <a:xfrm>
            <a:off x="481395" y="395923"/>
            <a:ext cx="11306469" cy="443198"/>
          </a:xfrm>
        </p:spPr>
        <p:txBody>
          <a:bodyPr/>
          <a:lstStyle/>
          <a:p>
            <a:r>
              <a:rPr lang="en-US" sz="3200"/>
              <a:t>Business Challenges</a:t>
            </a:r>
          </a:p>
        </p:txBody>
      </p:sp>
      <p:sp>
        <p:nvSpPr>
          <p:cNvPr id="38" name="Rectangle: Rounded Corners 37">
            <a:extLst>
              <a:ext uri="{FF2B5EF4-FFF2-40B4-BE49-F238E27FC236}">
                <a16:creationId xmlns:a16="http://schemas.microsoft.com/office/drawing/2014/main" id="{9DFC5DF0-6052-44A8-8E2F-4B8B0D6B03B3}"/>
              </a:ext>
            </a:extLst>
          </p:cNvPr>
          <p:cNvSpPr/>
          <p:nvPr/>
        </p:nvSpPr>
        <p:spPr>
          <a:xfrm>
            <a:off x="658793" y="4167072"/>
            <a:ext cx="5364615" cy="2016052"/>
          </a:xfrm>
          <a:prstGeom prst="roundRect">
            <a:avLst>
              <a:gd name="adj" fmla="val 964"/>
            </a:avLst>
          </a:prstGeom>
          <a:solidFill>
            <a:schemeClr val="bg1">
              <a:lumMod val="95000"/>
            </a:schemeClr>
          </a:solidFill>
        </p:spPr>
        <p:txBody>
          <a:bodyPr wrap="square" tIns="91440">
            <a:noAutofit/>
          </a:bodyPr>
          <a:lstStyle/>
          <a:p>
            <a:pPr marL="285750" marR="0" lvl="0" indent="-285750" algn="l" defTabSz="914400" rtl="0" eaLnBrk="1" fontAlgn="auto" latinLnBrk="0" hangingPunct="1">
              <a:lnSpc>
                <a:spcPct val="100000"/>
              </a:lnSpc>
              <a:spcBef>
                <a:spcPts val="60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C3C41"/>
                </a:solidFill>
                <a:effectLst/>
                <a:uLnTx/>
                <a:uFillTx/>
                <a:ea typeface="+mn-ea"/>
                <a:cs typeface="Segoe UI" panose="020B0502040204020203" pitchFamily="34" charset="0"/>
              </a:rPr>
              <a:t>Maintenance related costs are approximated to be 25% of overall operating costs.</a:t>
            </a:r>
            <a:r>
              <a:rPr kumimoji="0" lang="en-US" sz="1200" b="0" i="0" u="none" strike="noStrike" kern="1200" cap="none" spc="0" normalizeH="0" baseline="30000" noProof="0">
                <a:ln>
                  <a:noFill/>
                </a:ln>
                <a:solidFill>
                  <a:srgbClr val="3C3C41"/>
                </a:solidFill>
                <a:effectLst/>
                <a:uLnTx/>
                <a:uFillTx/>
                <a:ea typeface="+mn-ea"/>
                <a:cs typeface="Segoe UI" panose="020B0502040204020203" pitchFamily="34" charset="0"/>
              </a:rPr>
              <a:t>1</a:t>
            </a:r>
            <a:r>
              <a:rPr kumimoji="0" lang="en-US" sz="1200" b="0" i="0" u="none" strike="noStrike" kern="1200" cap="none" spc="0" normalizeH="0" baseline="0" noProof="0">
                <a:ln>
                  <a:noFill/>
                </a:ln>
                <a:solidFill>
                  <a:srgbClr val="3C3C41"/>
                </a:solidFill>
                <a:effectLst/>
                <a:uLnTx/>
                <a:uFillTx/>
                <a:ea typeface="+mn-ea"/>
                <a:cs typeface="Segoe UI" panose="020B0502040204020203" pitchFamily="34" charset="0"/>
              </a:rPr>
              <a:t> </a:t>
            </a:r>
          </a:p>
          <a:p>
            <a:pPr marL="285750" marR="0" lvl="0" indent="-285750" algn="l" defTabSz="914400" rtl="0" eaLnBrk="1" fontAlgn="auto" latinLnBrk="0" hangingPunct="1">
              <a:lnSpc>
                <a:spcPct val="100000"/>
              </a:lnSpc>
              <a:spcBef>
                <a:spcPts val="60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C3C41"/>
                </a:solidFill>
                <a:effectLst/>
                <a:uLnTx/>
                <a:uFillTx/>
                <a:ea typeface="+mn-ea"/>
                <a:cs typeface="Segoe UI" panose="020B0502040204020203" pitchFamily="34" charset="0"/>
              </a:rPr>
              <a:t>An estimated 30% of maintenance costs are related to unnecessary expenditures associated to bad planning, overtime, spare parts inventory carrying costs, etc.</a:t>
            </a:r>
            <a:r>
              <a:rPr kumimoji="0" lang="en-US" sz="1200" b="0" i="0" u="none" strike="noStrike" kern="1200" cap="none" spc="0" normalizeH="0" baseline="30000" noProof="0">
                <a:ln>
                  <a:noFill/>
                </a:ln>
                <a:solidFill>
                  <a:srgbClr val="3C3C41"/>
                </a:solidFill>
                <a:effectLst/>
                <a:uLnTx/>
                <a:uFillTx/>
                <a:ea typeface="+mn-ea"/>
                <a:cs typeface="Segoe UI" panose="020B0502040204020203" pitchFamily="34" charset="0"/>
              </a:rPr>
              <a:t>2</a:t>
            </a:r>
            <a:endParaRPr lang="en-US" sz="1200">
              <a:solidFill>
                <a:srgbClr val="3C3C41"/>
              </a:solidFill>
              <a:cs typeface="Segoe UI" panose="020B0502040204020203" pitchFamily="34" charset="0"/>
            </a:endParaRPr>
          </a:p>
          <a:p>
            <a:pPr marL="285750" marR="0" lvl="0" indent="-285750" algn="l" defTabSz="914400" rtl="0" eaLnBrk="1" fontAlgn="auto" latinLnBrk="0" hangingPunct="1">
              <a:lnSpc>
                <a:spcPct val="100000"/>
              </a:lnSpc>
              <a:spcBef>
                <a:spcPts val="600"/>
              </a:spcBef>
              <a:spcAft>
                <a:spcPts val="1200"/>
              </a:spcAft>
              <a:buClrTx/>
              <a:buSzTx/>
              <a:buFont typeface="Arial" panose="020B0604020202020204" pitchFamily="34" charset="0"/>
              <a:buChar char="•"/>
              <a:tabLst/>
              <a:defRPr/>
            </a:pPr>
            <a:r>
              <a:rPr lang="en-US" sz="1200">
                <a:solidFill>
                  <a:srgbClr val="3C3C41"/>
                </a:solidFill>
                <a:cs typeface="Segoe UI" panose="020B0502040204020203" pitchFamily="34" charset="0"/>
              </a:rPr>
              <a:t>Variable costs are associated with bad yield or poor quality  due to equipment mal-function</a:t>
            </a:r>
          </a:p>
        </p:txBody>
      </p:sp>
      <p:sp>
        <p:nvSpPr>
          <p:cNvPr id="39" name="Rectangle 38">
            <a:extLst>
              <a:ext uri="{FF2B5EF4-FFF2-40B4-BE49-F238E27FC236}">
                <a16:creationId xmlns:a16="http://schemas.microsoft.com/office/drawing/2014/main" id="{448431F1-331C-4AF5-B3E2-0D8E8239DF28}"/>
              </a:ext>
            </a:extLst>
          </p:cNvPr>
          <p:cNvSpPr/>
          <p:nvPr/>
        </p:nvSpPr>
        <p:spPr bwMode="auto">
          <a:xfrm>
            <a:off x="658793" y="4150160"/>
            <a:ext cx="5364615" cy="62635"/>
          </a:xfrm>
          <a:prstGeom prst="rect">
            <a:avLst/>
          </a:prstGeom>
          <a:solidFill>
            <a:srgbClr val="65AC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IN" sz="2000">
                <a:solidFill>
                  <a:srgbClr val="5AA4DC"/>
                </a:solidFill>
                <a:latin typeface="Segoe UI Semibold"/>
                <a:ea typeface="Segoe UI" pitchFamily="34" charset="0"/>
                <a:cs typeface="Segoe UI" pitchFamily="34" charset="0"/>
              </a:rPr>
              <a:t>       </a:t>
            </a:r>
            <a:r>
              <a:rPr kumimoji="0" lang="en-IN" sz="2000" b="0" i="0" u="none" strike="noStrike" kern="1200" cap="none" spc="0" normalizeH="0" baseline="0" noProof="0">
                <a:ln>
                  <a:noFill/>
                </a:ln>
                <a:solidFill>
                  <a:srgbClr val="5AA4DC"/>
                </a:solidFill>
                <a:effectLst/>
                <a:uLnTx/>
                <a:uFillTx/>
                <a:latin typeface="Segoe UI Semibold"/>
                <a:ea typeface="Segoe UI" pitchFamily="34" charset="0"/>
                <a:cs typeface="Segoe UI" pitchFamily="34" charset="0"/>
              </a:rPr>
              <a:t>Direct costs</a:t>
            </a:r>
          </a:p>
        </p:txBody>
      </p:sp>
      <p:sp>
        <p:nvSpPr>
          <p:cNvPr id="42" name="Rectangle 41">
            <a:extLst>
              <a:ext uri="{FF2B5EF4-FFF2-40B4-BE49-F238E27FC236}">
                <a16:creationId xmlns:a16="http://schemas.microsoft.com/office/drawing/2014/main" id="{CA8B207B-37F8-417B-97C2-8769745A8CCA}"/>
              </a:ext>
            </a:extLst>
          </p:cNvPr>
          <p:cNvSpPr/>
          <p:nvPr/>
        </p:nvSpPr>
        <p:spPr>
          <a:xfrm>
            <a:off x="6204327" y="4166200"/>
            <a:ext cx="5354488" cy="2016052"/>
          </a:xfrm>
          <a:prstGeom prst="rect">
            <a:avLst/>
          </a:prstGeom>
          <a:solidFill>
            <a:schemeClr val="bg1">
              <a:lumMod val="95000"/>
            </a:schemeClr>
          </a:solidFill>
        </p:spPr>
        <p:txBody>
          <a:bodyPr wrap="square" tIns="91440">
            <a:noAutofit/>
          </a:bodyPr>
          <a:lstStyle/>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3C3C41"/>
                </a:solidFill>
                <a:effectLst/>
                <a:uLnTx/>
                <a:uFillTx/>
                <a:ea typeface="+mn-ea"/>
                <a:cs typeface="Segoe UI" panose="020B0502040204020203" pitchFamily="34" charset="0"/>
              </a:rPr>
              <a:t>Equipment availability and performance is a significant contributor to indirect value drivers</a:t>
            </a:r>
          </a:p>
          <a:p>
            <a:pPr marL="742950" marR="0" lvl="1" indent="-285750" algn="l" defTabSz="914400" rtl="0" eaLnBrk="1" fontAlgn="auto" latinLnBrk="0" hangingPunct="1">
              <a:lnSpc>
                <a:spcPct val="100000"/>
              </a:lnSpc>
              <a:spcBef>
                <a:spcPts val="0"/>
              </a:spcBef>
              <a:spcAft>
                <a:spcPts val="1200"/>
              </a:spcAft>
              <a:buClrTx/>
              <a:buSzTx/>
              <a:buFont typeface="Segoe UI Semibold" panose="020B0702040204020203" pitchFamily="34" charset="0"/>
              <a:buChar char="–"/>
              <a:tabLst/>
              <a:defRPr/>
            </a:pPr>
            <a:r>
              <a:rPr kumimoji="0" lang="en-US" sz="1200" b="0" i="0" u="none" strike="noStrike" kern="1200" cap="none" spc="0" normalizeH="0" baseline="0" noProof="0">
                <a:ln>
                  <a:noFill/>
                </a:ln>
                <a:solidFill>
                  <a:srgbClr val="3C3C41"/>
                </a:solidFill>
                <a:effectLst/>
                <a:uLnTx/>
                <a:uFillTx/>
                <a:ea typeface="+mn-ea"/>
                <a:cs typeface="Segoe UI" panose="020B0502040204020203" pitchFamily="34" charset="0"/>
              </a:rPr>
              <a:t>Quality issues can impact brand image and reduce profit margin</a:t>
            </a:r>
          </a:p>
          <a:p>
            <a:pPr marL="742950" marR="0" lvl="1" indent="-285750" algn="l" defTabSz="914400" rtl="0" eaLnBrk="1" fontAlgn="auto" latinLnBrk="0" hangingPunct="1">
              <a:lnSpc>
                <a:spcPct val="100000"/>
              </a:lnSpc>
              <a:spcBef>
                <a:spcPts val="0"/>
              </a:spcBef>
              <a:spcAft>
                <a:spcPts val="1200"/>
              </a:spcAft>
              <a:buClrTx/>
              <a:buSzTx/>
              <a:buFont typeface="Segoe UI Semibold" panose="020B0702040204020203" pitchFamily="34" charset="0"/>
              <a:buChar char="–"/>
              <a:tabLst/>
              <a:defRPr/>
            </a:pPr>
            <a:r>
              <a:rPr kumimoji="0" lang="en-US" sz="1200" b="0" i="0" u="none" strike="noStrike" kern="1200" cap="none" spc="0" normalizeH="0" baseline="0" noProof="0">
                <a:ln>
                  <a:noFill/>
                </a:ln>
                <a:solidFill>
                  <a:srgbClr val="3C3C41"/>
                </a:solidFill>
                <a:effectLst/>
                <a:uLnTx/>
                <a:uFillTx/>
                <a:ea typeface="+mn-ea"/>
                <a:cs typeface="Segoe UI" panose="020B0502040204020203" pitchFamily="34" charset="0"/>
              </a:rPr>
              <a:t>Late delivery decreases customer satisfaction and customer lifetime value</a:t>
            </a:r>
          </a:p>
        </p:txBody>
      </p:sp>
      <p:sp>
        <p:nvSpPr>
          <p:cNvPr id="43" name="Rectangle 42">
            <a:extLst>
              <a:ext uri="{FF2B5EF4-FFF2-40B4-BE49-F238E27FC236}">
                <a16:creationId xmlns:a16="http://schemas.microsoft.com/office/drawing/2014/main" id="{D6C17186-31F9-4DAB-AE0E-8EE5A46AFA2B}"/>
              </a:ext>
            </a:extLst>
          </p:cNvPr>
          <p:cNvSpPr/>
          <p:nvPr/>
        </p:nvSpPr>
        <p:spPr bwMode="auto">
          <a:xfrm>
            <a:off x="6204327" y="4149043"/>
            <a:ext cx="5354488" cy="62635"/>
          </a:xfrm>
          <a:prstGeom prst="rect">
            <a:avLst/>
          </a:prstGeom>
          <a:solidFill>
            <a:srgbClr val="65AC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91440" bIns="18288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IN" sz="2000">
                <a:solidFill>
                  <a:srgbClr val="5AA4DC"/>
                </a:solidFill>
                <a:latin typeface="Segoe UI Semibold"/>
                <a:ea typeface="Segoe UI" pitchFamily="34" charset="0"/>
                <a:cs typeface="Segoe UI" pitchFamily="34" charset="0"/>
              </a:rPr>
              <a:t>       </a:t>
            </a:r>
            <a:r>
              <a:rPr kumimoji="0" lang="en-IN" sz="2000" b="0" i="0" u="none" strike="noStrike" kern="1200" cap="none" spc="0" normalizeH="0" baseline="0" noProof="0">
                <a:ln>
                  <a:noFill/>
                </a:ln>
                <a:solidFill>
                  <a:srgbClr val="5AA4DC"/>
                </a:solidFill>
                <a:effectLst/>
                <a:uLnTx/>
                <a:uFillTx/>
                <a:latin typeface="Segoe UI Semibold"/>
                <a:ea typeface="Segoe UI" pitchFamily="34" charset="0"/>
                <a:cs typeface="Segoe UI" pitchFamily="34" charset="0"/>
              </a:rPr>
              <a:t>Indirect </a:t>
            </a:r>
            <a:r>
              <a:rPr lang="en-IN" sz="2000">
                <a:solidFill>
                  <a:srgbClr val="5AA4DC"/>
                </a:solidFill>
                <a:latin typeface="Segoe UI Semibold"/>
                <a:ea typeface="Segoe UI" pitchFamily="34" charset="0"/>
                <a:cs typeface="Segoe UI" pitchFamily="34" charset="0"/>
              </a:rPr>
              <a:t>c</a:t>
            </a:r>
            <a:r>
              <a:rPr kumimoji="0" lang="en-IN" sz="2000" b="0" i="0" u="none" strike="noStrike" kern="1200" cap="none" spc="0" normalizeH="0" baseline="0" noProof="0" err="1">
                <a:ln>
                  <a:noFill/>
                </a:ln>
                <a:solidFill>
                  <a:srgbClr val="5AA4DC"/>
                </a:solidFill>
                <a:effectLst/>
                <a:uLnTx/>
                <a:uFillTx/>
                <a:latin typeface="Segoe UI Semibold"/>
                <a:ea typeface="Segoe UI" pitchFamily="34" charset="0"/>
                <a:cs typeface="Segoe UI" pitchFamily="34" charset="0"/>
              </a:rPr>
              <a:t>osts</a:t>
            </a:r>
            <a:endParaRPr kumimoji="0" lang="en-IN" sz="2000" b="0" i="0" u="none" strike="noStrike" kern="1200" cap="none" spc="0" normalizeH="0" baseline="0" noProof="0">
              <a:ln>
                <a:noFill/>
              </a:ln>
              <a:solidFill>
                <a:srgbClr val="5AA4DC"/>
              </a:solidFill>
              <a:effectLst/>
              <a:uLnTx/>
              <a:uFillTx/>
              <a:latin typeface="Segoe UI Semibold"/>
              <a:ea typeface="Segoe UI" pitchFamily="34" charset="0"/>
              <a:cs typeface="Segoe UI" pitchFamily="34" charset="0"/>
            </a:endParaRPr>
          </a:p>
        </p:txBody>
      </p:sp>
      <p:grpSp>
        <p:nvGrpSpPr>
          <p:cNvPr id="11" name="Group 10">
            <a:extLst>
              <a:ext uri="{FF2B5EF4-FFF2-40B4-BE49-F238E27FC236}">
                <a16:creationId xmlns:a16="http://schemas.microsoft.com/office/drawing/2014/main" id="{6DD784BD-A40D-41DA-82F2-5F732435114C}"/>
              </a:ext>
            </a:extLst>
          </p:cNvPr>
          <p:cNvGrpSpPr/>
          <p:nvPr/>
        </p:nvGrpSpPr>
        <p:grpSpPr>
          <a:xfrm>
            <a:off x="658793" y="3699110"/>
            <a:ext cx="389836" cy="406549"/>
            <a:chOff x="440159" y="1499462"/>
            <a:chExt cx="609974" cy="609972"/>
          </a:xfrm>
          <a:effectLst/>
        </p:grpSpPr>
        <p:sp>
          <p:nvSpPr>
            <p:cNvPr id="4" name="Oval 3">
              <a:extLst>
                <a:ext uri="{FF2B5EF4-FFF2-40B4-BE49-F238E27FC236}">
                  <a16:creationId xmlns:a16="http://schemas.microsoft.com/office/drawing/2014/main" id="{DF33FC1A-7301-46B7-ABBE-0A52CB2826E1}"/>
                </a:ext>
              </a:extLst>
            </p:cNvPr>
            <p:cNvSpPr/>
            <p:nvPr/>
          </p:nvSpPr>
          <p:spPr bwMode="auto">
            <a:xfrm>
              <a:off x="440159" y="1499462"/>
              <a:ext cx="609974" cy="609972"/>
            </a:xfrm>
            <a:prstGeom prst="ellipse">
              <a:avLst/>
            </a:prstGeom>
            <a:solidFill>
              <a:srgbClr val="65ACDF"/>
            </a:solidFill>
            <a:ln>
              <a:noFill/>
              <a:headEnd type="none" w="med" len="med"/>
              <a:tailEnd type="none" w="med" len="med"/>
            </a:ln>
            <a:effectLst>
              <a:outerShdw blurRad="635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Group 43">
              <a:extLst>
                <a:ext uri="{FF2B5EF4-FFF2-40B4-BE49-F238E27FC236}">
                  <a16:creationId xmlns:a16="http://schemas.microsoft.com/office/drawing/2014/main" id="{88793CE8-310C-4A4F-868C-E85C50D76559}"/>
                </a:ext>
              </a:extLst>
            </p:cNvPr>
            <p:cNvGrpSpPr/>
            <p:nvPr/>
          </p:nvGrpSpPr>
          <p:grpSpPr>
            <a:xfrm>
              <a:off x="544937" y="1604244"/>
              <a:ext cx="400420" cy="400419"/>
              <a:chOff x="-3146879" y="2952750"/>
              <a:chExt cx="952500" cy="952499"/>
            </a:xfrm>
          </p:grpSpPr>
          <p:sp>
            <p:nvSpPr>
              <p:cNvPr id="37" name="Freeform: Shape 36">
                <a:extLst>
                  <a:ext uri="{FF2B5EF4-FFF2-40B4-BE49-F238E27FC236}">
                    <a16:creationId xmlns:a16="http://schemas.microsoft.com/office/drawing/2014/main" id="{A6D15329-2006-4268-A0B4-E2A46ADA7DF9}"/>
                  </a:ext>
                </a:extLst>
              </p:cNvPr>
              <p:cNvSpPr/>
              <p:nvPr/>
            </p:nvSpPr>
            <p:spPr>
              <a:xfrm>
                <a:off x="-3146879" y="3277633"/>
                <a:ext cx="952500" cy="302732"/>
              </a:xfrm>
              <a:custGeom>
                <a:avLst/>
                <a:gdLst>
                  <a:gd name="connsiteX0" fmla="*/ 636240 w 952500"/>
                  <a:gd name="connsiteY0" fmla="*/ 95988 h 302732"/>
                  <a:gd name="connsiteX1" fmla="*/ 636240 w 952500"/>
                  <a:gd name="connsiteY1" fmla="*/ 0 h 302732"/>
                  <a:gd name="connsiteX2" fmla="*/ 952500 w 952500"/>
                  <a:gd name="connsiteY2" fmla="*/ 147674 h 302732"/>
                  <a:gd name="connsiteX3" fmla="*/ 636240 w 952500"/>
                  <a:gd name="connsiteY3" fmla="*/ 302733 h 302732"/>
                  <a:gd name="connsiteX4" fmla="*/ 636240 w 952500"/>
                  <a:gd name="connsiteY4" fmla="*/ 206744 h 302732"/>
                  <a:gd name="connsiteX5" fmla="*/ 0 w 952500"/>
                  <a:gd name="connsiteY5" fmla="*/ 206744 h 302732"/>
                  <a:gd name="connsiteX6" fmla="*/ 0 w 952500"/>
                  <a:gd name="connsiteY6" fmla="*/ 95988 h 3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0" h="302732">
                    <a:moveTo>
                      <a:pt x="636240" y="95988"/>
                    </a:moveTo>
                    <a:lnTo>
                      <a:pt x="636240" y="0"/>
                    </a:lnTo>
                    <a:lnTo>
                      <a:pt x="952500" y="147674"/>
                    </a:lnTo>
                    <a:lnTo>
                      <a:pt x="636240" y="302733"/>
                    </a:lnTo>
                    <a:lnTo>
                      <a:pt x="636240" y="206744"/>
                    </a:lnTo>
                    <a:lnTo>
                      <a:pt x="0" y="206744"/>
                    </a:lnTo>
                    <a:lnTo>
                      <a:pt x="0" y="95988"/>
                    </a:lnTo>
                    <a:close/>
                  </a:path>
                </a:pathLst>
              </a:custGeom>
              <a:solidFill>
                <a:srgbClr val="0078D4"/>
              </a:solidFill>
              <a:ln w="3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474A0635-40E3-4A2B-A4BC-E745097E09BE}"/>
                  </a:ext>
                </a:extLst>
              </p:cNvPr>
              <p:cNvSpPr/>
              <p:nvPr/>
            </p:nvSpPr>
            <p:spPr>
              <a:xfrm>
                <a:off x="-3146879" y="3602517"/>
                <a:ext cx="952500" cy="302732"/>
              </a:xfrm>
              <a:custGeom>
                <a:avLst/>
                <a:gdLst>
                  <a:gd name="connsiteX0" fmla="*/ 636240 w 952500"/>
                  <a:gd name="connsiteY0" fmla="*/ 206744 h 302732"/>
                  <a:gd name="connsiteX1" fmla="*/ 636240 w 952500"/>
                  <a:gd name="connsiteY1" fmla="*/ 302733 h 302732"/>
                  <a:gd name="connsiteX2" fmla="*/ 952500 w 952500"/>
                  <a:gd name="connsiteY2" fmla="*/ 155058 h 302732"/>
                  <a:gd name="connsiteX3" fmla="*/ 636240 w 952500"/>
                  <a:gd name="connsiteY3" fmla="*/ 0 h 302732"/>
                  <a:gd name="connsiteX4" fmla="*/ 636240 w 952500"/>
                  <a:gd name="connsiteY4" fmla="*/ 95988 h 302732"/>
                  <a:gd name="connsiteX5" fmla="*/ 0 w 952500"/>
                  <a:gd name="connsiteY5" fmla="*/ 14767 h 302732"/>
                  <a:gd name="connsiteX6" fmla="*/ 0 w 952500"/>
                  <a:gd name="connsiteY6" fmla="*/ 125523 h 302732"/>
                  <a:gd name="connsiteX7" fmla="*/ 636240 w 952500"/>
                  <a:gd name="connsiteY7" fmla="*/ 206744 h 30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302732">
                    <a:moveTo>
                      <a:pt x="636240" y="206744"/>
                    </a:moveTo>
                    <a:lnTo>
                      <a:pt x="636240" y="302733"/>
                    </a:lnTo>
                    <a:lnTo>
                      <a:pt x="952500" y="155058"/>
                    </a:lnTo>
                    <a:lnTo>
                      <a:pt x="636240" y="0"/>
                    </a:lnTo>
                    <a:lnTo>
                      <a:pt x="636240" y="95988"/>
                    </a:lnTo>
                    <a:cubicBezTo>
                      <a:pt x="431602" y="110756"/>
                      <a:pt x="219521" y="77529"/>
                      <a:pt x="0" y="14767"/>
                    </a:cubicBezTo>
                    <a:lnTo>
                      <a:pt x="0" y="125523"/>
                    </a:lnTo>
                    <a:cubicBezTo>
                      <a:pt x="204639" y="188285"/>
                      <a:pt x="412998" y="221512"/>
                      <a:pt x="636240" y="206744"/>
                    </a:cubicBezTo>
                    <a:close/>
                  </a:path>
                </a:pathLst>
              </a:custGeom>
              <a:solidFill>
                <a:srgbClr val="003C6A"/>
              </a:solidFill>
              <a:ln w="3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DA3727AF-34AA-4839-8FDD-1B80DC67A74B}"/>
                  </a:ext>
                </a:extLst>
              </p:cNvPr>
              <p:cNvSpPr/>
              <p:nvPr/>
            </p:nvSpPr>
            <p:spPr>
              <a:xfrm>
                <a:off x="-3146879" y="2952750"/>
                <a:ext cx="952500" cy="306424"/>
              </a:xfrm>
              <a:custGeom>
                <a:avLst/>
                <a:gdLst>
                  <a:gd name="connsiteX0" fmla="*/ 636240 w 952500"/>
                  <a:gd name="connsiteY0" fmla="*/ 0 h 306424"/>
                  <a:gd name="connsiteX1" fmla="*/ 952500 w 952500"/>
                  <a:gd name="connsiteY1" fmla="*/ 147674 h 306424"/>
                  <a:gd name="connsiteX2" fmla="*/ 636240 w 952500"/>
                  <a:gd name="connsiteY2" fmla="*/ 306424 h 306424"/>
                  <a:gd name="connsiteX3" fmla="*/ 636240 w 952500"/>
                  <a:gd name="connsiteY3" fmla="*/ 206744 h 306424"/>
                  <a:gd name="connsiteX4" fmla="*/ 0 w 952500"/>
                  <a:gd name="connsiteY4" fmla="*/ 291657 h 306424"/>
                  <a:gd name="connsiteX5" fmla="*/ 0 w 952500"/>
                  <a:gd name="connsiteY5" fmla="*/ 177209 h 306424"/>
                  <a:gd name="connsiteX6" fmla="*/ 636240 w 952500"/>
                  <a:gd name="connsiteY6" fmla="*/ 95988 h 306424"/>
                  <a:gd name="connsiteX7" fmla="*/ 636240 w 952500"/>
                  <a:gd name="connsiteY7" fmla="*/ 0 h 30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0" h="306424">
                    <a:moveTo>
                      <a:pt x="636240" y="0"/>
                    </a:moveTo>
                    <a:lnTo>
                      <a:pt x="952500" y="147674"/>
                    </a:lnTo>
                    <a:lnTo>
                      <a:pt x="636240" y="306424"/>
                    </a:lnTo>
                    <a:lnTo>
                      <a:pt x="636240" y="206744"/>
                    </a:lnTo>
                    <a:cubicBezTo>
                      <a:pt x="431602" y="195669"/>
                      <a:pt x="219521" y="228895"/>
                      <a:pt x="0" y="291657"/>
                    </a:cubicBezTo>
                    <a:lnTo>
                      <a:pt x="0" y="177209"/>
                    </a:lnTo>
                    <a:cubicBezTo>
                      <a:pt x="204639" y="114448"/>
                      <a:pt x="412998" y="81221"/>
                      <a:pt x="636240" y="95988"/>
                    </a:cubicBezTo>
                    <a:lnTo>
                      <a:pt x="636240" y="0"/>
                    </a:lnTo>
                    <a:close/>
                  </a:path>
                </a:pathLst>
              </a:custGeom>
              <a:solidFill>
                <a:schemeClr val="bg1"/>
              </a:solidFill>
              <a:ln w="3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5ED5591F-BCB8-47A7-8B45-4FCE22F3075A}"/>
              </a:ext>
            </a:extLst>
          </p:cNvPr>
          <p:cNvGrpSpPr/>
          <p:nvPr/>
        </p:nvGrpSpPr>
        <p:grpSpPr>
          <a:xfrm>
            <a:off x="6204327" y="3698967"/>
            <a:ext cx="389836" cy="406549"/>
            <a:chOff x="6171991" y="1499462"/>
            <a:chExt cx="609974" cy="609972"/>
          </a:xfrm>
          <a:effectLst/>
        </p:grpSpPr>
        <p:sp>
          <p:nvSpPr>
            <p:cNvPr id="17" name="Oval 16">
              <a:extLst>
                <a:ext uri="{FF2B5EF4-FFF2-40B4-BE49-F238E27FC236}">
                  <a16:creationId xmlns:a16="http://schemas.microsoft.com/office/drawing/2014/main" id="{F30CC4EB-8633-4497-843F-FDFA1946A08A}"/>
                </a:ext>
              </a:extLst>
            </p:cNvPr>
            <p:cNvSpPr/>
            <p:nvPr/>
          </p:nvSpPr>
          <p:spPr bwMode="auto">
            <a:xfrm>
              <a:off x="6171991" y="1499462"/>
              <a:ext cx="609974" cy="609972"/>
            </a:xfrm>
            <a:prstGeom prst="ellipse">
              <a:avLst/>
            </a:prstGeom>
            <a:solidFill>
              <a:srgbClr val="65ACDF"/>
            </a:solidFill>
            <a:ln>
              <a:noFill/>
              <a:headEnd type="none" w="med" len="med"/>
              <a:tailEnd type="none" w="med" len="med"/>
            </a:ln>
            <a:effectLst>
              <a:outerShdw blurRad="635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83F905B3-386F-473C-B1BE-7EA1DBCE5F77}"/>
                </a:ext>
              </a:extLst>
            </p:cNvPr>
            <p:cNvGrpSpPr/>
            <p:nvPr/>
          </p:nvGrpSpPr>
          <p:grpSpPr>
            <a:xfrm>
              <a:off x="6211012" y="1703186"/>
              <a:ext cx="531932" cy="202524"/>
              <a:chOff x="6164200" y="1677048"/>
              <a:chExt cx="785602" cy="299104"/>
            </a:xfrm>
          </p:grpSpPr>
          <p:sp>
            <p:nvSpPr>
              <p:cNvPr id="47" name="Graphic 45">
                <a:extLst>
                  <a:ext uri="{FF2B5EF4-FFF2-40B4-BE49-F238E27FC236}">
                    <a16:creationId xmlns:a16="http://schemas.microsoft.com/office/drawing/2014/main" id="{9B1BB21A-7458-4223-A77F-E824D0D35A8C}"/>
                  </a:ext>
                </a:extLst>
              </p:cNvPr>
              <p:cNvSpPr/>
              <p:nvPr/>
            </p:nvSpPr>
            <p:spPr>
              <a:xfrm rot="5400000">
                <a:off x="6618644" y="1640682"/>
                <a:ext cx="294792" cy="367524"/>
              </a:xfrm>
              <a:custGeom>
                <a:avLst/>
                <a:gdLst>
                  <a:gd name="connsiteX0" fmla="*/ 725805 w 725804"/>
                  <a:gd name="connsiteY0" fmla="*/ 541973 h 904875"/>
                  <a:gd name="connsiteX1" fmla="*/ 633413 w 725804"/>
                  <a:gd name="connsiteY1" fmla="*/ 450533 h 904875"/>
                  <a:gd name="connsiteX2" fmla="*/ 427673 w 725804"/>
                  <a:gd name="connsiteY2" fmla="*/ 656273 h 904875"/>
                  <a:gd name="connsiteX3" fmla="*/ 427673 w 725804"/>
                  <a:gd name="connsiteY3" fmla="*/ 0 h 904875"/>
                  <a:gd name="connsiteX4" fmla="*/ 298133 w 725804"/>
                  <a:gd name="connsiteY4" fmla="*/ 0 h 904875"/>
                  <a:gd name="connsiteX5" fmla="*/ 298133 w 725804"/>
                  <a:gd name="connsiteY5" fmla="*/ 656273 h 904875"/>
                  <a:gd name="connsiteX6" fmla="*/ 92393 w 725804"/>
                  <a:gd name="connsiteY6" fmla="*/ 450533 h 904875"/>
                  <a:gd name="connsiteX7" fmla="*/ 0 w 725804"/>
                  <a:gd name="connsiteY7" fmla="*/ 541973 h 904875"/>
                  <a:gd name="connsiteX8" fmla="*/ 362903 w 725804"/>
                  <a:gd name="connsiteY8" fmla="*/ 90487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804" h="904875">
                    <a:moveTo>
                      <a:pt x="725805" y="541973"/>
                    </a:moveTo>
                    <a:lnTo>
                      <a:pt x="633413" y="450533"/>
                    </a:lnTo>
                    <a:lnTo>
                      <a:pt x="427673" y="656273"/>
                    </a:lnTo>
                    <a:lnTo>
                      <a:pt x="427673" y="0"/>
                    </a:lnTo>
                    <a:lnTo>
                      <a:pt x="298133" y="0"/>
                    </a:lnTo>
                    <a:lnTo>
                      <a:pt x="298133" y="656273"/>
                    </a:lnTo>
                    <a:lnTo>
                      <a:pt x="92393" y="450533"/>
                    </a:lnTo>
                    <a:lnTo>
                      <a:pt x="0" y="541973"/>
                    </a:lnTo>
                    <a:lnTo>
                      <a:pt x="362903" y="904875"/>
                    </a:lnTo>
                    <a:close/>
                  </a:path>
                </a:pathLst>
              </a:custGeom>
              <a:solidFill>
                <a:srgbClr val="003C6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2" name="Graphic 45">
                <a:extLst>
                  <a:ext uri="{FF2B5EF4-FFF2-40B4-BE49-F238E27FC236}">
                    <a16:creationId xmlns:a16="http://schemas.microsoft.com/office/drawing/2014/main" id="{FBF7B60B-948C-41C7-9F0E-0AA570A55F95}"/>
                  </a:ext>
                </a:extLst>
              </p:cNvPr>
              <p:cNvSpPr/>
              <p:nvPr/>
            </p:nvSpPr>
            <p:spPr>
              <a:xfrm rot="16281438">
                <a:off x="6200566" y="1644994"/>
                <a:ext cx="294792" cy="367524"/>
              </a:xfrm>
              <a:custGeom>
                <a:avLst/>
                <a:gdLst>
                  <a:gd name="connsiteX0" fmla="*/ 725805 w 725804"/>
                  <a:gd name="connsiteY0" fmla="*/ 541973 h 904875"/>
                  <a:gd name="connsiteX1" fmla="*/ 633413 w 725804"/>
                  <a:gd name="connsiteY1" fmla="*/ 450533 h 904875"/>
                  <a:gd name="connsiteX2" fmla="*/ 427673 w 725804"/>
                  <a:gd name="connsiteY2" fmla="*/ 656273 h 904875"/>
                  <a:gd name="connsiteX3" fmla="*/ 427673 w 725804"/>
                  <a:gd name="connsiteY3" fmla="*/ 0 h 904875"/>
                  <a:gd name="connsiteX4" fmla="*/ 298133 w 725804"/>
                  <a:gd name="connsiteY4" fmla="*/ 0 h 904875"/>
                  <a:gd name="connsiteX5" fmla="*/ 298133 w 725804"/>
                  <a:gd name="connsiteY5" fmla="*/ 656273 h 904875"/>
                  <a:gd name="connsiteX6" fmla="*/ 92393 w 725804"/>
                  <a:gd name="connsiteY6" fmla="*/ 450533 h 904875"/>
                  <a:gd name="connsiteX7" fmla="*/ 0 w 725804"/>
                  <a:gd name="connsiteY7" fmla="*/ 541973 h 904875"/>
                  <a:gd name="connsiteX8" fmla="*/ 362903 w 725804"/>
                  <a:gd name="connsiteY8" fmla="*/ 904875 h 90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5804" h="904875">
                    <a:moveTo>
                      <a:pt x="725805" y="541973"/>
                    </a:moveTo>
                    <a:lnTo>
                      <a:pt x="633413" y="450533"/>
                    </a:lnTo>
                    <a:lnTo>
                      <a:pt x="427673" y="656273"/>
                    </a:lnTo>
                    <a:lnTo>
                      <a:pt x="427673" y="0"/>
                    </a:lnTo>
                    <a:lnTo>
                      <a:pt x="298133" y="0"/>
                    </a:lnTo>
                    <a:lnTo>
                      <a:pt x="298133" y="656273"/>
                    </a:lnTo>
                    <a:lnTo>
                      <a:pt x="92393" y="450533"/>
                    </a:lnTo>
                    <a:lnTo>
                      <a:pt x="0" y="541973"/>
                    </a:lnTo>
                    <a:lnTo>
                      <a:pt x="362903" y="904875"/>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sp>
        <p:nvSpPr>
          <p:cNvPr id="6" name="Rectangle 5">
            <a:extLst>
              <a:ext uri="{FF2B5EF4-FFF2-40B4-BE49-F238E27FC236}">
                <a16:creationId xmlns:a16="http://schemas.microsoft.com/office/drawing/2014/main" id="{30DE65D1-525A-41B7-86BF-0EFE9EF88A35}"/>
              </a:ext>
            </a:extLst>
          </p:cNvPr>
          <p:cNvSpPr/>
          <p:nvPr/>
        </p:nvSpPr>
        <p:spPr>
          <a:xfrm>
            <a:off x="496094" y="6260941"/>
            <a:ext cx="2304577" cy="27699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sz="900" b="0" i="0" u="none" strike="noStrike" kern="1200" cap="none" spc="0" normalizeH="0" baseline="30000" noProof="0">
                <a:ln>
                  <a:noFill/>
                </a:ln>
                <a:solidFill>
                  <a:srgbClr val="3C3C41"/>
                </a:solidFill>
                <a:effectLst/>
                <a:uLnTx/>
                <a:uFillTx/>
                <a:latin typeface="Segoe UI"/>
                <a:ea typeface="+mn-ea"/>
                <a:cs typeface="+mn-cs"/>
              </a:rPr>
              <a:t>1</a:t>
            </a:r>
            <a:r>
              <a:rPr kumimoji="0" lang="da-DK" sz="900" b="0" i="0" u="none" strike="noStrike" kern="1200" cap="none" spc="0" normalizeH="0" baseline="0" noProof="0">
                <a:ln>
                  <a:noFill/>
                </a:ln>
                <a:solidFill>
                  <a:srgbClr val="3C3C41"/>
                </a:solidFill>
                <a:effectLst/>
                <a:uLnTx/>
                <a:uFillTx/>
                <a:latin typeface="Segoe UI"/>
                <a:ea typeface="+mn-ea"/>
                <a:cs typeface="+mn-cs"/>
              </a:rPr>
              <a:t>Komonen, 2002; Simoes et al., 2011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3C3C41"/>
                </a:solidFill>
                <a:effectLst/>
                <a:uLnTx/>
                <a:uFillTx/>
                <a:latin typeface="Segoe UI"/>
                <a:ea typeface="+mn-ea"/>
                <a:cs typeface="+mn-cs"/>
              </a:rPr>
              <a:t>2</a:t>
            </a:r>
            <a:r>
              <a:rPr kumimoji="0" lang="en-US" sz="900" b="0" i="0" u="none" strike="noStrike" kern="1200" cap="none" spc="0" normalizeH="0" baseline="0" noProof="0">
                <a:ln>
                  <a:noFill/>
                </a:ln>
                <a:solidFill>
                  <a:srgbClr val="3C3C41"/>
                </a:solidFill>
                <a:effectLst/>
                <a:uLnTx/>
                <a:uFillTx/>
                <a:latin typeface="Segoe UI"/>
                <a:ea typeface="+mn-ea"/>
                <a:cs typeface="+mn-cs"/>
              </a:rPr>
              <a:t>Salonen and </a:t>
            </a:r>
            <a:r>
              <a:rPr kumimoji="0" lang="en-US" sz="900" b="0" i="0" u="none" strike="noStrike" kern="1200" cap="none" spc="0" normalizeH="0" baseline="0" noProof="0" err="1">
                <a:ln>
                  <a:noFill/>
                </a:ln>
                <a:solidFill>
                  <a:srgbClr val="3C3C41"/>
                </a:solidFill>
                <a:effectLst/>
                <a:uLnTx/>
                <a:uFillTx/>
                <a:latin typeface="Segoe UI"/>
                <a:ea typeface="+mn-ea"/>
                <a:cs typeface="+mn-cs"/>
              </a:rPr>
              <a:t>Deleryd</a:t>
            </a:r>
            <a:r>
              <a:rPr kumimoji="0" lang="en-US" sz="900" b="0" i="0" u="none" strike="noStrike" kern="1200" cap="none" spc="0" normalizeH="0" baseline="0" noProof="0">
                <a:ln>
                  <a:noFill/>
                </a:ln>
                <a:solidFill>
                  <a:srgbClr val="3C3C41"/>
                </a:solidFill>
                <a:effectLst/>
                <a:uLnTx/>
                <a:uFillTx/>
                <a:latin typeface="Segoe UI"/>
                <a:ea typeface="+mn-ea"/>
                <a:cs typeface="+mn-cs"/>
              </a:rPr>
              <a:t>, 2011</a:t>
            </a:r>
          </a:p>
        </p:txBody>
      </p:sp>
      <p:sp>
        <p:nvSpPr>
          <p:cNvPr id="26" name="Rectangle: Rounded Corners 25">
            <a:extLst>
              <a:ext uri="{FF2B5EF4-FFF2-40B4-BE49-F238E27FC236}">
                <a16:creationId xmlns:a16="http://schemas.microsoft.com/office/drawing/2014/main" id="{76AEF8D9-10D5-4B5D-8719-28A5C3705E91}"/>
              </a:ext>
            </a:extLst>
          </p:cNvPr>
          <p:cNvSpPr/>
          <p:nvPr/>
        </p:nvSpPr>
        <p:spPr bwMode="auto">
          <a:xfrm>
            <a:off x="1378120" y="1010946"/>
            <a:ext cx="9908830" cy="105771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45720" rIns="8890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C3C41"/>
                </a:solidFill>
                <a:effectLst/>
                <a:uLnTx/>
                <a:uFillTx/>
                <a:cs typeface="Segoe UI" panose="020B0502040204020203" pitchFamily="34" charset="0"/>
              </a:rPr>
              <a:t>Asset downtime </a:t>
            </a:r>
            <a:r>
              <a:rPr kumimoji="0" lang="en-US" sz="1800" i="0" u="none" strike="noStrike" kern="1200" cap="none" spc="0" normalizeH="0" baseline="0" noProof="0">
                <a:ln>
                  <a:noFill/>
                </a:ln>
                <a:solidFill>
                  <a:srgbClr val="3C3C41"/>
                </a:solidFill>
                <a:effectLst/>
                <a:uLnTx/>
                <a:uFillTx/>
                <a:cs typeface="Segoe UI" panose="020B0502040204020203" pitchFamily="34" charset="0"/>
              </a:rPr>
              <a:t>results in not being able to produce the product in a timely manner,</a:t>
            </a:r>
            <a:r>
              <a:rPr lang="en-US" sz="1800">
                <a:solidFill>
                  <a:srgbClr val="3C3C41"/>
                </a:solidFill>
                <a:cs typeface="Segoe UI" panose="020B0502040204020203" pitchFamily="34" charset="0"/>
              </a:rPr>
              <a:t> missing out on on-time delivery of customer orders</a:t>
            </a:r>
            <a:endParaRPr kumimoji="0" lang="en-US" sz="1800" i="0" u="none" strike="noStrike" kern="1200" cap="none" spc="0" normalizeH="0" baseline="0" noProof="0">
              <a:ln>
                <a:noFill/>
              </a:ln>
              <a:solidFill>
                <a:srgbClr val="3C3C41"/>
              </a:solidFill>
              <a:effectLst/>
              <a:uLnTx/>
              <a:uFillTx/>
              <a:cs typeface="Segoe UI" panose="020B0502040204020203" pitchFamily="34" charset="0"/>
            </a:endParaRPr>
          </a:p>
        </p:txBody>
      </p:sp>
      <p:sp>
        <p:nvSpPr>
          <p:cNvPr id="36" name="Rectangle: Rounded Corners 35">
            <a:extLst>
              <a:ext uri="{FF2B5EF4-FFF2-40B4-BE49-F238E27FC236}">
                <a16:creationId xmlns:a16="http://schemas.microsoft.com/office/drawing/2014/main" id="{C0300108-606E-4FFC-AF16-02A4BED1609F}"/>
              </a:ext>
            </a:extLst>
          </p:cNvPr>
          <p:cNvSpPr/>
          <p:nvPr/>
        </p:nvSpPr>
        <p:spPr bwMode="auto">
          <a:xfrm>
            <a:off x="1432458" y="2420125"/>
            <a:ext cx="9854491" cy="105771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45720" rIns="8890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C3C41"/>
                </a:solidFill>
                <a:effectLst/>
                <a:uLnTx/>
                <a:uFillTx/>
                <a:cs typeface="Segoe UI" panose="020B0502040204020203" pitchFamily="34" charset="0"/>
              </a:rPr>
              <a:t>Reactive maintenance </a:t>
            </a:r>
            <a:r>
              <a:rPr kumimoji="0" lang="en-US" sz="1800" i="0" u="none" strike="noStrike" kern="1200" cap="none" spc="0" normalizeH="0" baseline="0" noProof="0">
                <a:ln>
                  <a:noFill/>
                </a:ln>
                <a:solidFill>
                  <a:srgbClr val="3C3C41"/>
                </a:solidFill>
                <a:effectLst/>
                <a:uLnTx/>
                <a:uFillTx/>
                <a:cs typeface="Segoe UI" panose="020B0502040204020203" pitchFamily="34" charset="0"/>
              </a:rPr>
              <a:t>leads to expediting parts and overtime to fix broken assets</a:t>
            </a:r>
          </a:p>
        </p:txBody>
      </p:sp>
      <p:grpSp>
        <p:nvGrpSpPr>
          <p:cNvPr id="67" name="Group 66">
            <a:extLst>
              <a:ext uri="{FF2B5EF4-FFF2-40B4-BE49-F238E27FC236}">
                <a16:creationId xmlns:a16="http://schemas.microsoft.com/office/drawing/2014/main" id="{CE50E74D-6A06-47EF-BFA2-360763353925}"/>
              </a:ext>
            </a:extLst>
          </p:cNvPr>
          <p:cNvGrpSpPr/>
          <p:nvPr/>
        </p:nvGrpSpPr>
        <p:grpSpPr>
          <a:xfrm>
            <a:off x="1362511" y="2560296"/>
            <a:ext cx="790631" cy="777372"/>
            <a:chOff x="1522977" y="2471139"/>
            <a:chExt cx="790631" cy="777372"/>
          </a:xfrm>
        </p:grpSpPr>
        <p:sp>
          <p:nvSpPr>
            <p:cNvPr id="45" name="Oval 44">
              <a:extLst>
                <a:ext uri="{FF2B5EF4-FFF2-40B4-BE49-F238E27FC236}">
                  <a16:creationId xmlns:a16="http://schemas.microsoft.com/office/drawing/2014/main" id="{4E67E30F-7FBD-4EEE-B1AB-D05DE603C766}"/>
                </a:ext>
              </a:extLst>
            </p:cNvPr>
            <p:cNvSpPr/>
            <p:nvPr/>
          </p:nvSpPr>
          <p:spPr bwMode="auto">
            <a:xfrm>
              <a:off x="1522977" y="2471139"/>
              <a:ext cx="790631" cy="777372"/>
            </a:xfrm>
            <a:prstGeom prst="ellipse">
              <a:avLst/>
            </a:prstGeom>
            <a:solidFill>
              <a:srgbClr val="0078D4"/>
            </a:solidFill>
            <a:ln>
              <a:noFill/>
              <a:headEnd type="none" w="med" len="med"/>
              <a:tailEnd type="none" w="med" len="med"/>
            </a:ln>
            <a:effectLst>
              <a:outerShdw blurRad="635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aphic 60" descr="Tools">
              <a:extLst>
                <a:ext uri="{FF2B5EF4-FFF2-40B4-BE49-F238E27FC236}">
                  <a16:creationId xmlns:a16="http://schemas.microsoft.com/office/drawing/2014/main" id="{2DEB5B08-64A2-4B1A-9BEC-2E55B6975495}"/>
                </a:ext>
              </a:extLst>
            </p:cNvPr>
            <p:cNvGrpSpPr/>
            <p:nvPr/>
          </p:nvGrpSpPr>
          <p:grpSpPr>
            <a:xfrm>
              <a:off x="1697627" y="2645902"/>
              <a:ext cx="441330" cy="441737"/>
              <a:chOff x="5714902" y="3048000"/>
              <a:chExt cx="762345" cy="763049"/>
            </a:xfrm>
          </p:grpSpPr>
          <p:sp>
            <p:nvSpPr>
              <p:cNvPr id="64" name="Freeform: Shape 63">
                <a:extLst>
                  <a:ext uri="{FF2B5EF4-FFF2-40B4-BE49-F238E27FC236}">
                    <a16:creationId xmlns:a16="http://schemas.microsoft.com/office/drawing/2014/main" id="{9901FF21-6147-4C37-9A56-32CAE90B6BAD}"/>
                  </a:ext>
                </a:extLst>
              </p:cNvPr>
              <p:cNvSpPr/>
              <p:nvPr/>
            </p:nvSpPr>
            <p:spPr>
              <a:xfrm>
                <a:off x="5714902" y="3048411"/>
                <a:ext cx="762345" cy="762638"/>
              </a:xfrm>
              <a:custGeom>
                <a:avLst/>
                <a:gdLst>
                  <a:gd name="connsiteX0" fmla="*/ 81060 w 762345"/>
                  <a:gd name="connsiteY0" fmla="*/ 712058 h 762638"/>
                  <a:gd name="connsiteX1" fmla="*/ 57247 w 762345"/>
                  <a:gd name="connsiteY1" fmla="*/ 716821 h 762638"/>
                  <a:gd name="connsiteX2" fmla="*/ 43912 w 762345"/>
                  <a:gd name="connsiteY2" fmla="*/ 696818 h 762638"/>
                  <a:gd name="connsiteX3" fmla="*/ 57247 w 762345"/>
                  <a:gd name="connsiteY3" fmla="*/ 676816 h 762638"/>
                  <a:gd name="connsiteX4" fmla="*/ 81060 w 762345"/>
                  <a:gd name="connsiteY4" fmla="*/ 681578 h 762638"/>
                  <a:gd name="connsiteX5" fmla="*/ 81060 w 762345"/>
                  <a:gd name="connsiteY5" fmla="*/ 712058 h 762638"/>
                  <a:gd name="connsiteX6" fmla="*/ 753525 w 762345"/>
                  <a:gd name="connsiteY6" fmla="*/ 84361 h 762638"/>
                  <a:gd name="connsiteX7" fmla="*/ 676372 w 762345"/>
                  <a:gd name="connsiteY7" fmla="*/ 161513 h 762638"/>
                  <a:gd name="connsiteX8" fmla="*/ 615412 w 762345"/>
                  <a:gd name="connsiteY8" fmla="*/ 145321 h 762638"/>
                  <a:gd name="connsiteX9" fmla="*/ 600172 w 762345"/>
                  <a:gd name="connsiteY9" fmla="*/ 85313 h 762638"/>
                  <a:gd name="connsiteX10" fmla="*/ 677325 w 762345"/>
                  <a:gd name="connsiteY10" fmla="*/ 8161 h 762638"/>
                  <a:gd name="connsiteX11" fmla="*/ 543975 w 762345"/>
                  <a:gd name="connsiteY11" fmla="*/ 33878 h 762638"/>
                  <a:gd name="connsiteX12" fmla="*/ 505875 w 762345"/>
                  <a:gd name="connsiteY12" fmla="*/ 164371 h 762638"/>
                  <a:gd name="connsiteX13" fmla="*/ 20100 w 762345"/>
                  <a:gd name="connsiteY13" fmla="*/ 650146 h 762638"/>
                  <a:gd name="connsiteX14" fmla="*/ 2002 w 762345"/>
                  <a:gd name="connsiteY14" fmla="*/ 713963 h 762638"/>
                  <a:gd name="connsiteX15" fmla="*/ 48675 w 762345"/>
                  <a:gd name="connsiteY15" fmla="*/ 760636 h 762638"/>
                  <a:gd name="connsiteX16" fmla="*/ 112492 w 762345"/>
                  <a:gd name="connsiteY16" fmla="*/ 742538 h 762638"/>
                  <a:gd name="connsiteX17" fmla="*/ 598267 w 762345"/>
                  <a:gd name="connsiteY17" fmla="*/ 256763 h 762638"/>
                  <a:gd name="connsiteX18" fmla="*/ 728760 w 762345"/>
                  <a:gd name="connsiteY18" fmla="*/ 218663 h 762638"/>
                  <a:gd name="connsiteX19" fmla="*/ 753525 w 762345"/>
                  <a:gd name="connsiteY19" fmla="*/ 84361 h 76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345" h="762638">
                    <a:moveTo>
                      <a:pt x="81060" y="712058"/>
                    </a:moveTo>
                    <a:cubicBezTo>
                      <a:pt x="74392" y="718726"/>
                      <a:pt x="65820" y="720631"/>
                      <a:pt x="57247" y="716821"/>
                    </a:cubicBezTo>
                    <a:cubicBezTo>
                      <a:pt x="48675" y="713011"/>
                      <a:pt x="43912" y="705391"/>
                      <a:pt x="43912" y="696818"/>
                    </a:cubicBezTo>
                    <a:cubicBezTo>
                      <a:pt x="43912" y="688246"/>
                      <a:pt x="49627" y="679673"/>
                      <a:pt x="57247" y="676816"/>
                    </a:cubicBezTo>
                    <a:cubicBezTo>
                      <a:pt x="65820" y="673006"/>
                      <a:pt x="74392" y="674911"/>
                      <a:pt x="81060" y="681578"/>
                    </a:cubicBezTo>
                    <a:cubicBezTo>
                      <a:pt x="89632" y="689198"/>
                      <a:pt x="89632" y="703486"/>
                      <a:pt x="81060" y="712058"/>
                    </a:cubicBezTo>
                    <a:close/>
                    <a:moveTo>
                      <a:pt x="753525" y="84361"/>
                    </a:moveTo>
                    <a:lnTo>
                      <a:pt x="676372" y="161513"/>
                    </a:lnTo>
                    <a:lnTo>
                      <a:pt x="615412" y="145321"/>
                    </a:lnTo>
                    <a:lnTo>
                      <a:pt x="600172" y="85313"/>
                    </a:lnTo>
                    <a:lnTo>
                      <a:pt x="677325" y="8161"/>
                    </a:lnTo>
                    <a:cubicBezTo>
                      <a:pt x="631605" y="-8984"/>
                      <a:pt x="580170" y="1493"/>
                      <a:pt x="543975" y="33878"/>
                    </a:cubicBezTo>
                    <a:cubicBezTo>
                      <a:pt x="507780" y="67216"/>
                      <a:pt x="493492" y="116746"/>
                      <a:pt x="505875" y="164371"/>
                    </a:cubicBezTo>
                    <a:lnTo>
                      <a:pt x="20100" y="650146"/>
                    </a:lnTo>
                    <a:cubicBezTo>
                      <a:pt x="2955" y="666338"/>
                      <a:pt x="-3713" y="691103"/>
                      <a:pt x="2002" y="713963"/>
                    </a:cubicBezTo>
                    <a:cubicBezTo>
                      <a:pt x="7717" y="736823"/>
                      <a:pt x="25815" y="754921"/>
                      <a:pt x="48675" y="760636"/>
                    </a:cubicBezTo>
                    <a:cubicBezTo>
                      <a:pt x="71535" y="766351"/>
                      <a:pt x="95347" y="759683"/>
                      <a:pt x="112492" y="742538"/>
                    </a:cubicBezTo>
                    <a:lnTo>
                      <a:pt x="598267" y="256763"/>
                    </a:lnTo>
                    <a:cubicBezTo>
                      <a:pt x="645892" y="269146"/>
                      <a:pt x="695422" y="254858"/>
                      <a:pt x="728760" y="218663"/>
                    </a:cubicBezTo>
                    <a:cubicBezTo>
                      <a:pt x="761145" y="182468"/>
                      <a:pt x="771622" y="130081"/>
                      <a:pt x="753525" y="84361"/>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8B876C0-0A28-4009-8BBE-B7468F24CB1B}"/>
                  </a:ext>
                </a:extLst>
              </p:cNvPr>
              <p:cNvSpPr/>
              <p:nvPr/>
            </p:nvSpPr>
            <p:spPr>
              <a:xfrm>
                <a:off x="6119812" y="3452812"/>
                <a:ext cx="357308" cy="357704"/>
              </a:xfrm>
              <a:custGeom>
                <a:avLst/>
                <a:gdLst>
                  <a:gd name="connsiteX0" fmla="*/ 344805 w 357308"/>
                  <a:gd name="connsiteY0" fmla="*/ 245745 h 357704"/>
                  <a:gd name="connsiteX1" fmla="*/ 99060 w 357308"/>
                  <a:gd name="connsiteY1" fmla="*/ 0 h 357704"/>
                  <a:gd name="connsiteX2" fmla="*/ 0 w 357308"/>
                  <a:gd name="connsiteY2" fmla="*/ 99060 h 357704"/>
                  <a:gd name="connsiteX3" fmla="*/ 238125 w 357308"/>
                  <a:gd name="connsiteY3" fmla="*/ 337185 h 357704"/>
                  <a:gd name="connsiteX4" fmla="*/ 246698 w 357308"/>
                  <a:gd name="connsiteY4" fmla="*/ 345758 h 357704"/>
                  <a:gd name="connsiteX5" fmla="*/ 247650 w 357308"/>
                  <a:gd name="connsiteY5" fmla="*/ 344805 h 357704"/>
                  <a:gd name="connsiteX6" fmla="*/ 337185 w 357308"/>
                  <a:gd name="connsiteY6" fmla="*/ 337185 h 357704"/>
                  <a:gd name="connsiteX7" fmla="*/ 344805 w 357308"/>
                  <a:gd name="connsiteY7" fmla="*/ 245745 h 357704"/>
                  <a:gd name="connsiteX8" fmla="*/ 344805 w 357308"/>
                  <a:gd name="connsiteY8" fmla="*/ 245745 h 357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308" h="357704">
                    <a:moveTo>
                      <a:pt x="344805" y="245745"/>
                    </a:moveTo>
                    <a:lnTo>
                      <a:pt x="99060" y="0"/>
                    </a:lnTo>
                    <a:lnTo>
                      <a:pt x="0" y="99060"/>
                    </a:lnTo>
                    <a:lnTo>
                      <a:pt x="238125" y="337185"/>
                    </a:lnTo>
                    <a:lnTo>
                      <a:pt x="246698" y="345758"/>
                    </a:lnTo>
                    <a:lnTo>
                      <a:pt x="247650" y="344805"/>
                    </a:lnTo>
                    <a:cubicBezTo>
                      <a:pt x="275273" y="364808"/>
                      <a:pt x="313373" y="360998"/>
                      <a:pt x="337185" y="337185"/>
                    </a:cubicBezTo>
                    <a:cubicBezTo>
                      <a:pt x="360998" y="312420"/>
                      <a:pt x="363855" y="274320"/>
                      <a:pt x="344805" y="245745"/>
                    </a:cubicBezTo>
                    <a:lnTo>
                      <a:pt x="344805" y="245745"/>
                    </a:lnTo>
                    <a:close/>
                  </a:path>
                </a:pathLst>
              </a:custGeom>
              <a:solidFill>
                <a:srgbClr val="003C6A"/>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EAC3BCE-48FF-4545-9696-06EAEEC0B14D}"/>
                  </a:ext>
                </a:extLst>
              </p:cNvPr>
              <p:cNvSpPr/>
              <p:nvPr/>
            </p:nvSpPr>
            <p:spPr>
              <a:xfrm>
                <a:off x="5715000" y="3048000"/>
                <a:ext cx="320992" cy="320992"/>
              </a:xfrm>
              <a:custGeom>
                <a:avLst/>
                <a:gdLst>
                  <a:gd name="connsiteX0" fmla="*/ 139065 w 320992"/>
                  <a:gd name="connsiteY0" fmla="*/ 112395 h 320992"/>
                  <a:gd name="connsiteX1" fmla="*/ 140018 w 320992"/>
                  <a:gd name="connsiteY1" fmla="*/ 111443 h 320992"/>
                  <a:gd name="connsiteX2" fmla="*/ 115253 w 320992"/>
                  <a:gd name="connsiteY2" fmla="*/ 65723 h 320992"/>
                  <a:gd name="connsiteX3" fmla="*/ 33338 w 320992"/>
                  <a:gd name="connsiteY3" fmla="*/ 0 h 320992"/>
                  <a:gd name="connsiteX4" fmla="*/ 0 w 320992"/>
                  <a:gd name="connsiteY4" fmla="*/ 33338 h 320992"/>
                  <a:gd name="connsiteX5" fmla="*/ 65723 w 320992"/>
                  <a:gd name="connsiteY5" fmla="*/ 115253 h 320992"/>
                  <a:gd name="connsiteX6" fmla="*/ 111443 w 320992"/>
                  <a:gd name="connsiteY6" fmla="*/ 140018 h 320992"/>
                  <a:gd name="connsiteX7" fmla="*/ 112395 w 320992"/>
                  <a:gd name="connsiteY7" fmla="*/ 139065 h 320992"/>
                  <a:gd name="connsiteX8" fmla="*/ 294323 w 320992"/>
                  <a:gd name="connsiteY8" fmla="*/ 320993 h 320992"/>
                  <a:gd name="connsiteX9" fmla="*/ 320993 w 320992"/>
                  <a:gd name="connsiteY9" fmla="*/ 294323 h 32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0992" h="320992">
                    <a:moveTo>
                      <a:pt x="139065" y="112395"/>
                    </a:moveTo>
                    <a:lnTo>
                      <a:pt x="140018" y="111443"/>
                    </a:lnTo>
                    <a:lnTo>
                      <a:pt x="115253" y="65723"/>
                    </a:lnTo>
                    <a:lnTo>
                      <a:pt x="33338" y="0"/>
                    </a:lnTo>
                    <a:lnTo>
                      <a:pt x="0" y="33338"/>
                    </a:lnTo>
                    <a:lnTo>
                      <a:pt x="65723" y="115253"/>
                    </a:lnTo>
                    <a:lnTo>
                      <a:pt x="111443" y="140018"/>
                    </a:lnTo>
                    <a:lnTo>
                      <a:pt x="112395" y="139065"/>
                    </a:lnTo>
                    <a:lnTo>
                      <a:pt x="294323" y="320993"/>
                    </a:lnTo>
                    <a:lnTo>
                      <a:pt x="320993" y="294323"/>
                    </a:lnTo>
                    <a:close/>
                  </a:path>
                </a:pathLst>
              </a:custGeom>
              <a:solidFill>
                <a:srgbClr val="003C6A"/>
              </a:solidFill>
              <a:ln w="9525"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AEDC4B53-BA2D-4C31-8ACD-C3D85ECC6F60}"/>
              </a:ext>
            </a:extLst>
          </p:cNvPr>
          <p:cNvGrpSpPr/>
          <p:nvPr/>
        </p:nvGrpSpPr>
        <p:grpSpPr>
          <a:xfrm>
            <a:off x="1362511" y="1148464"/>
            <a:ext cx="790631" cy="777372"/>
            <a:chOff x="1362511" y="1148464"/>
            <a:chExt cx="790631" cy="777372"/>
          </a:xfrm>
        </p:grpSpPr>
        <p:sp>
          <p:nvSpPr>
            <p:cNvPr id="24" name="Oval 23">
              <a:extLst>
                <a:ext uri="{FF2B5EF4-FFF2-40B4-BE49-F238E27FC236}">
                  <a16:creationId xmlns:a16="http://schemas.microsoft.com/office/drawing/2014/main" id="{FC29FBEE-AED8-4428-A265-6AF0B6F4C5DE}"/>
                </a:ext>
              </a:extLst>
            </p:cNvPr>
            <p:cNvSpPr/>
            <p:nvPr/>
          </p:nvSpPr>
          <p:spPr bwMode="auto">
            <a:xfrm>
              <a:off x="1362511" y="1148464"/>
              <a:ext cx="790631" cy="777372"/>
            </a:xfrm>
            <a:prstGeom prst="ellipse">
              <a:avLst/>
            </a:prstGeom>
            <a:solidFill>
              <a:srgbClr val="0078D4"/>
            </a:solidFill>
            <a:ln>
              <a:noFill/>
              <a:headEnd type="none" w="med" len="med"/>
              <a:tailEnd type="none" w="med" len="med"/>
            </a:ln>
            <a:effectLst>
              <a:outerShdw blurRad="63500" algn="ctr"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aphic 7" descr="Alarm clock">
              <a:extLst>
                <a:ext uri="{FF2B5EF4-FFF2-40B4-BE49-F238E27FC236}">
                  <a16:creationId xmlns:a16="http://schemas.microsoft.com/office/drawing/2014/main" id="{9256B55D-7953-4354-95BA-728C5BE21039}"/>
                </a:ext>
              </a:extLst>
            </p:cNvPr>
            <p:cNvGrpSpPr/>
            <p:nvPr/>
          </p:nvGrpSpPr>
          <p:grpSpPr>
            <a:xfrm>
              <a:off x="1513131" y="1295302"/>
              <a:ext cx="469130" cy="465930"/>
              <a:chOff x="1513131" y="1295302"/>
              <a:chExt cx="469130" cy="465930"/>
            </a:xfrm>
          </p:grpSpPr>
          <p:sp>
            <p:nvSpPr>
              <p:cNvPr id="75" name="Freeform: Shape 74">
                <a:extLst>
                  <a:ext uri="{FF2B5EF4-FFF2-40B4-BE49-F238E27FC236}">
                    <a16:creationId xmlns:a16="http://schemas.microsoft.com/office/drawing/2014/main" id="{353E2DEA-1B6B-4205-8DAC-23789EAF32AA}"/>
                  </a:ext>
                </a:extLst>
              </p:cNvPr>
              <p:cNvSpPr/>
              <p:nvPr/>
            </p:nvSpPr>
            <p:spPr>
              <a:xfrm>
                <a:off x="1551098" y="1304980"/>
                <a:ext cx="393724" cy="456252"/>
              </a:xfrm>
              <a:custGeom>
                <a:avLst/>
                <a:gdLst>
                  <a:gd name="connsiteX0" fmla="*/ 42185 w 393724"/>
                  <a:gd name="connsiteY0" fmla="*/ 248865 h 456252"/>
                  <a:gd name="connsiteX1" fmla="*/ 196862 w 393724"/>
                  <a:gd name="connsiteY1" fmla="*/ 96781 h 456252"/>
                  <a:gd name="connsiteX2" fmla="*/ 351540 w 393724"/>
                  <a:gd name="connsiteY2" fmla="*/ 248865 h 456252"/>
                  <a:gd name="connsiteX3" fmla="*/ 196862 w 393724"/>
                  <a:gd name="connsiteY3" fmla="*/ 400949 h 456252"/>
                  <a:gd name="connsiteX4" fmla="*/ 42185 w 393724"/>
                  <a:gd name="connsiteY4" fmla="*/ 248865 h 456252"/>
                  <a:gd name="connsiteX5" fmla="*/ 210924 w 393724"/>
                  <a:gd name="connsiteY5" fmla="*/ 55995 h 456252"/>
                  <a:gd name="connsiteX6" fmla="*/ 210924 w 393724"/>
                  <a:gd name="connsiteY6" fmla="*/ 27652 h 456252"/>
                  <a:gd name="connsiteX7" fmla="*/ 239047 w 393724"/>
                  <a:gd name="connsiteY7" fmla="*/ 27652 h 456252"/>
                  <a:gd name="connsiteX8" fmla="*/ 253109 w 393724"/>
                  <a:gd name="connsiteY8" fmla="*/ 13826 h 456252"/>
                  <a:gd name="connsiteX9" fmla="*/ 239047 w 393724"/>
                  <a:gd name="connsiteY9" fmla="*/ 0 h 456252"/>
                  <a:gd name="connsiteX10" fmla="*/ 154678 w 393724"/>
                  <a:gd name="connsiteY10" fmla="*/ 0 h 456252"/>
                  <a:gd name="connsiteX11" fmla="*/ 140616 w 393724"/>
                  <a:gd name="connsiteY11" fmla="*/ 13826 h 456252"/>
                  <a:gd name="connsiteX12" fmla="*/ 154678 w 393724"/>
                  <a:gd name="connsiteY12" fmla="*/ 27652 h 456252"/>
                  <a:gd name="connsiteX13" fmla="*/ 182801 w 393724"/>
                  <a:gd name="connsiteY13" fmla="*/ 27652 h 456252"/>
                  <a:gd name="connsiteX14" fmla="*/ 182801 w 393724"/>
                  <a:gd name="connsiteY14" fmla="*/ 55995 h 456252"/>
                  <a:gd name="connsiteX15" fmla="*/ 0 w 393724"/>
                  <a:gd name="connsiteY15" fmla="*/ 248865 h 456252"/>
                  <a:gd name="connsiteX16" fmla="*/ 56246 w 393724"/>
                  <a:gd name="connsiteY16" fmla="*/ 384358 h 456252"/>
                  <a:gd name="connsiteX17" fmla="*/ 29529 w 393724"/>
                  <a:gd name="connsiteY17" fmla="*/ 436205 h 456252"/>
                  <a:gd name="connsiteX18" fmla="*/ 35857 w 393724"/>
                  <a:gd name="connsiteY18" fmla="*/ 454870 h 456252"/>
                  <a:gd name="connsiteX19" fmla="*/ 42185 w 393724"/>
                  <a:gd name="connsiteY19" fmla="*/ 456253 h 456252"/>
                  <a:gd name="connsiteX20" fmla="*/ 54840 w 393724"/>
                  <a:gd name="connsiteY20" fmla="*/ 448648 h 456252"/>
                  <a:gd name="connsiteX21" fmla="*/ 78042 w 393724"/>
                  <a:gd name="connsiteY21" fmla="*/ 403023 h 456252"/>
                  <a:gd name="connsiteX22" fmla="*/ 196862 w 393724"/>
                  <a:gd name="connsiteY22" fmla="*/ 442427 h 456252"/>
                  <a:gd name="connsiteX23" fmla="*/ 315683 w 393724"/>
                  <a:gd name="connsiteY23" fmla="*/ 403023 h 456252"/>
                  <a:gd name="connsiteX24" fmla="*/ 338885 w 393724"/>
                  <a:gd name="connsiteY24" fmla="*/ 448648 h 456252"/>
                  <a:gd name="connsiteX25" fmla="*/ 351540 w 393724"/>
                  <a:gd name="connsiteY25" fmla="*/ 456253 h 456252"/>
                  <a:gd name="connsiteX26" fmla="*/ 357868 w 393724"/>
                  <a:gd name="connsiteY26" fmla="*/ 454870 h 456252"/>
                  <a:gd name="connsiteX27" fmla="*/ 364196 w 393724"/>
                  <a:gd name="connsiteY27" fmla="*/ 436205 h 456252"/>
                  <a:gd name="connsiteX28" fmla="*/ 337479 w 393724"/>
                  <a:gd name="connsiteY28" fmla="*/ 384358 h 456252"/>
                  <a:gd name="connsiteX29" fmla="*/ 393725 w 393724"/>
                  <a:gd name="connsiteY29" fmla="*/ 248865 h 456252"/>
                  <a:gd name="connsiteX30" fmla="*/ 210924 w 393724"/>
                  <a:gd name="connsiteY30" fmla="*/ 55995 h 456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3724" h="456252">
                    <a:moveTo>
                      <a:pt x="42185" y="248865"/>
                    </a:moveTo>
                    <a:cubicBezTo>
                      <a:pt x="42185" y="165219"/>
                      <a:pt x="111790" y="96781"/>
                      <a:pt x="196862" y="96781"/>
                    </a:cubicBezTo>
                    <a:cubicBezTo>
                      <a:pt x="281935" y="96781"/>
                      <a:pt x="351540" y="165219"/>
                      <a:pt x="351540" y="248865"/>
                    </a:cubicBezTo>
                    <a:cubicBezTo>
                      <a:pt x="351540" y="332511"/>
                      <a:pt x="281935" y="400949"/>
                      <a:pt x="196862" y="400949"/>
                    </a:cubicBezTo>
                    <a:cubicBezTo>
                      <a:pt x="111790" y="400949"/>
                      <a:pt x="42185" y="332511"/>
                      <a:pt x="42185" y="248865"/>
                    </a:cubicBezTo>
                    <a:close/>
                    <a:moveTo>
                      <a:pt x="210924" y="55995"/>
                    </a:moveTo>
                    <a:lnTo>
                      <a:pt x="210924" y="27652"/>
                    </a:lnTo>
                    <a:lnTo>
                      <a:pt x="239047" y="27652"/>
                    </a:lnTo>
                    <a:cubicBezTo>
                      <a:pt x="246781" y="27652"/>
                      <a:pt x="253109" y="21430"/>
                      <a:pt x="253109" y="13826"/>
                    </a:cubicBezTo>
                    <a:cubicBezTo>
                      <a:pt x="253109" y="6222"/>
                      <a:pt x="246781" y="0"/>
                      <a:pt x="239047" y="0"/>
                    </a:cubicBezTo>
                    <a:lnTo>
                      <a:pt x="154678" y="0"/>
                    </a:lnTo>
                    <a:cubicBezTo>
                      <a:pt x="146944" y="0"/>
                      <a:pt x="140616" y="6222"/>
                      <a:pt x="140616" y="13826"/>
                    </a:cubicBezTo>
                    <a:cubicBezTo>
                      <a:pt x="140616" y="21430"/>
                      <a:pt x="146944" y="27652"/>
                      <a:pt x="154678" y="27652"/>
                    </a:cubicBezTo>
                    <a:lnTo>
                      <a:pt x="182801" y="27652"/>
                    </a:lnTo>
                    <a:lnTo>
                      <a:pt x="182801" y="55995"/>
                    </a:lnTo>
                    <a:cubicBezTo>
                      <a:pt x="80854" y="62908"/>
                      <a:pt x="0" y="146554"/>
                      <a:pt x="0" y="248865"/>
                    </a:cubicBezTo>
                    <a:cubicBezTo>
                      <a:pt x="0" y="301403"/>
                      <a:pt x="21092" y="349102"/>
                      <a:pt x="56246" y="384358"/>
                    </a:cubicBezTo>
                    <a:lnTo>
                      <a:pt x="29529" y="436205"/>
                    </a:lnTo>
                    <a:cubicBezTo>
                      <a:pt x="26014" y="443118"/>
                      <a:pt x="28826" y="451413"/>
                      <a:pt x="35857" y="454870"/>
                    </a:cubicBezTo>
                    <a:cubicBezTo>
                      <a:pt x="37966" y="455561"/>
                      <a:pt x="40076" y="456253"/>
                      <a:pt x="42185" y="456253"/>
                    </a:cubicBezTo>
                    <a:cubicBezTo>
                      <a:pt x="47106" y="456253"/>
                      <a:pt x="52028" y="453487"/>
                      <a:pt x="54840" y="448648"/>
                    </a:cubicBezTo>
                    <a:lnTo>
                      <a:pt x="78042" y="403023"/>
                    </a:lnTo>
                    <a:cubicBezTo>
                      <a:pt x="111087" y="427910"/>
                      <a:pt x="151865" y="442427"/>
                      <a:pt x="196862" y="442427"/>
                    </a:cubicBezTo>
                    <a:cubicBezTo>
                      <a:pt x="241860" y="442427"/>
                      <a:pt x="282638" y="427910"/>
                      <a:pt x="315683" y="403023"/>
                    </a:cubicBezTo>
                    <a:lnTo>
                      <a:pt x="338885" y="448648"/>
                    </a:lnTo>
                    <a:cubicBezTo>
                      <a:pt x="341697" y="453487"/>
                      <a:pt x="346619" y="456253"/>
                      <a:pt x="351540" y="456253"/>
                    </a:cubicBezTo>
                    <a:cubicBezTo>
                      <a:pt x="353649" y="456253"/>
                      <a:pt x="355759" y="455561"/>
                      <a:pt x="357868" y="454870"/>
                    </a:cubicBezTo>
                    <a:cubicBezTo>
                      <a:pt x="364899" y="451413"/>
                      <a:pt x="367711" y="443118"/>
                      <a:pt x="364196" y="436205"/>
                    </a:cubicBezTo>
                    <a:lnTo>
                      <a:pt x="337479" y="384358"/>
                    </a:lnTo>
                    <a:cubicBezTo>
                      <a:pt x="371929" y="349794"/>
                      <a:pt x="393725" y="301403"/>
                      <a:pt x="393725" y="248865"/>
                    </a:cubicBezTo>
                    <a:cubicBezTo>
                      <a:pt x="393725" y="146554"/>
                      <a:pt x="312871" y="62908"/>
                      <a:pt x="210924" y="55995"/>
                    </a:cubicBezTo>
                    <a:close/>
                  </a:path>
                </a:pathLst>
              </a:custGeom>
              <a:solidFill>
                <a:schemeClr val="bg1"/>
              </a:solidFill>
              <a:ln w="694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186FD6D9-77CD-44B9-ABA9-394A6812E7AB}"/>
                  </a:ext>
                </a:extLst>
              </p:cNvPr>
              <p:cNvSpPr/>
              <p:nvPr/>
            </p:nvSpPr>
            <p:spPr>
              <a:xfrm>
                <a:off x="1635467" y="1443239"/>
                <a:ext cx="126554" cy="124432"/>
              </a:xfrm>
              <a:custGeom>
                <a:avLst/>
                <a:gdLst>
                  <a:gd name="connsiteX0" fmla="*/ 98431 w 126554"/>
                  <a:gd name="connsiteY0" fmla="*/ 96781 h 124432"/>
                  <a:gd name="connsiteX1" fmla="*/ 0 w 126554"/>
                  <a:gd name="connsiteY1" fmla="*/ 96781 h 124432"/>
                  <a:gd name="connsiteX2" fmla="*/ 0 w 126554"/>
                  <a:gd name="connsiteY2" fmla="*/ 124433 h 124432"/>
                  <a:gd name="connsiteX3" fmla="*/ 112493 w 126554"/>
                  <a:gd name="connsiteY3" fmla="*/ 124433 h 124432"/>
                  <a:gd name="connsiteX4" fmla="*/ 126554 w 126554"/>
                  <a:gd name="connsiteY4" fmla="*/ 110607 h 124432"/>
                  <a:gd name="connsiteX5" fmla="*/ 126554 w 126554"/>
                  <a:gd name="connsiteY5" fmla="*/ 0 h 124432"/>
                  <a:gd name="connsiteX6" fmla="*/ 98431 w 126554"/>
                  <a:gd name="connsiteY6" fmla="*/ 0 h 124432"/>
                  <a:gd name="connsiteX7" fmla="*/ 98431 w 126554"/>
                  <a:gd name="connsiteY7" fmla="*/ 96781 h 12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554" h="124432">
                    <a:moveTo>
                      <a:pt x="98431" y="96781"/>
                    </a:moveTo>
                    <a:lnTo>
                      <a:pt x="0" y="96781"/>
                    </a:lnTo>
                    <a:lnTo>
                      <a:pt x="0" y="124433"/>
                    </a:lnTo>
                    <a:lnTo>
                      <a:pt x="112493" y="124433"/>
                    </a:lnTo>
                    <a:cubicBezTo>
                      <a:pt x="120227" y="124433"/>
                      <a:pt x="126554" y="118211"/>
                      <a:pt x="126554" y="110607"/>
                    </a:cubicBezTo>
                    <a:lnTo>
                      <a:pt x="126554" y="0"/>
                    </a:lnTo>
                    <a:lnTo>
                      <a:pt x="98431" y="0"/>
                    </a:lnTo>
                    <a:lnTo>
                      <a:pt x="98431" y="96781"/>
                    </a:lnTo>
                    <a:close/>
                  </a:path>
                </a:pathLst>
              </a:custGeom>
              <a:solidFill>
                <a:srgbClr val="003C6A"/>
              </a:solidFill>
              <a:ln w="694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5F23AFE-7644-4068-A4F3-76CE3790A712}"/>
                  </a:ext>
                </a:extLst>
              </p:cNvPr>
              <p:cNvSpPr/>
              <p:nvPr/>
            </p:nvSpPr>
            <p:spPr>
              <a:xfrm>
                <a:off x="1839360" y="1295993"/>
                <a:ext cx="142901" cy="140332"/>
              </a:xfrm>
              <a:custGeom>
                <a:avLst/>
                <a:gdLst>
                  <a:gd name="connsiteX0" fmla="*/ 134991 w 142901"/>
                  <a:gd name="connsiteY0" fmla="*/ 65673 h 140332"/>
                  <a:gd name="connsiteX1" fmla="*/ 76636 w 142901"/>
                  <a:gd name="connsiteY1" fmla="*/ 8295 h 140332"/>
                  <a:gd name="connsiteX2" fmla="*/ 36560 w 142901"/>
                  <a:gd name="connsiteY2" fmla="*/ 8295 h 140332"/>
                  <a:gd name="connsiteX3" fmla="*/ 0 w 142901"/>
                  <a:gd name="connsiteY3" fmla="*/ 43551 h 140332"/>
                  <a:gd name="connsiteX4" fmla="*/ 98431 w 142901"/>
                  <a:gd name="connsiteY4" fmla="*/ 140332 h 140332"/>
                  <a:gd name="connsiteX5" fmla="*/ 134991 w 142901"/>
                  <a:gd name="connsiteY5" fmla="*/ 104385 h 140332"/>
                  <a:gd name="connsiteX6" fmla="*/ 134991 w 142901"/>
                  <a:gd name="connsiteY6" fmla="*/ 65673 h 1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901" h="140332">
                    <a:moveTo>
                      <a:pt x="134991" y="65673"/>
                    </a:moveTo>
                    <a:lnTo>
                      <a:pt x="76636" y="8295"/>
                    </a:lnTo>
                    <a:cubicBezTo>
                      <a:pt x="65386" y="-2765"/>
                      <a:pt x="47809" y="-2765"/>
                      <a:pt x="36560" y="8295"/>
                    </a:cubicBezTo>
                    <a:lnTo>
                      <a:pt x="0" y="43551"/>
                    </a:lnTo>
                    <a:lnTo>
                      <a:pt x="98431" y="140332"/>
                    </a:lnTo>
                    <a:lnTo>
                      <a:pt x="134991" y="104385"/>
                    </a:lnTo>
                    <a:cubicBezTo>
                      <a:pt x="145538" y="94016"/>
                      <a:pt x="145538" y="76042"/>
                      <a:pt x="134991" y="65673"/>
                    </a:cubicBezTo>
                    <a:close/>
                  </a:path>
                </a:pathLst>
              </a:custGeom>
              <a:solidFill>
                <a:srgbClr val="003C6A"/>
              </a:solidFill>
              <a:ln w="694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6D4299D5-5930-4F5D-9119-8F352F8FEB6C}"/>
                  </a:ext>
                </a:extLst>
              </p:cNvPr>
              <p:cNvSpPr/>
              <p:nvPr/>
            </p:nvSpPr>
            <p:spPr>
              <a:xfrm>
                <a:off x="1513131" y="1295302"/>
                <a:ext cx="143428" cy="141023"/>
              </a:xfrm>
              <a:custGeom>
                <a:avLst/>
                <a:gdLst>
                  <a:gd name="connsiteX0" fmla="*/ 143428 w 143428"/>
                  <a:gd name="connsiteY0" fmla="*/ 44243 h 141023"/>
                  <a:gd name="connsiteX1" fmla="*/ 106868 w 143428"/>
                  <a:gd name="connsiteY1" fmla="*/ 8296 h 141023"/>
                  <a:gd name="connsiteX2" fmla="*/ 66793 w 143428"/>
                  <a:gd name="connsiteY2" fmla="*/ 8296 h 141023"/>
                  <a:gd name="connsiteX3" fmla="*/ 8437 w 143428"/>
                  <a:gd name="connsiteY3" fmla="*/ 65673 h 141023"/>
                  <a:gd name="connsiteX4" fmla="*/ 8437 w 143428"/>
                  <a:gd name="connsiteY4" fmla="*/ 105076 h 141023"/>
                  <a:gd name="connsiteX5" fmla="*/ 44997 w 143428"/>
                  <a:gd name="connsiteY5" fmla="*/ 141024 h 141023"/>
                  <a:gd name="connsiteX6" fmla="*/ 143428 w 143428"/>
                  <a:gd name="connsiteY6" fmla="*/ 44243 h 14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428" h="141023">
                    <a:moveTo>
                      <a:pt x="143428" y="44243"/>
                    </a:moveTo>
                    <a:lnTo>
                      <a:pt x="106868" y="8296"/>
                    </a:lnTo>
                    <a:cubicBezTo>
                      <a:pt x="95619" y="-2765"/>
                      <a:pt x="78042" y="-2765"/>
                      <a:pt x="66793" y="8296"/>
                    </a:cubicBezTo>
                    <a:lnTo>
                      <a:pt x="8437" y="65673"/>
                    </a:lnTo>
                    <a:cubicBezTo>
                      <a:pt x="-2812" y="76733"/>
                      <a:pt x="-2812" y="94016"/>
                      <a:pt x="8437" y="105076"/>
                    </a:cubicBezTo>
                    <a:lnTo>
                      <a:pt x="44997" y="141024"/>
                    </a:lnTo>
                    <a:lnTo>
                      <a:pt x="143428" y="44243"/>
                    </a:lnTo>
                    <a:close/>
                  </a:path>
                </a:pathLst>
              </a:custGeom>
              <a:solidFill>
                <a:srgbClr val="003C6A"/>
              </a:solidFill>
              <a:ln w="694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2534496569"/>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941F6F7-9DAF-424F-A6B7-03D0781D9839}"/>
              </a:ext>
            </a:extLst>
          </p:cNvPr>
          <p:cNvSpPr/>
          <p:nvPr/>
        </p:nvSpPr>
        <p:spPr bwMode="auto">
          <a:xfrm>
            <a:off x="1273828" y="5573126"/>
            <a:ext cx="9163435" cy="105771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45720" rIns="88900" bIns="45720" numCol="1" spcCol="0" rtlCol="0" fromWordArt="0" anchor="ctr" anchorCtr="0" forceAA="0" compatLnSpc="1">
            <a:prstTxWarp prst="textNoShape">
              <a:avLst/>
            </a:prstTxWarp>
            <a:noAutofit/>
          </a:bodyPr>
          <a:lstStyle/>
          <a:p>
            <a:pPr lvl="0" defTabSz="913927" fontAlgn="base">
              <a:spcBef>
                <a:spcPct val="0"/>
              </a:spcBef>
              <a:spcAft>
                <a:spcPct val="0"/>
              </a:spcAft>
              <a:defRPr/>
            </a:pPr>
            <a:r>
              <a:rPr lang="en-US" sz="1800" b="1">
                <a:solidFill>
                  <a:srgbClr val="3C3C41"/>
                </a:solidFill>
                <a:cs typeface="Segoe UI"/>
              </a:rPr>
              <a:t>Transform your workforce. </a:t>
            </a:r>
            <a:r>
              <a:rPr lang="en-US" sz="1800">
                <a:solidFill>
                  <a:srgbClr val="3C3C41"/>
                </a:solidFill>
                <a:cs typeface="Segoe UI"/>
              </a:rPr>
              <a:t>Better safety, faster training and higher quality of workmanship with intelligent tools and applications</a:t>
            </a:r>
            <a:endParaRPr lang="en-US" sz="1800">
              <a:solidFill>
                <a:srgbClr val="3C3C41"/>
              </a:solidFill>
              <a:cs typeface="Segoe UI" panose="020B0502040204020203" pitchFamily="34" charset="0"/>
            </a:endParaRPr>
          </a:p>
        </p:txBody>
      </p:sp>
      <p:graphicFrame>
        <p:nvGraphicFramePr>
          <p:cNvPr id="4" name="Object 3" hidden="1">
            <a:extLst>
              <a:ext uri="{FF2B5EF4-FFF2-40B4-BE49-F238E27FC236}">
                <a16:creationId xmlns:a16="http://schemas.microsoft.com/office/drawing/2014/main" id="{581F6E04-3B59-4FBB-BA4A-D7FB8DBEE2A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4" name="Object 3" hidden="1">
                        <a:extLst>
                          <a:ext uri="{FF2B5EF4-FFF2-40B4-BE49-F238E27FC236}">
                            <a16:creationId xmlns:a16="http://schemas.microsoft.com/office/drawing/2014/main" id="{581F6E04-3B59-4FBB-BA4A-D7FB8DBEE2A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B191666-64D9-47DD-A000-1D69D4B57501}"/>
              </a:ext>
            </a:extLst>
          </p:cNvPr>
          <p:cNvSpPr/>
          <p:nvPr>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2A859C43-FB64-469B-89BF-7526CB150607}"/>
              </a:ext>
            </a:extLst>
          </p:cNvPr>
          <p:cNvSpPr>
            <a:spLocks noGrp="1"/>
          </p:cNvSpPr>
          <p:nvPr>
            <p:ph type="title"/>
          </p:nvPr>
        </p:nvSpPr>
        <p:spPr>
          <a:xfrm>
            <a:off x="481395" y="395923"/>
            <a:ext cx="11306469" cy="443198"/>
          </a:xfrm>
        </p:spPr>
        <p:txBody>
          <a:bodyPr/>
          <a:lstStyle/>
          <a:p>
            <a:r>
              <a:rPr lang="en-US" sz="3200"/>
              <a:t>Business Outcomes</a:t>
            </a:r>
          </a:p>
        </p:txBody>
      </p:sp>
      <p:sp>
        <p:nvSpPr>
          <p:cNvPr id="20" name="Rectangle: Rounded Corners 19">
            <a:extLst>
              <a:ext uri="{FF2B5EF4-FFF2-40B4-BE49-F238E27FC236}">
                <a16:creationId xmlns:a16="http://schemas.microsoft.com/office/drawing/2014/main" id="{5D574533-24EC-4588-A6C6-1E02880ABC7B}"/>
              </a:ext>
            </a:extLst>
          </p:cNvPr>
          <p:cNvSpPr/>
          <p:nvPr/>
        </p:nvSpPr>
        <p:spPr bwMode="auto">
          <a:xfrm>
            <a:off x="1324174" y="4178908"/>
            <a:ext cx="9163435" cy="105771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45720" rIns="88900" bIns="45720" numCol="1" spcCol="0" rtlCol="0" fromWordArt="0" anchor="ctr" anchorCtr="0" forceAA="0" compatLnSpc="1">
            <a:prstTxWarp prst="textNoShape">
              <a:avLst/>
            </a:prstTxWarp>
            <a:noAutofit/>
          </a:bodyPr>
          <a:lstStyle/>
          <a:p>
            <a:pPr lvl="0" defTabSz="913927" fontAlgn="base">
              <a:spcBef>
                <a:spcPct val="0"/>
              </a:spcBef>
              <a:spcAft>
                <a:spcPct val="0"/>
              </a:spcAft>
              <a:defRPr/>
            </a:pPr>
            <a:r>
              <a:rPr lang="en-US" sz="1800" b="1">
                <a:solidFill>
                  <a:srgbClr val="3C3C41"/>
                </a:solidFill>
                <a:cs typeface="Segoe UI" panose="020B0502040204020203" pitchFamily="34" charset="0"/>
              </a:rPr>
              <a:t>Reduce costly machine failure and unpredicted shutdowns. </a:t>
            </a:r>
            <a:r>
              <a:rPr lang="en-US" sz="1800">
                <a:solidFill>
                  <a:srgbClr val="3C3C41"/>
                </a:solidFill>
                <a:cs typeface="Segoe UI" panose="020B0502040204020203" pitchFamily="34" charset="0"/>
              </a:rPr>
              <a:t>Support various types of maintenance – Predictive, Preventative, Condition-based &amp; Reactive</a:t>
            </a:r>
          </a:p>
        </p:txBody>
      </p:sp>
      <p:grpSp>
        <p:nvGrpSpPr>
          <p:cNvPr id="5" name="Group 4">
            <a:extLst>
              <a:ext uri="{FF2B5EF4-FFF2-40B4-BE49-F238E27FC236}">
                <a16:creationId xmlns:a16="http://schemas.microsoft.com/office/drawing/2014/main" id="{2EA3F087-F3A2-4C4F-945C-DD7BF48995EA}"/>
              </a:ext>
            </a:extLst>
          </p:cNvPr>
          <p:cNvGrpSpPr/>
          <p:nvPr/>
        </p:nvGrpSpPr>
        <p:grpSpPr>
          <a:xfrm>
            <a:off x="1289841" y="4332668"/>
            <a:ext cx="790631" cy="781254"/>
            <a:chOff x="513113" y="4940729"/>
            <a:chExt cx="804512" cy="804510"/>
          </a:xfrm>
        </p:grpSpPr>
        <p:sp>
          <p:nvSpPr>
            <p:cNvPr id="22" name="Oval 21">
              <a:extLst>
                <a:ext uri="{FF2B5EF4-FFF2-40B4-BE49-F238E27FC236}">
                  <a16:creationId xmlns:a16="http://schemas.microsoft.com/office/drawing/2014/main" id="{9106A6FF-1361-4F3F-B289-D9652DF1AFDD}"/>
                </a:ext>
              </a:extLst>
            </p:cNvPr>
            <p:cNvSpPr/>
            <p:nvPr/>
          </p:nvSpPr>
          <p:spPr bwMode="auto">
            <a:xfrm>
              <a:off x="513113" y="4940729"/>
              <a:ext cx="804512" cy="804510"/>
            </a:xfrm>
            <a:prstGeom prst="ellipse">
              <a:avLst/>
            </a:prstGeom>
            <a:solidFill>
              <a:srgbClr val="0078D4"/>
            </a:solidFill>
            <a:ln w="6350" cap="rnd">
              <a:noFill/>
              <a:prstDash val="solid"/>
              <a:headEnd type="none" w="med" len="med"/>
              <a:tailEnd type="none" w="sm" len="sm"/>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87" name="Group 86">
              <a:extLst>
                <a:ext uri="{FF2B5EF4-FFF2-40B4-BE49-F238E27FC236}">
                  <a16:creationId xmlns:a16="http://schemas.microsoft.com/office/drawing/2014/main" id="{95FC30F9-7D6A-4BB8-B55F-21699B187829}"/>
                </a:ext>
              </a:extLst>
            </p:cNvPr>
            <p:cNvGrpSpPr/>
            <p:nvPr/>
          </p:nvGrpSpPr>
          <p:grpSpPr>
            <a:xfrm>
              <a:off x="687738" y="5101068"/>
              <a:ext cx="455262" cy="483832"/>
              <a:chOff x="5086273" y="3030027"/>
              <a:chExt cx="584272" cy="620944"/>
            </a:xfrm>
          </p:grpSpPr>
          <p:sp>
            <p:nvSpPr>
              <p:cNvPr id="88" name="Freeform: Shape 87">
                <a:extLst>
                  <a:ext uri="{FF2B5EF4-FFF2-40B4-BE49-F238E27FC236}">
                    <a16:creationId xmlns:a16="http://schemas.microsoft.com/office/drawing/2014/main" id="{4EC9F0FB-2D70-4C84-AE90-5F14A4EB9256}"/>
                  </a:ext>
                </a:extLst>
              </p:cNvPr>
              <p:cNvSpPr/>
              <p:nvPr/>
            </p:nvSpPr>
            <p:spPr>
              <a:xfrm>
                <a:off x="5210089" y="3030027"/>
                <a:ext cx="342900" cy="342900"/>
              </a:xfrm>
              <a:custGeom>
                <a:avLst/>
                <a:gdLst>
                  <a:gd name="connsiteX0" fmla="*/ 199796 w 342900"/>
                  <a:gd name="connsiteY0" fmla="*/ 331899 h 342900"/>
                  <a:gd name="connsiteX1" fmla="*/ 203083 w 342900"/>
                  <a:gd name="connsiteY1" fmla="*/ 298380 h 342900"/>
                  <a:gd name="connsiteX2" fmla="*/ 210312 w 342900"/>
                  <a:gd name="connsiteY2" fmla="*/ 289836 h 342900"/>
                  <a:gd name="connsiteX3" fmla="*/ 228714 w 342900"/>
                  <a:gd name="connsiteY3" fmla="*/ 281950 h 342900"/>
                  <a:gd name="connsiteX4" fmla="*/ 239230 w 342900"/>
                  <a:gd name="connsiteY4" fmla="*/ 283264 h 342900"/>
                  <a:gd name="connsiteX5" fmla="*/ 264862 w 342900"/>
                  <a:gd name="connsiteY5" fmla="*/ 304295 h 342900"/>
                  <a:gd name="connsiteX6" fmla="*/ 281950 w 342900"/>
                  <a:gd name="connsiteY6" fmla="*/ 303638 h 342900"/>
                  <a:gd name="connsiteX7" fmla="*/ 303638 w 342900"/>
                  <a:gd name="connsiteY7" fmla="*/ 281950 h 342900"/>
                  <a:gd name="connsiteX8" fmla="*/ 304295 w 342900"/>
                  <a:gd name="connsiteY8" fmla="*/ 264862 h 342900"/>
                  <a:gd name="connsiteX9" fmla="*/ 283921 w 342900"/>
                  <a:gd name="connsiteY9" fmla="*/ 238573 h 342900"/>
                  <a:gd name="connsiteX10" fmla="*/ 282607 w 342900"/>
                  <a:gd name="connsiteY10" fmla="*/ 228057 h 342900"/>
                  <a:gd name="connsiteX11" fmla="*/ 290493 w 342900"/>
                  <a:gd name="connsiteY11" fmla="*/ 209655 h 342900"/>
                  <a:gd name="connsiteX12" fmla="*/ 299037 w 342900"/>
                  <a:gd name="connsiteY12" fmla="*/ 202425 h 342900"/>
                  <a:gd name="connsiteX13" fmla="*/ 332556 w 342900"/>
                  <a:gd name="connsiteY13" fmla="*/ 199139 h 342900"/>
                  <a:gd name="connsiteX14" fmla="*/ 343729 w 342900"/>
                  <a:gd name="connsiteY14" fmla="*/ 186652 h 342900"/>
                  <a:gd name="connsiteX15" fmla="*/ 343729 w 342900"/>
                  <a:gd name="connsiteY15" fmla="*/ 155762 h 342900"/>
                  <a:gd name="connsiteX16" fmla="*/ 332556 w 342900"/>
                  <a:gd name="connsiteY16" fmla="*/ 143275 h 342900"/>
                  <a:gd name="connsiteX17" fmla="*/ 299037 w 342900"/>
                  <a:gd name="connsiteY17" fmla="*/ 139989 h 342900"/>
                  <a:gd name="connsiteX18" fmla="*/ 290493 w 342900"/>
                  <a:gd name="connsiteY18" fmla="*/ 132759 h 342900"/>
                  <a:gd name="connsiteX19" fmla="*/ 282607 w 342900"/>
                  <a:gd name="connsiteY19" fmla="*/ 114357 h 342900"/>
                  <a:gd name="connsiteX20" fmla="*/ 283921 w 342900"/>
                  <a:gd name="connsiteY20" fmla="*/ 103842 h 342900"/>
                  <a:gd name="connsiteX21" fmla="*/ 304952 w 342900"/>
                  <a:gd name="connsiteY21" fmla="*/ 78210 h 342900"/>
                  <a:gd name="connsiteX22" fmla="*/ 304295 w 342900"/>
                  <a:gd name="connsiteY22" fmla="*/ 61122 h 342900"/>
                  <a:gd name="connsiteX23" fmla="*/ 282607 w 342900"/>
                  <a:gd name="connsiteY23" fmla="*/ 39434 h 342900"/>
                  <a:gd name="connsiteX24" fmla="*/ 265519 w 342900"/>
                  <a:gd name="connsiteY24" fmla="*/ 38776 h 342900"/>
                  <a:gd name="connsiteX25" fmla="*/ 239887 w 342900"/>
                  <a:gd name="connsiteY25" fmla="*/ 59807 h 342900"/>
                  <a:gd name="connsiteX26" fmla="*/ 228714 w 342900"/>
                  <a:gd name="connsiteY26" fmla="*/ 61122 h 342900"/>
                  <a:gd name="connsiteX27" fmla="*/ 210312 w 342900"/>
                  <a:gd name="connsiteY27" fmla="*/ 53235 h 342900"/>
                  <a:gd name="connsiteX28" fmla="*/ 203083 w 342900"/>
                  <a:gd name="connsiteY28" fmla="*/ 44691 h 342900"/>
                  <a:gd name="connsiteX29" fmla="*/ 199796 w 342900"/>
                  <a:gd name="connsiteY29" fmla="*/ 11173 h 342900"/>
                  <a:gd name="connsiteX30" fmla="*/ 187309 w 342900"/>
                  <a:gd name="connsiteY30" fmla="*/ 0 h 342900"/>
                  <a:gd name="connsiteX31" fmla="*/ 156420 w 342900"/>
                  <a:gd name="connsiteY31" fmla="*/ 0 h 342900"/>
                  <a:gd name="connsiteX32" fmla="*/ 143932 w 342900"/>
                  <a:gd name="connsiteY32" fmla="*/ 11173 h 342900"/>
                  <a:gd name="connsiteX33" fmla="*/ 140646 w 342900"/>
                  <a:gd name="connsiteY33" fmla="*/ 44691 h 342900"/>
                  <a:gd name="connsiteX34" fmla="*/ 133417 w 342900"/>
                  <a:gd name="connsiteY34" fmla="*/ 53235 h 342900"/>
                  <a:gd name="connsiteX35" fmla="*/ 115014 w 342900"/>
                  <a:gd name="connsiteY35" fmla="*/ 61122 h 342900"/>
                  <a:gd name="connsiteX36" fmla="*/ 103842 w 342900"/>
                  <a:gd name="connsiteY36" fmla="*/ 59807 h 342900"/>
                  <a:gd name="connsiteX37" fmla="*/ 78210 w 342900"/>
                  <a:gd name="connsiteY37" fmla="*/ 38776 h 342900"/>
                  <a:gd name="connsiteX38" fmla="*/ 61122 w 342900"/>
                  <a:gd name="connsiteY38" fmla="*/ 39434 h 342900"/>
                  <a:gd name="connsiteX39" fmla="*/ 39434 w 342900"/>
                  <a:gd name="connsiteY39" fmla="*/ 61122 h 342900"/>
                  <a:gd name="connsiteX40" fmla="*/ 38776 w 342900"/>
                  <a:gd name="connsiteY40" fmla="*/ 78210 h 342900"/>
                  <a:gd name="connsiteX41" fmla="*/ 59807 w 342900"/>
                  <a:gd name="connsiteY41" fmla="*/ 103842 h 342900"/>
                  <a:gd name="connsiteX42" fmla="*/ 61122 w 342900"/>
                  <a:gd name="connsiteY42" fmla="*/ 114357 h 342900"/>
                  <a:gd name="connsiteX43" fmla="*/ 53235 w 342900"/>
                  <a:gd name="connsiteY43" fmla="*/ 132759 h 342900"/>
                  <a:gd name="connsiteX44" fmla="*/ 44691 w 342900"/>
                  <a:gd name="connsiteY44" fmla="*/ 139989 h 342900"/>
                  <a:gd name="connsiteX45" fmla="*/ 11173 w 342900"/>
                  <a:gd name="connsiteY45" fmla="*/ 143275 h 342900"/>
                  <a:gd name="connsiteX46" fmla="*/ 0 w 342900"/>
                  <a:gd name="connsiteY46" fmla="*/ 155762 h 342900"/>
                  <a:gd name="connsiteX47" fmla="*/ 0 w 342900"/>
                  <a:gd name="connsiteY47" fmla="*/ 185995 h 342900"/>
                  <a:gd name="connsiteX48" fmla="*/ 11173 w 342900"/>
                  <a:gd name="connsiteY48" fmla="*/ 198482 h 342900"/>
                  <a:gd name="connsiteX49" fmla="*/ 44691 w 342900"/>
                  <a:gd name="connsiteY49" fmla="*/ 201768 h 342900"/>
                  <a:gd name="connsiteX50" fmla="*/ 53235 w 342900"/>
                  <a:gd name="connsiteY50" fmla="*/ 208998 h 342900"/>
                  <a:gd name="connsiteX51" fmla="*/ 61122 w 342900"/>
                  <a:gd name="connsiteY51" fmla="*/ 227400 h 342900"/>
                  <a:gd name="connsiteX52" fmla="*/ 59807 w 342900"/>
                  <a:gd name="connsiteY52" fmla="*/ 237915 h 342900"/>
                  <a:gd name="connsiteX53" fmla="*/ 38119 w 342900"/>
                  <a:gd name="connsiteY53" fmla="*/ 264862 h 342900"/>
                  <a:gd name="connsiteX54" fmla="*/ 38776 w 342900"/>
                  <a:gd name="connsiteY54" fmla="*/ 281950 h 342900"/>
                  <a:gd name="connsiteX55" fmla="*/ 60465 w 342900"/>
                  <a:gd name="connsiteY55" fmla="*/ 303638 h 342900"/>
                  <a:gd name="connsiteX56" fmla="*/ 77553 w 342900"/>
                  <a:gd name="connsiteY56" fmla="*/ 304295 h 342900"/>
                  <a:gd name="connsiteX57" fmla="*/ 103184 w 342900"/>
                  <a:gd name="connsiteY57" fmla="*/ 283264 h 342900"/>
                  <a:gd name="connsiteX58" fmla="*/ 113700 w 342900"/>
                  <a:gd name="connsiteY58" fmla="*/ 281950 h 342900"/>
                  <a:gd name="connsiteX59" fmla="*/ 132102 w 342900"/>
                  <a:gd name="connsiteY59" fmla="*/ 289836 h 342900"/>
                  <a:gd name="connsiteX60" fmla="*/ 139332 w 342900"/>
                  <a:gd name="connsiteY60" fmla="*/ 298380 h 342900"/>
                  <a:gd name="connsiteX61" fmla="*/ 142618 w 342900"/>
                  <a:gd name="connsiteY61" fmla="*/ 331899 h 342900"/>
                  <a:gd name="connsiteX62" fmla="*/ 155105 w 342900"/>
                  <a:gd name="connsiteY62" fmla="*/ 343071 h 342900"/>
                  <a:gd name="connsiteX63" fmla="*/ 185995 w 342900"/>
                  <a:gd name="connsiteY63" fmla="*/ 343071 h 342900"/>
                  <a:gd name="connsiteX64" fmla="*/ 199796 w 342900"/>
                  <a:gd name="connsiteY64" fmla="*/ 331899 h 342900"/>
                  <a:gd name="connsiteX65" fmla="*/ 171536 w 342900"/>
                  <a:gd name="connsiteY65" fmla="*/ 249746 h 342900"/>
                  <a:gd name="connsiteX66" fmla="*/ 92012 w 342900"/>
                  <a:gd name="connsiteY66" fmla="*/ 170221 h 342900"/>
                  <a:gd name="connsiteX67" fmla="*/ 171536 w 342900"/>
                  <a:gd name="connsiteY67" fmla="*/ 90697 h 342900"/>
                  <a:gd name="connsiteX68" fmla="*/ 251060 w 342900"/>
                  <a:gd name="connsiteY68" fmla="*/ 170879 h 342900"/>
                  <a:gd name="connsiteX69" fmla="*/ 171536 w 342900"/>
                  <a:gd name="connsiteY69" fmla="*/ 24974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42900" h="342900">
                    <a:moveTo>
                      <a:pt x="199796" y="331899"/>
                    </a:moveTo>
                    <a:lnTo>
                      <a:pt x="203083" y="298380"/>
                    </a:lnTo>
                    <a:cubicBezTo>
                      <a:pt x="203740" y="294437"/>
                      <a:pt x="206369" y="291151"/>
                      <a:pt x="210312" y="289836"/>
                    </a:cubicBezTo>
                    <a:cubicBezTo>
                      <a:pt x="216884" y="287865"/>
                      <a:pt x="222799" y="285236"/>
                      <a:pt x="228714" y="281950"/>
                    </a:cubicBezTo>
                    <a:cubicBezTo>
                      <a:pt x="232000" y="279978"/>
                      <a:pt x="236601" y="280635"/>
                      <a:pt x="239230" y="283264"/>
                    </a:cubicBezTo>
                    <a:lnTo>
                      <a:pt x="264862" y="304295"/>
                    </a:lnTo>
                    <a:cubicBezTo>
                      <a:pt x="270119" y="308239"/>
                      <a:pt x="277349" y="308239"/>
                      <a:pt x="281950" y="303638"/>
                    </a:cubicBezTo>
                    <a:lnTo>
                      <a:pt x="303638" y="281950"/>
                    </a:lnTo>
                    <a:cubicBezTo>
                      <a:pt x="308239" y="277349"/>
                      <a:pt x="308896" y="270119"/>
                      <a:pt x="304295" y="264862"/>
                    </a:cubicBezTo>
                    <a:lnTo>
                      <a:pt x="283921" y="238573"/>
                    </a:lnTo>
                    <a:cubicBezTo>
                      <a:pt x="281292" y="235287"/>
                      <a:pt x="281292" y="231343"/>
                      <a:pt x="282607" y="228057"/>
                    </a:cubicBezTo>
                    <a:cubicBezTo>
                      <a:pt x="285893" y="222142"/>
                      <a:pt x="287865" y="215570"/>
                      <a:pt x="290493" y="209655"/>
                    </a:cubicBezTo>
                    <a:cubicBezTo>
                      <a:pt x="291808" y="205711"/>
                      <a:pt x="295094" y="203083"/>
                      <a:pt x="299037" y="202425"/>
                    </a:cubicBezTo>
                    <a:lnTo>
                      <a:pt x="332556" y="199139"/>
                    </a:lnTo>
                    <a:cubicBezTo>
                      <a:pt x="339128" y="198482"/>
                      <a:pt x="343729" y="193224"/>
                      <a:pt x="343729" y="186652"/>
                    </a:cubicBezTo>
                    <a:lnTo>
                      <a:pt x="343729" y="155762"/>
                    </a:lnTo>
                    <a:cubicBezTo>
                      <a:pt x="343729" y="149190"/>
                      <a:pt x="339128" y="143932"/>
                      <a:pt x="332556" y="143275"/>
                    </a:cubicBezTo>
                    <a:lnTo>
                      <a:pt x="299037" y="139989"/>
                    </a:lnTo>
                    <a:cubicBezTo>
                      <a:pt x="295094" y="139332"/>
                      <a:pt x="291808" y="136703"/>
                      <a:pt x="290493" y="132759"/>
                    </a:cubicBezTo>
                    <a:cubicBezTo>
                      <a:pt x="288522" y="126187"/>
                      <a:pt x="285893" y="120272"/>
                      <a:pt x="282607" y="114357"/>
                    </a:cubicBezTo>
                    <a:cubicBezTo>
                      <a:pt x="280635" y="111071"/>
                      <a:pt x="281292" y="106470"/>
                      <a:pt x="283921" y="103842"/>
                    </a:cubicBezTo>
                    <a:lnTo>
                      <a:pt x="304952" y="78210"/>
                    </a:lnTo>
                    <a:cubicBezTo>
                      <a:pt x="308896" y="72952"/>
                      <a:pt x="308896" y="65723"/>
                      <a:pt x="304295" y="61122"/>
                    </a:cubicBezTo>
                    <a:lnTo>
                      <a:pt x="282607" y="39434"/>
                    </a:lnTo>
                    <a:cubicBezTo>
                      <a:pt x="278006" y="34833"/>
                      <a:pt x="270777" y="34176"/>
                      <a:pt x="265519" y="38776"/>
                    </a:cubicBezTo>
                    <a:lnTo>
                      <a:pt x="239887" y="59807"/>
                    </a:lnTo>
                    <a:cubicBezTo>
                      <a:pt x="236601" y="62436"/>
                      <a:pt x="232658" y="62436"/>
                      <a:pt x="228714" y="61122"/>
                    </a:cubicBezTo>
                    <a:cubicBezTo>
                      <a:pt x="222799" y="57836"/>
                      <a:pt x="216884" y="55207"/>
                      <a:pt x="210312" y="53235"/>
                    </a:cubicBezTo>
                    <a:cubicBezTo>
                      <a:pt x="206369" y="51921"/>
                      <a:pt x="203740" y="48635"/>
                      <a:pt x="203083" y="44691"/>
                    </a:cubicBezTo>
                    <a:lnTo>
                      <a:pt x="199796" y="11173"/>
                    </a:lnTo>
                    <a:cubicBezTo>
                      <a:pt x="199139" y="4601"/>
                      <a:pt x="193881" y="0"/>
                      <a:pt x="187309" y="0"/>
                    </a:cubicBezTo>
                    <a:lnTo>
                      <a:pt x="156420" y="0"/>
                    </a:lnTo>
                    <a:cubicBezTo>
                      <a:pt x="149847" y="0"/>
                      <a:pt x="144590" y="4601"/>
                      <a:pt x="143932" y="11173"/>
                    </a:cubicBezTo>
                    <a:lnTo>
                      <a:pt x="140646" y="44691"/>
                    </a:lnTo>
                    <a:cubicBezTo>
                      <a:pt x="139989" y="48635"/>
                      <a:pt x="137360" y="51921"/>
                      <a:pt x="133417" y="53235"/>
                    </a:cubicBezTo>
                    <a:cubicBezTo>
                      <a:pt x="126844" y="55207"/>
                      <a:pt x="120929" y="57836"/>
                      <a:pt x="115014" y="61122"/>
                    </a:cubicBezTo>
                    <a:cubicBezTo>
                      <a:pt x="111728" y="63094"/>
                      <a:pt x="107128" y="62436"/>
                      <a:pt x="103842" y="59807"/>
                    </a:cubicBezTo>
                    <a:lnTo>
                      <a:pt x="78210" y="38776"/>
                    </a:lnTo>
                    <a:cubicBezTo>
                      <a:pt x="72952" y="34833"/>
                      <a:pt x="65723" y="34833"/>
                      <a:pt x="61122" y="39434"/>
                    </a:cubicBezTo>
                    <a:lnTo>
                      <a:pt x="39434" y="61122"/>
                    </a:lnTo>
                    <a:cubicBezTo>
                      <a:pt x="34833" y="65723"/>
                      <a:pt x="34176" y="72952"/>
                      <a:pt x="38776" y="78210"/>
                    </a:cubicBezTo>
                    <a:lnTo>
                      <a:pt x="59807" y="103842"/>
                    </a:lnTo>
                    <a:cubicBezTo>
                      <a:pt x="62436" y="107128"/>
                      <a:pt x="62436" y="111071"/>
                      <a:pt x="61122" y="114357"/>
                    </a:cubicBezTo>
                    <a:cubicBezTo>
                      <a:pt x="57836" y="120272"/>
                      <a:pt x="55864" y="126844"/>
                      <a:pt x="53235" y="132759"/>
                    </a:cubicBezTo>
                    <a:cubicBezTo>
                      <a:pt x="51921" y="136703"/>
                      <a:pt x="48635" y="139332"/>
                      <a:pt x="44691" y="139989"/>
                    </a:cubicBezTo>
                    <a:lnTo>
                      <a:pt x="11173" y="143275"/>
                    </a:lnTo>
                    <a:cubicBezTo>
                      <a:pt x="4601" y="143932"/>
                      <a:pt x="0" y="149190"/>
                      <a:pt x="0" y="155762"/>
                    </a:cubicBezTo>
                    <a:lnTo>
                      <a:pt x="0" y="185995"/>
                    </a:lnTo>
                    <a:cubicBezTo>
                      <a:pt x="0" y="192567"/>
                      <a:pt x="4601" y="197825"/>
                      <a:pt x="11173" y="198482"/>
                    </a:cubicBezTo>
                    <a:lnTo>
                      <a:pt x="44691" y="201768"/>
                    </a:lnTo>
                    <a:cubicBezTo>
                      <a:pt x="48635" y="202425"/>
                      <a:pt x="51921" y="205054"/>
                      <a:pt x="53235" y="208998"/>
                    </a:cubicBezTo>
                    <a:cubicBezTo>
                      <a:pt x="55207" y="215570"/>
                      <a:pt x="57836" y="221485"/>
                      <a:pt x="61122" y="227400"/>
                    </a:cubicBezTo>
                    <a:cubicBezTo>
                      <a:pt x="63094" y="230686"/>
                      <a:pt x="62436" y="235287"/>
                      <a:pt x="59807" y="237915"/>
                    </a:cubicBezTo>
                    <a:lnTo>
                      <a:pt x="38119" y="264862"/>
                    </a:lnTo>
                    <a:cubicBezTo>
                      <a:pt x="34176" y="270119"/>
                      <a:pt x="34176" y="277349"/>
                      <a:pt x="38776" y="281950"/>
                    </a:cubicBezTo>
                    <a:lnTo>
                      <a:pt x="60465" y="303638"/>
                    </a:lnTo>
                    <a:cubicBezTo>
                      <a:pt x="65065" y="308239"/>
                      <a:pt x="72295" y="308896"/>
                      <a:pt x="77553" y="304295"/>
                    </a:cubicBezTo>
                    <a:lnTo>
                      <a:pt x="103184" y="283264"/>
                    </a:lnTo>
                    <a:cubicBezTo>
                      <a:pt x="106470" y="280635"/>
                      <a:pt x="110414" y="280635"/>
                      <a:pt x="113700" y="281950"/>
                    </a:cubicBezTo>
                    <a:cubicBezTo>
                      <a:pt x="119615" y="285236"/>
                      <a:pt x="126187" y="287207"/>
                      <a:pt x="132102" y="289836"/>
                    </a:cubicBezTo>
                    <a:cubicBezTo>
                      <a:pt x="136046" y="291151"/>
                      <a:pt x="138674" y="294437"/>
                      <a:pt x="139332" y="298380"/>
                    </a:cubicBezTo>
                    <a:lnTo>
                      <a:pt x="142618" y="331899"/>
                    </a:lnTo>
                    <a:cubicBezTo>
                      <a:pt x="143275" y="338471"/>
                      <a:pt x="148533" y="343071"/>
                      <a:pt x="155105" y="343071"/>
                    </a:cubicBezTo>
                    <a:lnTo>
                      <a:pt x="185995" y="343071"/>
                    </a:lnTo>
                    <a:cubicBezTo>
                      <a:pt x="193224" y="343071"/>
                      <a:pt x="199139" y="337814"/>
                      <a:pt x="199796" y="331899"/>
                    </a:cubicBezTo>
                    <a:close/>
                    <a:moveTo>
                      <a:pt x="171536" y="249746"/>
                    </a:moveTo>
                    <a:cubicBezTo>
                      <a:pt x="127502" y="249746"/>
                      <a:pt x="92012" y="214255"/>
                      <a:pt x="92012" y="170221"/>
                    </a:cubicBezTo>
                    <a:cubicBezTo>
                      <a:pt x="92012" y="126187"/>
                      <a:pt x="127502" y="90697"/>
                      <a:pt x="171536" y="90697"/>
                    </a:cubicBezTo>
                    <a:cubicBezTo>
                      <a:pt x="215570" y="90697"/>
                      <a:pt x="251060" y="126844"/>
                      <a:pt x="251060" y="170879"/>
                    </a:cubicBezTo>
                    <a:cubicBezTo>
                      <a:pt x="251060" y="214255"/>
                      <a:pt x="215570" y="249746"/>
                      <a:pt x="171536" y="249746"/>
                    </a:cubicBezTo>
                    <a:close/>
                  </a:path>
                </a:pathLst>
              </a:custGeom>
              <a:solidFill>
                <a:schemeClr val="bg1"/>
              </a:solidFill>
              <a:ln w="657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162980-AE2B-46FD-BB10-758F9D3AC94B}"/>
                  </a:ext>
                </a:extLst>
              </p:cNvPr>
              <p:cNvSpPr/>
              <p:nvPr/>
            </p:nvSpPr>
            <p:spPr>
              <a:xfrm>
                <a:off x="5335932" y="3166643"/>
                <a:ext cx="85725" cy="66675"/>
              </a:xfrm>
              <a:custGeom>
                <a:avLst/>
                <a:gdLst>
                  <a:gd name="connsiteX0" fmla="*/ 67381 w 85725"/>
                  <a:gd name="connsiteY0" fmla="*/ 4030 h 66675"/>
                  <a:gd name="connsiteX1" fmla="*/ 35834 w 85725"/>
                  <a:gd name="connsiteY1" fmla="*/ 37548 h 66675"/>
                  <a:gd name="connsiteX2" fmla="*/ 23347 w 85725"/>
                  <a:gd name="connsiteY2" fmla="*/ 24404 h 66675"/>
                  <a:gd name="connsiteX3" fmla="*/ 4287 w 85725"/>
                  <a:gd name="connsiteY3" fmla="*/ 23746 h 66675"/>
                  <a:gd name="connsiteX4" fmla="*/ 3630 w 85725"/>
                  <a:gd name="connsiteY4" fmla="*/ 42806 h 66675"/>
                  <a:gd name="connsiteX5" fmla="*/ 25976 w 85725"/>
                  <a:gd name="connsiteY5" fmla="*/ 66466 h 66675"/>
                  <a:gd name="connsiteX6" fmla="*/ 35834 w 85725"/>
                  <a:gd name="connsiteY6" fmla="*/ 71067 h 66675"/>
                  <a:gd name="connsiteX7" fmla="*/ 35834 w 85725"/>
                  <a:gd name="connsiteY7" fmla="*/ 71067 h 66675"/>
                  <a:gd name="connsiteX8" fmla="*/ 45693 w 85725"/>
                  <a:gd name="connsiteY8" fmla="*/ 66466 h 66675"/>
                  <a:gd name="connsiteX9" fmla="*/ 87098 w 85725"/>
                  <a:gd name="connsiteY9" fmla="*/ 22432 h 66675"/>
                  <a:gd name="connsiteX10" fmla="*/ 86440 w 85725"/>
                  <a:gd name="connsiteY10" fmla="*/ 3372 h 66675"/>
                  <a:gd name="connsiteX11" fmla="*/ 67381 w 85725"/>
                  <a:gd name="connsiteY11" fmla="*/ 4030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725" h="66675">
                    <a:moveTo>
                      <a:pt x="67381" y="4030"/>
                    </a:moveTo>
                    <a:lnTo>
                      <a:pt x="35834" y="37548"/>
                    </a:lnTo>
                    <a:lnTo>
                      <a:pt x="23347" y="24404"/>
                    </a:lnTo>
                    <a:cubicBezTo>
                      <a:pt x="18089" y="19146"/>
                      <a:pt x="9545" y="18489"/>
                      <a:pt x="4287" y="23746"/>
                    </a:cubicBezTo>
                    <a:cubicBezTo>
                      <a:pt x="-970" y="29004"/>
                      <a:pt x="-1628" y="37548"/>
                      <a:pt x="3630" y="42806"/>
                    </a:cubicBezTo>
                    <a:lnTo>
                      <a:pt x="25976" y="66466"/>
                    </a:lnTo>
                    <a:cubicBezTo>
                      <a:pt x="28605" y="69095"/>
                      <a:pt x="31891" y="71067"/>
                      <a:pt x="35834" y="71067"/>
                    </a:cubicBezTo>
                    <a:lnTo>
                      <a:pt x="35834" y="71067"/>
                    </a:lnTo>
                    <a:cubicBezTo>
                      <a:pt x="39777" y="71067"/>
                      <a:pt x="43064" y="69752"/>
                      <a:pt x="45693" y="66466"/>
                    </a:cubicBezTo>
                    <a:lnTo>
                      <a:pt x="87098" y="22432"/>
                    </a:lnTo>
                    <a:cubicBezTo>
                      <a:pt x="92355" y="17174"/>
                      <a:pt x="91698" y="8630"/>
                      <a:pt x="86440" y="3372"/>
                    </a:cubicBezTo>
                    <a:cubicBezTo>
                      <a:pt x="81183" y="-1228"/>
                      <a:pt x="72639" y="-1228"/>
                      <a:pt x="67381" y="4030"/>
                    </a:cubicBezTo>
                    <a:close/>
                  </a:path>
                </a:pathLst>
              </a:cu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0" name="Freeform: Shape 89">
                <a:extLst>
                  <a:ext uri="{FF2B5EF4-FFF2-40B4-BE49-F238E27FC236}">
                    <a16:creationId xmlns:a16="http://schemas.microsoft.com/office/drawing/2014/main" id="{BA2073B9-F78D-4948-ACF8-69C41F326A2D}"/>
                  </a:ext>
                </a:extLst>
              </p:cNvPr>
              <p:cNvSpPr/>
              <p:nvPr/>
            </p:nvSpPr>
            <p:spPr>
              <a:xfrm>
                <a:off x="5086273" y="3241396"/>
                <a:ext cx="266700" cy="409575"/>
              </a:xfrm>
              <a:custGeom>
                <a:avLst/>
                <a:gdLst>
                  <a:gd name="connsiteX0" fmla="*/ 235544 w 266700"/>
                  <a:gd name="connsiteY0" fmla="*/ 255917 h 409575"/>
                  <a:gd name="connsiteX1" fmla="*/ 229629 w 266700"/>
                  <a:gd name="connsiteY1" fmla="*/ 232915 h 409575"/>
                  <a:gd name="connsiteX2" fmla="*/ 190853 w 266700"/>
                  <a:gd name="connsiteY2" fmla="*/ 170478 h 409575"/>
                  <a:gd name="connsiteX3" fmla="*/ 165221 w 266700"/>
                  <a:gd name="connsiteY3" fmla="*/ 145504 h 409575"/>
                  <a:gd name="connsiteX4" fmla="*/ 139590 w 266700"/>
                  <a:gd name="connsiteY4" fmla="*/ 107385 h 409575"/>
                  <a:gd name="connsiteX5" fmla="*/ 109357 w 266700"/>
                  <a:gd name="connsiteY5" fmla="*/ 67294 h 409575"/>
                  <a:gd name="connsiteX6" fmla="*/ 81097 w 266700"/>
                  <a:gd name="connsiteY6" fmla="*/ 73209 h 409575"/>
                  <a:gd name="connsiteX7" fmla="*/ 78468 w 266700"/>
                  <a:gd name="connsiteY7" fmla="*/ 84382 h 409575"/>
                  <a:gd name="connsiteX8" fmla="*/ 104757 w 266700"/>
                  <a:gd name="connsiteY8" fmla="*/ 150761 h 409575"/>
                  <a:gd name="connsiteX9" fmla="*/ 106728 w 266700"/>
                  <a:gd name="connsiteY9" fmla="*/ 154048 h 409575"/>
                  <a:gd name="connsiteX10" fmla="*/ 139590 w 266700"/>
                  <a:gd name="connsiteY10" fmla="*/ 198082 h 409575"/>
                  <a:gd name="connsiteX11" fmla="*/ 137618 w 266700"/>
                  <a:gd name="connsiteY11" fmla="*/ 213198 h 409575"/>
                  <a:gd name="connsiteX12" fmla="*/ 122502 w 266700"/>
                  <a:gd name="connsiteY12" fmla="*/ 211226 h 409575"/>
                  <a:gd name="connsiteX13" fmla="*/ 87669 w 266700"/>
                  <a:gd name="connsiteY13" fmla="*/ 164563 h 409575"/>
                  <a:gd name="connsiteX14" fmla="*/ 87669 w 266700"/>
                  <a:gd name="connsiteY14" fmla="*/ 164563 h 409575"/>
                  <a:gd name="connsiteX15" fmla="*/ 86354 w 266700"/>
                  <a:gd name="connsiteY15" fmla="*/ 162591 h 409575"/>
                  <a:gd name="connsiteX16" fmla="*/ 57436 w 266700"/>
                  <a:gd name="connsiteY16" fmla="*/ 89639 h 409575"/>
                  <a:gd name="connsiteX17" fmla="*/ 67295 w 266700"/>
                  <a:gd name="connsiteY17" fmla="*/ 58093 h 409575"/>
                  <a:gd name="connsiteX18" fmla="*/ 69266 w 266700"/>
                  <a:gd name="connsiteY18" fmla="*/ 56778 h 409575"/>
                  <a:gd name="connsiteX19" fmla="*/ 44949 w 266700"/>
                  <a:gd name="connsiteY19" fmla="*/ 12087 h 409575"/>
                  <a:gd name="connsiteX20" fmla="*/ 1572 w 266700"/>
                  <a:gd name="connsiteY20" fmla="*/ 14059 h 409575"/>
                  <a:gd name="connsiteX21" fmla="*/ 258 w 266700"/>
                  <a:gd name="connsiteY21" fmla="*/ 20631 h 409575"/>
                  <a:gd name="connsiteX22" fmla="*/ 34434 w 266700"/>
                  <a:gd name="connsiteY22" fmla="*/ 215169 h 409575"/>
                  <a:gd name="connsiteX23" fmla="*/ 66638 w 266700"/>
                  <a:gd name="connsiteY23" fmla="*/ 268405 h 409575"/>
                  <a:gd name="connsiteX24" fmla="*/ 134989 w 266700"/>
                  <a:gd name="connsiteY24" fmla="*/ 330841 h 409575"/>
                  <a:gd name="connsiteX25" fmla="*/ 141561 w 266700"/>
                  <a:gd name="connsiteY25" fmla="*/ 337413 h 409575"/>
                  <a:gd name="connsiteX26" fmla="*/ 156677 w 266700"/>
                  <a:gd name="connsiteY26" fmla="*/ 377504 h 409575"/>
                  <a:gd name="connsiteX27" fmla="*/ 157335 w 266700"/>
                  <a:gd name="connsiteY27" fmla="*/ 392620 h 409575"/>
                  <a:gd name="connsiteX28" fmla="*/ 176394 w 266700"/>
                  <a:gd name="connsiteY28" fmla="*/ 410365 h 409575"/>
                  <a:gd name="connsiteX29" fmla="*/ 253947 w 266700"/>
                  <a:gd name="connsiteY29" fmla="*/ 411023 h 409575"/>
                  <a:gd name="connsiteX30" fmla="*/ 273006 w 266700"/>
                  <a:gd name="connsiteY30" fmla="*/ 389991 h 409575"/>
                  <a:gd name="connsiteX31" fmla="*/ 250661 w 266700"/>
                  <a:gd name="connsiteY31" fmla="*/ 299294 h 409575"/>
                  <a:gd name="connsiteX32" fmla="*/ 235544 w 266700"/>
                  <a:gd name="connsiteY32" fmla="*/ 255917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409575">
                    <a:moveTo>
                      <a:pt x="235544" y="255917"/>
                    </a:moveTo>
                    <a:cubicBezTo>
                      <a:pt x="233573" y="248688"/>
                      <a:pt x="232258" y="240801"/>
                      <a:pt x="229629" y="232915"/>
                    </a:cubicBezTo>
                    <a:cubicBezTo>
                      <a:pt x="224372" y="212541"/>
                      <a:pt x="214513" y="192824"/>
                      <a:pt x="190853" y="170478"/>
                    </a:cubicBezTo>
                    <a:cubicBezTo>
                      <a:pt x="182966" y="162591"/>
                      <a:pt x="171794" y="153390"/>
                      <a:pt x="165221" y="145504"/>
                    </a:cubicBezTo>
                    <a:cubicBezTo>
                      <a:pt x="153391" y="131045"/>
                      <a:pt x="149448" y="122501"/>
                      <a:pt x="139590" y="107385"/>
                    </a:cubicBezTo>
                    <a:cubicBezTo>
                      <a:pt x="129074" y="90297"/>
                      <a:pt x="117244" y="71237"/>
                      <a:pt x="109357" y="67294"/>
                    </a:cubicBezTo>
                    <a:cubicBezTo>
                      <a:pt x="103442" y="64008"/>
                      <a:pt x="88983" y="65979"/>
                      <a:pt x="81097" y="73209"/>
                    </a:cubicBezTo>
                    <a:cubicBezTo>
                      <a:pt x="75839" y="77152"/>
                      <a:pt x="77153" y="80438"/>
                      <a:pt x="78468" y="84382"/>
                    </a:cubicBezTo>
                    <a:cubicBezTo>
                      <a:pt x="84383" y="102784"/>
                      <a:pt x="100156" y="140903"/>
                      <a:pt x="104757" y="150761"/>
                    </a:cubicBezTo>
                    <a:cubicBezTo>
                      <a:pt x="105414" y="152076"/>
                      <a:pt x="106071" y="152733"/>
                      <a:pt x="106728" y="154048"/>
                    </a:cubicBezTo>
                    <a:lnTo>
                      <a:pt x="139590" y="198082"/>
                    </a:lnTo>
                    <a:cubicBezTo>
                      <a:pt x="143533" y="202682"/>
                      <a:pt x="142218" y="209254"/>
                      <a:pt x="137618" y="213198"/>
                    </a:cubicBezTo>
                    <a:cubicBezTo>
                      <a:pt x="133017" y="217141"/>
                      <a:pt x="126445" y="215827"/>
                      <a:pt x="122502" y="211226"/>
                    </a:cubicBezTo>
                    <a:lnTo>
                      <a:pt x="87669" y="164563"/>
                    </a:lnTo>
                    <a:cubicBezTo>
                      <a:pt x="87669" y="164563"/>
                      <a:pt x="87669" y="164563"/>
                      <a:pt x="87669" y="164563"/>
                    </a:cubicBezTo>
                    <a:cubicBezTo>
                      <a:pt x="87012" y="163906"/>
                      <a:pt x="87012" y="163249"/>
                      <a:pt x="86354" y="162591"/>
                    </a:cubicBezTo>
                    <a:cubicBezTo>
                      <a:pt x="85697" y="160620"/>
                      <a:pt x="64666" y="111985"/>
                      <a:pt x="57436" y="89639"/>
                    </a:cubicBezTo>
                    <a:cubicBezTo>
                      <a:pt x="53493" y="77809"/>
                      <a:pt x="57436" y="66637"/>
                      <a:pt x="67295" y="58093"/>
                    </a:cubicBezTo>
                    <a:lnTo>
                      <a:pt x="69266" y="56778"/>
                    </a:lnTo>
                    <a:lnTo>
                      <a:pt x="44949" y="12087"/>
                    </a:lnTo>
                    <a:cubicBezTo>
                      <a:pt x="36405" y="-2372"/>
                      <a:pt x="14717" y="-6315"/>
                      <a:pt x="1572" y="14059"/>
                    </a:cubicBezTo>
                    <a:cubicBezTo>
                      <a:pt x="258" y="15373"/>
                      <a:pt x="-399" y="18002"/>
                      <a:pt x="258" y="20631"/>
                    </a:cubicBezTo>
                    <a:lnTo>
                      <a:pt x="34434" y="215169"/>
                    </a:lnTo>
                    <a:cubicBezTo>
                      <a:pt x="38377" y="236201"/>
                      <a:pt x="49550" y="255260"/>
                      <a:pt x="66638" y="268405"/>
                    </a:cubicBezTo>
                    <a:lnTo>
                      <a:pt x="134989" y="330841"/>
                    </a:lnTo>
                    <a:cubicBezTo>
                      <a:pt x="136961" y="332813"/>
                      <a:pt x="139590" y="334784"/>
                      <a:pt x="141561" y="337413"/>
                    </a:cubicBezTo>
                    <a:cubicBezTo>
                      <a:pt x="151420" y="348586"/>
                      <a:pt x="156020" y="363045"/>
                      <a:pt x="156677" y="377504"/>
                    </a:cubicBezTo>
                    <a:lnTo>
                      <a:pt x="157335" y="392620"/>
                    </a:lnTo>
                    <a:cubicBezTo>
                      <a:pt x="157992" y="402479"/>
                      <a:pt x="165879" y="410365"/>
                      <a:pt x="176394" y="410365"/>
                    </a:cubicBezTo>
                    <a:lnTo>
                      <a:pt x="253947" y="411023"/>
                    </a:lnTo>
                    <a:cubicBezTo>
                      <a:pt x="265120" y="411023"/>
                      <a:pt x="274321" y="401164"/>
                      <a:pt x="273006" y="389991"/>
                    </a:cubicBezTo>
                    <a:cubicBezTo>
                      <a:pt x="270377" y="365017"/>
                      <a:pt x="264462" y="324269"/>
                      <a:pt x="250661" y="299294"/>
                    </a:cubicBezTo>
                    <a:cubicBezTo>
                      <a:pt x="244088" y="285493"/>
                      <a:pt x="238831" y="271034"/>
                      <a:pt x="235544" y="255917"/>
                    </a:cubicBezTo>
                    <a:close/>
                  </a:path>
                </a:pathLst>
              </a:cu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1" name="Freeform: Shape 90">
                <a:extLst>
                  <a:ext uri="{FF2B5EF4-FFF2-40B4-BE49-F238E27FC236}">
                    <a16:creationId xmlns:a16="http://schemas.microsoft.com/office/drawing/2014/main" id="{7246C732-A83F-4348-854C-596ED93074E2}"/>
                  </a:ext>
                </a:extLst>
              </p:cNvPr>
              <p:cNvSpPr/>
              <p:nvPr/>
            </p:nvSpPr>
            <p:spPr>
              <a:xfrm>
                <a:off x="5403845" y="3240082"/>
                <a:ext cx="266700" cy="409575"/>
              </a:xfrm>
              <a:custGeom>
                <a:avLst/>
                <a:gdLst>
                  <a:gd name="connsiteX0" fmla="*/ 271559 w 266700"/>
                  <a:gd name="connsiteY0" fmla="*/ 14059 h 409575"/>
                  <a:gd name="connsiteX1" fmla="*/ 228182 w 266700"/>
                  <a:gd name="connsiteY1" fmla="*/ 12087 h 409575"/>
                  <a:gd name="connsiteX2" fmla="*/ 203865 w 266700"/>
                  <a:gd name="connsiteY2" fmla="*/ 56778 h 409575"/>
                  <a:gd name="connsiteX3" fmla="*/ 205837 w 266700"/>
                  <a:gd name="connsiteY3" fmla="*/ 58093 h 409575"/>
                  <a:gd name="connsiteX4" fmla="*/ 215695 w 266700"/>
                  <a:gd name="connsiteY4" fmla="*/ 89639 h 409575"/>
                  <a:gd name="connsiteX5" fmla="*/ 186777 w 266700"/>
                  <a:gd name="connsiteY5" fmla="*/ 162591 h 409575"/>
                  <a:gd name="connsiteX6" fmla="*/ 185463 w 266700"/>
                  <a:gd name="connsiteY6" fmla="*/ 164563 h 409575"/>
                  <a:gd name="connsiteX7" fmla="*/ 185463 w 266700"/>
                  <a:gd name="connsiteY7" fmla="*/ 164563 h 409575"/>
                  <a:gd name="connsiteX8" fmla="*/ 150630 w 266700"/>
                  <a:gd name="connsiteY8" fmla="*/ 211226 h 409575"/>
                  <a:gd name="connsiteX9" fmla="*/ 135514 w 266700"/>
                  <a:gd name="connsiteY9" fmla="*/ 213198 h 409575"/>
                  <a:gd name="connsiteX10" fmla="*/ 133542 w 266700"/>
                  <a:gd name="connsiteY10" fmla="*/ 198082 h 409575"/>
                  <a:gd name="connsiteX11" fmla="*/ 166403 w 266700"/>
                  <a:gd name="connsiteY11" fmla="*/ 154048 h 409575"/>
                  <a:gd name="connsiteX12" fmla="*/ 168375 w 266700"/>
                  <a:gd name="connsiteY12" fmla="*/ 150761 h 409575"/>
                  <a:gd name="connsiteX13" fmla="*/ 194664 w 266700"/>
                  <a:gd name="connsiteY13" fmla="*/ 84382 h 409575"/>
                  <a:gd name="connsiteX14" fmla="*/ 192035 w 266700"/>
                  <a:gd name="connsiteY14" fmla="*/ 73209 h 409575"/>
                  <a:gd name="connsiteX15" fmla="*/ 163774 w 266700"/>
                  <a:gd name="connsiteY15" fmla="*/ 67294 h 409575"/>
                  <a:gd name="connsiteX16" fmla="*/ 133542 w 266700"/>
                  <a:gd name="connsiteY16" fmla="*/ 107385 h 409575"/>
                  <a:gd name="connsiteX17" fmla="*/ 107910 w 266700"/>
                  <a:gd name="connsiteY17" fmla="*/ 145504 h 409575"/>
                  <a:gd name="connsiteX18" fmla="*/ 82279 w 266700"/>
                  <a:gd name="connsiteY18" fmla="*/ 170478 h 409575"/>
                  <a:gd name="connsiteX19" fmla="*/ 43502 w 266700"/>
                  <a:gd name="connsiteY19" fmla="*/ 232915 h 409575"/>
                  <a:gd name="connsiteX20" fmla="*/ 37587 w 266700"/>
                  <a:gd name="connsiteY20" fmla="*/ 255917 h 409575"/>
                  <a:gd name="connsiteX21" fmla="*/ 22471 w 266700"/>
                  <a:gd name="connsiteY21" fmla="*/ 300609 h 409575"/>
                  <a:gd name="connsiteX22" fmla="*/ 125 w 266700"/>
                  <a:gd name="connsiteY22" fmla="*/ 391306 h 409575"/>
                  <a:gd name="connsiteX23" fmla="*/ 19185 w 266700"/>
                  <a:gd name="connsiteY23" fmla="*/ 412337 h 409575"/>
                  <a:gd name="connsiteX24" fmla="*/ 96737 w 266700"/>
                  <a:gd name="connsiteY24" fmla="*/ 411680 h 409575"/>
                  <a:gd name="connsiteX25" fmla="*/ 115797 w 266700"/>
                  <a:gd name="connsiteY25" fmla="*/ 393935 h 409575"/>
                  <a:gd name="connsiteX26" fmla="*/ 116454 w 266700"/>
                  <a:gd name="connsiteY26" fmla="*/ 378819 h 409575"/>
                  <a:gd name="connsiteX27" fmla="*/ 131570 w 266700"/>
                  <a:gd name="connsiteY27" fmla="*/ 338728 h 409575"/>
                  <a:gd name="connsiteX28" fmla="*/ 138143 w 266700"/>
                  <a:gd name="connsiteY28" fmla="*/ 332156 h 409575"/>
                  <a:gd name="connsiteX29" fmla="*/ 206494 w 266700"/>
                  <a:gd name="connsiteY29" fmla="*/ 269719 h 409575"/>
                  <a:gd name="connsiteX30" fmla="*/ 238698 w 266700"/>
                  <a:gd name="connsiteY30" fmla="*/ 216484 h 409575"/>
                  <a:gd name="connsiteX31" fmla="*/ 272874 w 266700"/>
                  <a:gd name="connsiteY31" fmla="*/ 21945 h 409575"/>
                  <a:gd name="connsiteX32" fmla="*/ 271559 w 266700"/>
                  <a:gd name="connsiteY32" fmla="*/ 140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6700" h="409575">
                    <a:moveTo>
                      <a:pt x="271559" y="14059"/>
                    </a:moveTo>
                    <a:cubicBezTo>
                      <a:pt x="258415" y="-6315"/>
                      <a:pt x="236726" y="-2372"/>
                      <a:pt x="228182" y="12087"/>
                    </a:cubicBezTo>
                    <a:lnTo>
                      <a:pt x="203865" y="56778"/>
                    </a:lnTo>
                    <a:lnTo>
                      <a:pt x="205837" y="58093"/>
                    </a:lnTo>
                    <a:cubicBezTo>
                      <a:pt x="215695" y="66637"/>
                      <a:pt x="219639" y="78467"/>
                      <a:pt x="215695" y="89639"/>
                    </a:cubicBezTo>
                    <a:cubicBezTo>
                      <a:pt x="208466" y="111328"/>
                      <a:pt x="187435" y="160620"/>
                      <a:pt x="186777" y="162591"/>
                    </a:cubicBezTo>
                    <a:cubicBezTo>
                      <a:pt x="186120" y="163249"/>
                      <a:pt x="186120" y="163906"/>
                      <a:pt x="185463" y="164563"/>
                    </a:cubicBezTo>
                    <a:cubicBezTo>
                      <a:pt x="185463" y="164563"/>
                      <a:pt x="185463" y="164563"/>
                      <a:pt x="185463" y="164563"/>
                    </a:cubicBezTo>
                    <a:lnTo>
                      <a:pt x="150630" y="211226"/>
                    </a:lnTo>
                    <a:cubicBezTo>
                      <a:pt x="146687" y="215827"/>
                      <a:pt x="140772" y="217141"/>
                      <a:pt x="135514" y="213198"/>
                    </a:cubicBezTo>
                    <a:cubicBezTo>
                      <a:pt x="130913" y="209912"/>
                      <a:pt x="129599" y="202682"/>
                      <a:pt x="133542" y="198082"/>
                    </a:cubicBezTo>
                    <a:lnTo>
                      <a:pt x="166403" y="154048"/>
                    </a:lnTo>
                    <a:cubicBezTo>
                      <a:pt x="167061" y="152733"/>
                      <a:pt x="167718" y="152076"/>
                      <a:pt x="168375" y="150761"/>
                    </a:cubicBezTo>
                    <a:cubicBezTo>
                      <a:pt x="172976" y="140903"/>
                      <a:pt x="188749" y="102784"/>
                      <a:pt x="194664" y="84382"/>
                    </a:cubicBezTo>
                    <a:cubicBezTo>
                      <a:pt x="195978" y="80438"/>
                      <a:pt x="196636" y="77809"/>
                      <a:pt x="192035" y="73209"/>
                    </a:cubicBezTo>
                    <a:cubicBezTo>
                      <a:pt x="184148" y="66637"/>
                      <a:pt x="169689" y="64008"/>
                      <a:pt x="163774" y="67294"/>
                    </a:cubicBezTo>
                    <a:cubicBezTo>
                      <a:pt x="155888" y="71237"/>
                      <a:pt x="144058" y="90297"/>
                      <a:pt x="133542" y="107385"/>
                    </a:cubicBezTo>
                    <a:cubicBezTo>
                      <a:pt x="124341" y="122501"/>
                      <a:pt x="119740" y="131045"/>
                      <a:pt x="107910" y="145504"/>
                    </a:cubicBezTo>
                    <a:cubicBezTo>
                      <a:pt x="101338" y="153390"/>
                      <a:pt x="90165" y="163249"/>
                      <a:pt x="82279" y="170478"/>
                    </a:cubicBezTo>
                    <a:cubicBezTo>
                      <a:pt x="57961" y="192824"/>
                      <a:pt x="48103" y="212541"/>
                      <a:pt x="43502" y="232915"/>
                    </a:cubicBezTo>
                    <a:cubicBezTo>
                      <a:pt x="41531" y="240801"/>
                      <a:pt x="39559" y="248688"/>
                      <a:pt x="37587" y="255917"/>
                    </a:cubicBezTo>
                    <a:cubicBezTo>
                      <a:pt x="34301" y="271034"/>
                      <a:pt x="29043" y="286150"/>
                      <a:pt x="22471" y="300609"/>
                    </a:cubicBezTo>
                    <a:cubicBezTo>
                      <a:pt x="8669" y="325583"/>
                      <a:pt x="2754" y="366988"/>
                      <a:pt x="125" y="391306"/>
                    </a:cubicBezTo>
                    <a:cubicBezTo>
                      <a:pt x="-1189" y="402479"/>
                      <a:pt x="8012" y="412337"/>
                      <a:pt x="19185" y="412337"/>
                    </a:cubicBezTo>
                    <a:lnTo>
                      <a:pt x="96737" y="411680"/>
                    </a:lnTo>
                    <a:cubicBezTo>
                      <a:pt x="106596" y="411680"/>
                      <a:pt x="115140" y="403793"/>
                      <a:pt x="115797" y="393935"/>
                    </a:cubicBezTo>
                    <a:lnTo>
                      <a:pt x="116454" y="378819"/>
                    </a:lnTo>
                    <a:cubicBezTo>
                      <a:pt x="117111" y="364360"/>
                      <a:pt x="121712" y="349243"/>
                      <a:pt x="131570" y="338728"/>
                    </a:cubicBezTo>
                    <a:cubicBezTo>
                      <a:pt x="133542" y="336756"/>
                      <a:pt x="135514" y="334127"/>
                      <a:pt x="138143" y="332156"/>
                    </a:cubicBezTo>
                    <a:lnTo>
                      <a:pt x="206494" y="269719"/>
                    </a:lnTo>
                    <a:cubicBezTo>
                      <a:pt x="223582" y="256575"/>
                      <a:pt x="234755" y="237515"/>
                      <a:pt x="238698" y="216484"/>
                    </a:cubicBezTo>
                    <a:lnTo>
                      <a:pt x="272874" y="21945"/>
                    </a:lnTo>
                    <a:cubicBezTo>
                      <a:pt x="273531" y="19316"/>
                      <a:pt x="272874" y="16688"/>
                      <a:pt x="271559" y="14059"/>
                    </a:cubicBezTo>
                    <a:close/>
                  </a:path>
                </a:pathLst>
              </a:cu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31" name="Rectangle: Rounded Corners 30">
            <a:extLst>
              <a:ext uri="{FF2B5EF4-FFF2-40B4-BE49-F238E27FC236}">
                <a16:creationId xmlns:a16="http://schemas.microsoft.com/office/drawing/2014/main" id="{FA4257B6-6F40-4976-AD22-AAF45538CF10}"/>
              </a:ext>
            </a:extLst>
          </p:cNvPr>
          <p:cNvSpPr/>
          <p:nvPr/>
        </p:nvSpPr>
        <p:spPr bwMode="auto">
          <a:xfrm>
            <a:off x="1324174" y="2688951"/>
            <a:ext cx="9163435" cy="105771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45720" rIns="88900" bIns="45720" numCol="1" spcCol="0" rtlCol="0" fromWordArt="0" anchor="ctr" anchorCtr="0" forceAA="0" compatLnSpc="1">
            <a:prstTxWarp prst="textNoShape">
              <a:avLst/>
            </a:prstTxWarp>
            <a:noAutofit/>
          </a:bodyPr>
          <a:lstStyle/>
          <a:p>
            <a:pPr lvl="0" defTabSz="913927" fontAlgn="base">
              <a:spcBef>
                <a:spcPct val="0"/>
              </a:spcBef>
              <a:spcAft>
                <a:spcPct val="0"/>
              </a:spcAft>
              <a:defRPr/>
            </a:pPr>
            <a:r>
              <a:rPr lang="en-US" sz="1800" b="1">
                <a:solidFill>
                  <a:srgbClr val="3C3C41"/>
                </a:solidFill>
                <a:cs typeface="Segoe UI" panose="020B0502040204020203" pitchFamily="34" charset="0"/>
              </a:rPr>
              <a:t>Improve throughput, quality, and uptime. </a:t>
            </a:r>
            <a:r>
              <a:rPr lang="en-US" sz="1800">
                <a:solidFill>
                  <a:srgbClr val="3C3C41"/>
                </a:solidFill>
                <a:cs typeface="Segoe UI" panose="020B0502040204020203" pitchFamily="34" charset="0"/>
              </a:rPr>
              <a:t>Improve </a:t>
            </a:r>
            <a:r>
              <a:rPr kumimoji="0" lang="en-US" sz="1800" i="0" u="none" strike="noStrike" kern="1200" cap="none" spc="0" normalizeH="0" baseline="0" noProof="0">
                <a:ln>
                  <a:noFill/>
                </a:ln>
                <a:solidFill>
                  <a:srgbClr val="3C3C41"/>
                </a:solidFill>
                <a:effectLst/>
                <a:uLnTx/>
                <a:uFillTx/>
                <a:cs typeface="Segoe UI" panose="020B0502040204020203" pitchFamily="34" charset="0"/>
              </a:rPr>
              <a:t>Overall Equipment Effectiveness</a:t>
            </a:r>
            <a:r>
              <a:rPr kumimoji="0" lang="en-US" sz="1800" i="0" u="none" strike="noStrike" kern="1200" cap="none" spc="0" normalizeH="0" noProof="0">
                <a:ln>
                  <a:noFill/>
                </a:ln>
                <a:solidFill>
                  <a:srgbClr val="3C3C41"/>
                </a:solidFill>
                <a:effectLst/>
                <a:uLnTx/>
                <a:uFillTx/>
                <a:cs typeface="Segoe UI" panose="020B0502040204020203" pitchFamily="34" charset="0"/>
              </a:rPr>
              <a:t> (OEE) of mission critical assets</a:t>
            </a:r>
            <a:endParaRPr kumimoji="0" lang="en-US" sz="1800" i="0" u="none" strike="noStrike" kern="1200" cap="none" spc="0" normalizeH="0" baseline="0" noProof="0">
              <a:ln>
                <a:noFill/>
              </a:ln>
              <a:solidFill>
                <a:srgbClr val="3C3C41"/>
              </a:solidFill>
              <a:effectLst/>
              <a:uLnTx/>
              <a:uFillTx/>
              <a:cs typeface="Segoe UI" panose="020B0502040204020203" pitchFamily="34" charset="0"/>
            </a:endParaRPr>
          </a:p>
        </p:txBody>
      </p:sp>
      <p:sp>
        <p:nvSpPr>
          <p:cNvPr id="47" name="Rectangle: Rounded Corners 46">
            <a:extLst>
              <a:ext uri="{FF2B5EF4-FFF2-40B4-BE49-F238E27FC236}">
                <a16:creationId xmlns:a16="http://schemas.microsoft.com/office/drawing/2014/main" id="{E6B8F4ED-F9B3-48AE-9DEE-DD8CEEF939EE}"/>
              </a:ext>
            </a:extLst>
          </p:cNvPr>
          <p:cNvSpPr/>
          <p:nvPr/>
        </p:nvSpPr>
        <p:spPr bwMode="auto">
          <a:xfrm>
            <a:off x="1324174" y="1171255"/>
            <a:ext cx="9062744" cy="105771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45720" rIns="8890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3C3C41"/>
                </a:solidFill>
                <a:effectLst/>
                <a:uLnTx/>
                <a:uFillTx/>
                <a:cs typeface="Segoe UI" panose="020B0502040204020203" pitchFamily="34" charset="0"/>
              </a:rPr>
              <a:t>Maximize longevity. </a:t>
            </a:r>
            <a:r>
              <a:rPr kumimoji="0" lang="en-US" sz="1800" i="0" u="none" strike="noStrike" kern="1200" cap="none" spc="0" normalizeH="0" baseline="0" noProof="0" dirty="0">
                <a:ln>
                  <a:noFill/>
                </a:ln>
                <a:solidFill>
                  <a:srgbClr val="3C3C41"/>
                </a:solidFill>
                <a:effectLst/>
                <a:uLnTx/>
                <a:uFillTx/>
                <a:cs typeface="Segoe UI" panose="020B0502040204020203" pitchFamily="34" charset="0"/>
              </a:rPr>
              <a:t>Proactively maintain your assets from acquisition to retirement</a:t>
            </a:r>
          </a:p>
        </p:txBody>
      </p:sp>
      <p:grpSp>
        <p:nvGrpSpPr>
          <p:cNvPr id="48" name="Group 47">
            <a:extLst>
              <a:ext uri="{FF2B5EF4-FFF2-40B4-BE49-F238E27FC236}">
                <a16:creationId xmlns:a16="http://schemas.microsoft.com/office/drawing/2014/main" id="{12B48089-4FF3-4914-B96F-55C2A22EF1E2}"/>
              </a:ext>
            </a:extLst>
          </p:cNvPr>
          <p:cNvGrpSpPr/>
          <p:nvPr/>
        </p:nvGrpSpPr>
        <p:grpSpPr>
          <a:xfrm>
            <a:off x="1289841" y="1325015"/>
            <a:ext cx="790631" cy="781254"/>
            <a:chOff x="769580" y="2142233"/>
            <a:chExt cx="906426" cy="906424"/>
          </a:xfrm>
        </p:grpSpPr>
        <p:sp>
          <p:nvSpPr>
            <p:cNvPr id="49" name="Oval 48">
              <a:extLst>
                <a:ext uri="{FF2B5EF4-FFF2-40B4-BE49-F238E27FC236}">
                  <a16:creationId xmlns:a16="http://schemas.microsoft.com/office/drawing/2014/main" id="{6AEB2B7C-AEAB-4E5E-AE84-24B648C21C37}"/>
                </a:ext>
              </a:extLst>
            </p:cNvPr>
            <p:cNvSpPr>
              <a:spLocks noChangeAspect="1"/>
            </p:cNvSpPr>
            <p:nvPr/>
          </p:nvSpPr>
          <p:spPr bwMode="auto">
            <a:xfrm>
              <a:off x="769580" y="2142233"/>
              <a:ext cx="906426" cy="906424"/>
            </a:xfrm>
            <a:prstGeom prst="ellipse">
              <a:avLst/>
            </a:prstGeom>
            <a:solidFill>
              <a:srgbClr val="0078D4"/>
            </a:solidFill>
            <a:ln w="6350" cap="rnd">
              <a:noFill/>
              <a:prstDash val="solid"/>
              <a:headEnd type="none" w="med" len="med"/>
              <a:tailEnd type="none" w="sm" len="sm"/>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50" name="Group 49">
              <a:extLst>
                <a:ext uri="{FF2B5EF4-FFF2-40B4-BE49-F238E27FC236}">
                  <a16:creationId xmlns:a16="http://schemas.microsoft.com/office/drawing/2014/main" id="{96E09755-DD74-4AE3-AF19-B1BCCE136F36}"/>
                </a:ext>
              </a:extLst>
            </p:cNvPr>
            <p:cNvGrpSpPr/>
            <p:nvPr/>
          </p:nvGrpSpPr>
          <p:grpSpPr>
            <a:xfrm>
              <a:off x="957183" y="2346840"/>
              <a:ext cx="531220" cy="497210"/>
              <a:chOff x="5723881" y="3044598"/>
              <a:chExt cx="729307" cy="682616"/>
            </a:xfrm>
          </p:grpSpPr>
          <p:sp>
            <p:nvSpPr>
              <p:cNvPr id="51" name="Freeform: Shape 50">
                <a:extLst>
                  <a:ext uri="{FF2B5EF4-FFF2-40B4-BE49-F238E27FC236}">
                    <a16:creationId xmlns:a16="http://schemas.microsoft.com/office/drawing/2014/main" id="{66ECFBDA-585F-4EA4-8971-6B16CECF729E}"/>
                  </a:ext>
                </a:extLst>
              </p:cNvPr>
              <p:cNvSpPr/>
              <p:nvPr/>
            </p:nvSpPr>
            <p:spPr>
              <a:xfrm>
                <a:off x="5723881" y="3310495"/>
                <a:ext cx="416719" cy="416719"/>
              </a:xfrm>
              <a:custGeom>
                <a:avLst/>
                <a:gdLst>
                  <a:gd name="connsiteX0" fmla="*/ 438496 w 416718"/>
                  <a:gd name="connsiteY0" fmla="*/ 175059 h 416718"/>
                  <a:gd name="connsiteX1" fmla="*/ 443021 w 416718"/>
                  <a:gd name="connsiteY1" fmla="*/ 164939 h 416718"/>
                  <a:gd name="connsiteX2" fmla="*/ 433257 w 416718"/>
                  <a:gd name="connsiteY2" fmla="*/ 134013 h 416718"/>
                  <a:gd name="connsiteX3" fmla="*/ 418375 w 416718"/>
                  <a:gd name="connsiteY3" fmla="*/ 105289 h 416718"/>
                  <a:gd name="connsiteX4" fmla="*/ 407927 w 416718"/>
                  <a:gd name="connsiteY4" fmla="*/ 101300 h 416718"/>
                  <a:gd name="connsiteX5" fmla="*/ 374679 w 416718"/>
                  <a:gd name="connsiteY5" fmla="*/ 111361 h 416718"/>
                  <a:gd name="connsiteX6" fmla="*/ 363278 w 416718"/>
                  <a:gd name="connsiteY6" fmla="*/ 107670 h 416718"/>
                  <a:gd name="connsiteX7" fmla="*/ 335656 w 416718"/>
                  <a:gd name="connsiteY7" fmla="*/ 80048 h 416718"/>
                  <a:gd name="connsiteX8" fmla="*/ 331995 w 416718"/>
                  <a:gd name="connsiteY8" fmla="*/ 68647 h 416718"/>
                  <a:gd name="connsiteX9" fmla="*/ 341996 w 416718"/>
                  <a:gd name="connsiteY9" fmla="*/ 35369 h 416718"/>
                  <a:gd name="connsiteX10" fmla="*/ 338126 w 416718"/>
                  <a:gd name="connsiteY10" fmla="*/ 24981 h 416718"/>
                  <a:gd name="connsiteX11" fmla="*/ 309284 w 416718"/>
                  <a:gd name="connsiteY11" fmla="*/ 10098 h 416718"/>
                  <a:gd name="connsiteX12" fmla="*/ 278387 w 416718"/>
                  <a:gd name="connsiteY12" fmla="*/ 246 h 416718"/>
                  <a:gd name="connsiteX13" fmla="*/ 268207 w 416718"/>
                  <a:gd name="connsiteY13" fmla="*/ 4830 h 416718"/>
                  <a:gd name="connsiteX14" fmla="*/ 251776 w 416718"/>
                  <a:gd name="connsiteY14" fmla="*/ 35459 h 416718"/>
                  <a:gd name="connsiteX15" fmla="*/ 241180 w 416718"/>
                  <a:gd name="connsiteY15" fmla="*/ 40906 h 416718"/>
                  <a:gd name="connsiteX16" fmla="*/ 202098 w 416718"/>
                  <a:gd name="connsiteY16" fmla="*/ 40906 h 416718"/>
                  <a:gd name="connsiteX17" fmla="*/ 191412 w 416718"/>
                  <a:gd name="connsiteY17" fmla="*/ 35399 h 416718"/>
                  <a:gd name="connsiteX18" fmla="*/ 175041 w 416718"/>
                  <a:gd name="connsiteY18" fmla="*/ 4830 h 416718"/>
                  <a:gd name="connsiteX19" fmla="*/ 164920 w 416718"/>
                  <a:gd name="connsiteY19" fmla="*/ 335 h 416718"/>
                  <a:gd name="connsiteX20" fmla="*/ 105270 w 416718"/>
                  <a:gd name="connsiteY20" fmla="*/ 25041 h 416718"/>
                  <a:gd name="connsiteX21" fmla="*/ 101311 w 416718"/>
                  <a:gd name="connsiteY21" fmla="*/ 35459 h 416718"/>
                  <a:gd name="connsiteX22" fmla="*/ 111283 w 416718"/>
                  <a:gd name="connsiteY22" fmla="*/ 68647 h 416718"/>
                  <a:gd name="connsiteX23" fmla="*/ 107621 w 416718"/>
                  <a:gd name="connsiteY23" fmla="*/ 80077 h 416718"/>
                  <a:gd name="connsiteX24" fmla="*/ 79999 w 416718"/>
                  <a:gd name="connsiteY24" fmla="*/ 107670 h 416718"/>
                  <a:gd name="connsiteX25" fmla="*/ 68599 w 416718"/>
                  <a:gd name="connsiteY25" fmla="*/ 111361 h 416718"/>
                  <a:gd name="connsiteX26" fmla="*/ 35380 w 416718"/>
                  <a:gd name="connsiteY26" fmla="*/ 101330 h 416718"/>
                  <a:gd name="connsiteX27" fmla="*/ 24933 w 416718"/>
                  <a:gd name="connsiteY27" fmla="*/ 105319 h 416718"/>
                  <a:gd name="connsiteX28" fmla="*/ 10050 w 416718"/>
                  <a:gd name="connsiteY28" fmla="*/ 134013 h 416718"/>
                  <a:gd name="connsiteX29" fmla="*/ 257 w 416718"/>
                  <a:gd name="connsiteY29" fmla="*/ 164939 h 416718"/>
                  <a:gd name="connsiteX30" fmla="*/ 4781 w 416718"/>
                  <a:gd name="connsiteY30" fmla="*/ 175059 h 416718"/>
                  <a:gd name="connsiteX31" fmla="*/ 35410 w 416718"/>
                  <a:gd name="connsiteY31" fmla="*/ 191550 h 416718"/>
                  <a:gd name="connsiteX32" fmla="*/ 40887 w 416718"/>
                  <a:gd name="connsiteY32" fmla="*/ 202146 h 416718"/>
                  <a:gd name="connsiteX33" fmla="*/ 40887 w 416718"/>
                  <a:gd name="connsiteY33" fmla="*/ 241228 h 416718"/>
                  <a:gd name="connsiteX34" fmla="*/ 35410 w 416718"/>
                  <a:gd name="connsiteY34" fmla="*/ 251914 h 416718"/>
                  <a:gd name="connsiteX35" fmla="*/ 4811 w 416718"/>
                  <a:gd name="connsiteY35" fmla="*/ 268315 h 416718"/>
                  <a:gd name="connsiteX36" fmla="*/ 287 w 416718"/>
                  <a:gd name="connsiteY36" fmla="*/ 278465 h 416718"/>
                  <a:gd name="connsiteX37" fmla="*/ 10079 w 416718"/>
                  <a:gd name="connsiteY37" fmla="*/ 309362 h 416718"/>
                  <a:gd name="connsiteX38" fmla="*/ 25022 w 416718"/>
                  <a:gd name="connsiteY38" fmla="*/ 338115 h 416718"/>
                  <a:gd name="connsiteX39" fmla="*/ 35410 w 416718"/>
                  <a:gd name="connsiteY39" fmla="*/ 342104 h 416718"/>
                  <a:gd name="connsiteX40" fmla="*/ 68628 w 416718"/>
                  <a:gd name="connsiteY40" fmla="*/ 332073 h 416718"/>
                  <a:gd name="connsiteX41" fmla="*/ 80058 w 416718"/>
                  <a:gd name="connsiteY41" fmla="*/ 335734 h 416718"/>
                  <a:gd name="connsiteX42" fmla="*/ 107651 w 416718"/>
                  <a:gd name="connsiteY42" fmla="*/ 363327 h 416718"/>
                  <a:gd name="connsiteX43" fmla="*/ 111312 w 416718"/>
                  <a:gd name="connsiteY43" fmla="*/ 374787 h 416718"/>
                  <a:gd name="connsiteX44" fmla="*/ 101341 w 416718"/>
                  <a:gd name="connsiteY44" fmla="*/ 408035 h 416718"/>
                  <a:gd name="connsiteX45" fmla="*/ 105300 w 416718"/>
                  <a:gd name="connsiteY45" fmla="*/ 418453 h 416718"/>
                  <a:gd name="connsiteX46" fmla="*/ 134053 w 416718"/>
                  <a:gd name="connsiteY46" fmla="*/ 433336 h 416718"/>
                  <a:gd name="connsiteX47" fmla="*/ 164920 w 416718"/>
                  <a:gd name="connsiteY47" fmla="*/ 443158 h 416718"/>
                  <a:gd name="connsiteX48" fmla="*/ 170546 w 416718"/>
                  <a:gd name="connsiteY48" fmla="*/ 442682 h 416718"/>
                  <a:gd name="connsiteX49" fmla="*/ 175070 w 416718"/>
                  <a:gd name="connsiteY49" fmla="*/ 438545 h 416718"/>
                  <a:gd name="connsiteX50" fmla="*/ 191471 w 416718"/>
                  <a:gd name="connsiteY50" fmla="*/ 407975 h 416718"/>
                  <a:gd name="connsiteX51" fmla="*/ 202098 w 416718"/>
                  <a:gd name="connsiteY51" fmla="*/ 402499 h 416718"/>
                  <a:gd name="connsiteX52" fmla="*/ 241180 w 416718"/>
                  <a:gd name="connsiteY52" fmla="*/ 402499 h 416718"/>
                  <a:gd name="connsiteX53" fmla="*/ 251776 w 416718"/>
                  <a:gd name="connsiteY53" fmla="*/ 407975 h 416718"/>
                  <a:gd name="connsiteX54" fmla="*/ 268237 w 416718"/>
                  <a:gd name="connsiteY54" fmla="*/ 438545 h 416718"/>
                  <a:gd name="connsiteX55" fmla="*/ 278387 w 416718"/>
                  <a:gd name="connsiteY55" fmla="*/ 443069 h 416718"/>
                  <a:gd name="connsiteX56" fmla="*/ 309284 w 416718"/>
                  <a:gd name="connsiteY56" fmla="*/ 433276 h 416718"/>
                  <a:gd name="connsiteX57" fmla="*/ 338037 w 416718"/>
                  <a:gd name="connsiteY57" fmla="*/ 418364 h 416718"/>
                  <a:gd name="connsiteX58" fmla="*/ 341996 w 416718"/>
                  <a:gd name="connsiteY58" fmla="*/ 407946 h 416718"/>
                  <a:gd name="connsiteX59" fmla="*/ 331995 w 416718"/>
                  <a:gd name="connsiteY59" fmla="*/ 374697 h 416718"/>
                  <a:gd name="connsiteX60" fmla="*/ 335656 w 416718"/>
                  <a:gd name="connsiteY60" fmla="*/ 363297 h 416718"/>
                  <a:gd name="connsiteX61" fmla="*/ 363278 w 416718"/>
                  <a:gd name="connsiteY61" fmla="*/ 335675 h 416718"/>
                  <a:gd name="connsiteX62" fmla="*/ 374679 w 416718"/>
                  <a:gd name="connsiteY62" fmla="*/ 332014 h 416718"/>
                  <a:gd name="connsiteX63" fmla="*/ 407838 w 416718"/>
                  <a:gd name="connsiteY63" fmla="*/ 342045 h 416718"/>
                  <a:gd name="connsiteX64" fmla="*/ 414029 w 416718"/>
                  <a:gd name="connsiteY64" fmla="*/ 341717 h 416718"/>
                  <a:gd name="connsiteX65" fmla="*/ 418345 w 416718"/>
                  <a:gd name="connsiteY65" fmla="*/ 338026 h 416718"/>
                  <a:gd name="connsiteX66" fmla="*/ 433228 w 416718"/>
                  <a:gd name="connsiteY66" fmla="*/ 309302 h 416718"/>
                  <a:gd name="connsiteX67" fmla="*/ 443050 w 416718"/>
                  <a:gd name="connsiteY67" fmla="*/ 278406 h 416718"/>
                  <a:gd name="connsiteX68" fmla="*/ 438526 w 416718"/>
                  <a:gd name="connsiteY68" fmla="*/ 268256 h 416718"/>
                  <a:gd name="connsiteX69" fmla="*/ 407897 w 416718"/>
                  <a:gd name="connsiteY69" fmla="*/ 251825 h 416718"/>
                  <a:gd name="connsiteX70" fmla="*/ 402480 w 416718"/>
                  <a:gd name="connsiteY70" fmla="*/ 241199 h 416718"/>
                  <a:gd name="connsiteX71" fmla="*/ 402480 w 416718"/>
                  <a:gd name="connsiteY71" fmla="*/ 202116 h 416718"/>
                  <a:gd name="connsiteX72" fmla="*/ 407897 w 416718"/>
                  <a:gd name="connsiteY72" fmla="*/ 191520 h 416718"/>
                  <a:gd name="connsiteX73" fmla="*/ 438496 w 416718"/>
                  <a:gd name="connsiteY73" fmla="*/ 175059 h 416718"/>
                  <a:gd name="connsiteX74" fmla="*/ 262105 w 416718"/>
                  <a:gd name="connsiteY74" fmla="*/ 319214 h 416718"/>
                  <a:gd name="connsiteX75" fmla="*/ 124171 w 416718"/>
                  <a:gd name="connsiteY75" fmla="*/ 262094 h 416718"/>
                  <a:gd name="connsiteX76" fmla="*/ 181321 w 416718"/>
                  <a:gd name="connsiteY76" fmla="*/ 124220 h 416718"/>
                  <a:gd name="connsiteX77" fmla="*/ 319225 w 416718"/>
                  <a:gd name="connsiteY77" fmla="*/ 181280 h 416718"/>
                  <a:gd name="connsiteX78" fmla="*/ 262105 w 416718"/>
                  <a:gd name="connsiteY78" fmla="*/ 319214 h 41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16718" h="416718">
                    <a:moveTo>
                      <a:pt x="438496" y="175059"/>
                    </a:moveTo>
                    <a:cubicBezTo>
                      <a:pt x="442098" y="173154"/>
                      <a:pt x="444003" y="168898"/>
                      <a:pt x="443021" y="164939"/>
                    </a:cubicBezTo>
                    <a:cubicBezTo>
                      <a:pt x="440163" y="153241"/>
                      <a:pt x="437038" y="143210"/>
                      <a:pt x="433257" y="134013"/>
                    </a:cubicBezTo>
                    <a:cubicBezTo>
                      <a:pt x="429447" y="124875"/>
                      <a:pt x="424536" y="115439"/>
                      <a:pt x="418375" y="105289"/>
                    </a:cubicBezTo>
                    <a:cubicBezTo>
                      <a:pt x="416172" y="101747"/>
                      <a:pt x="411886" y="100139"/>
                      <a:pt x="407927" y="101300"/>
                    </a:cubicBezTo>
                    <a:lnTo>
                      <a:pt x="374679" y="111361"/>
                    </a:lnTo>
                    <a:cubicBezTo>
                      <a:pt x="370898" y="112492"/>
                      <a:pt x="365838" y="110795"/>
                      <a:pt x="363278" y="107670"/>
                    </a:cubicBezTo>
                    <a:cubicBezTo>
                      <a:pt x="355033" y="97431"/>
                      <a:pt x="345806" y="88203"/>
                      <a:pt x="335656" y="80048"/>
                    </a:cubicBezTo>
                    <a:cubicBezTo>
                      <a:pt x="332531" y="77577"/>
                      <a:pt x="330864" y="72517"/>
                      <a:pt x="331995" y="68647"/>
                    </a:cubicBezTo>
                    <a:lnTo>
                      <a:pt x="341996" y="35369"/>
                    </a:lnTo>
                    <a:cubicBezTo>
                      <a:pt x="343157" y="31410"/>
                      <a:pt x="341549" y="27154"/>
                      <a:pt x="338126" y="24981"/>
                    </a:cubicBezTo>
                    <a:cubicBezTo>
                      <a:pt x="327828" y="18760"/>
                      <a:pt x="318451" y="13849"/>
                      <a:pt x="309284" y="10098"/>
                    </a:cubicBezTo>
                    <a:cubicBezTo>
                      <a:pt x="300116" y="6259"/>
                      <a:pt x="290025" y="3074"/>
                      <a:pt x="278387" y="246"/>
                    </a:cubicBezTo>
                    <a:cubicBezTo>
                      <a:pt x="274398" y="-707"/>
                      <a:pt x="270201" y="1169"/>
                      <a:pt x="268207" y="4830"/>
                    </a:cubicBezTo>
                    <a:lnTo>
                      <a:pt x="251776" y="35459"/>
                    </a:lnTo>
                    <a:cubicBezTo>
                      <a:pt x="249901" y="38941"/>
                      <a:pt x="245139" y="41352"/>
                      <a:pt x="241180" y="40906"/>
                    </a:cubicBezTo>
                    <a:cubicBezTo>
                      <a:pt x="228381" y="39507"/>
                      <a:pt x="215313" y="39477"/>
                      <a:pt x="202098" y="40906"/>
                    </a:cubicBezTo>
                    <a:cubicBezTo>
                      <a:pt x="198109" y="41352"/>
                      <a:pt x="193376" y="38941"/>
                      <a:pt x="191412" y="35399"/>
                    </a:cubicBezTo>
                    <a:lnTo>
                      <a:pt x="175041" y="4830"/>
                    </a:lnTo>
                    <a:cubicBezTo>
                      <a:pt x="173046" y="1228"/>
                      <a:pt x="168939" y="-647"/>
                      <a:pt x="164920" y="335"/>
                    </a:cubicBezTo>
                    <a:cubicBezTo>
                      <a:pt x="141644" y="5931"/>
                      <a:pt x="125659" y="12569"/>
                      <a:pt x="105270" y="25041"/>
                    </a:cubicBezTo>
                    <a:cubicBezTo>
                      <a:pt x="101758" y="27213"/>
                      <a:pt x="100120" y="31440"/>
                      <a:pt x="101311" y="35459"/>
                    </a:cubicBezTo>
                    <a:lnTo>
                      <a:pt x="111283" y="68647"/>
                    </a:lnTo>
                    <a:cubicBezTo>
                      <a:pt x="112443" y="72517"/>
                      <a:pt x="110777" y="77547"/>
                      <a:pt x="107621" y="80077"/>
                    </a:cubicBezTo>
                    <a:cubicBezTo>
                      <a:pt x="97352" y="88352"/>
                      <a:pt x="88184" y="97609"/>
                      <a:pt x="79999" y="107670"/>
                    </a:cubicBezTo>
                    <a:cubicBezTo>
                      <a:pt x="77558" y="110825"/>
                      <a:pt x="72468" y="112522"/>
                      <a:pt x="68599" y="111361"/>
                    </a:cubicBezTo>
                    <a:lnTo>
                      <a:pt x="35380" y="101330"/>
                    </a:lnTo>
                    <a:cubicBezTo>
                      <a:pt x="31362" y="100139"/>
                      <a:pt x="27195" y="101776"/>
                      <a:pt x="24933" y="105319"/>
                    </a:cubicBezTo>
                    <a:cubicBezTo>
                      <a:pt x="18712" y="115528"/>
                      <a:pt x="13860" y="124934"/>
                      <a:pt x="10050" y="134013"/>
                    </a:cubicBezTo>
                    <a:cubicBezTo>
                      <a:pt x="6180" y="143240"/>
                      <a:pt x="3114" y="153271"/>
                      <a:pt x="257" y="164939"/>
                    </a:cubicBezTo>
                    <a:cubicBezTo>
                      <a:pt x="-725" y="168957"/>
                      <a:pt x="1180" y="173154"/>
                      <a:pt x="4781" y="175059"/>
                    </a:cubicBezTo>
                    <a:lnTo>
                      <a:pt x="35410" y="191550"/>
                    </a:lnTo>
                    <a:cubicBezTo>
                      <a:pt x="38922" y="193425"/>
                      <a:pt x="41304" y="198187"/>
                      <a:pt x="40887" y="202146"/>
                    </a:cubicBezTo>
                    <a:cubicBezTo>
                      <a:pt x="39458" y="215064"/>
                      <a:pt x="39458" y="228132"/>
                      <a:pt x="40887" y="241228"/>
                    </a:cubicBezTo>
                    <a:cubicBezTo>
                      <a:pt x="41304" y="245217"/>
                      <a:pt x="38952" y="250009"/>
                      <a:pt x="35410" y="251914"/>
                    </a:cubicBezTo>
                    <a:lnTo>
                      <a:pt x="4811" y="268315"/>
                    </a:lnTo>
                    <a:cubicBezTo>
                      <a:pt x="1239" y="270220"/>
                      <a:pt x="-666" y="274447"/>
                      <a:pt x="287" y="278465"/>
                    </a:cubicBezTo>
                    <a:cubicBezTo>
                      <a:pt x="3114" y="290133"/>
                      <a:pt x="6210" y="300164"/>
                      <a:pt x="10079" y="309362"/>
                    </a:cubicBezTo>
                    <a:cubicBezTo>
                      <a:pt x="13889" y="318559"/>
                      <a:pt x="18712" y="327936"/>
                      <a:pt x="25022" y="338115"/>
                    </a:cubicBezTo>
                    <a:cubicBezTo>
                      <a:pt x="27195" y="341628"/>
                      <a:pt x="31451" y="343265"/>
                      <a:pt x="35410" y="342104"/>
                    </a:cubicBezTo>
                    <a:lnTo>
                      <a:pt x="68628" y="332073"/>
                    </a:lnTo>
                    <a:cubicBezTo>
                      <a:pt x="72498" y="330912"/>
                      <a:pt x="77499" y="332639"/>
                      <a:pt x="80058" y="335734"/>
                    </a:cubicBezTo>
                    <a:cubicBezTo>
                      <a:pt x="88304" y="346003"/>
                      <a:pt x="97531" y="355231"/>
                      <a:pt x="107651" y="363327"/>
                    </a:cubicBezTo>
                    <a:cubicBezTo>
                      <a:pt x="110806" y="365827"/>
                      <a:pt x="112473" y="370947"/>
                      <a:pt x="111312" y="374787"/>
                    </a:cubicBezTo>
                    <a:lnTo>
                      <a:pt x="101341" y="408035"/>
                    </a:lnTo>
                    <a:cubicBezTo>
                      <a:pt x="100120" y="411994"/>
                      <a:pt x="101758" y="416220"/>
                      <a:pt x="105300" y="418453"/>
                    </a:cubicBezTo>
                    <a:cubicBezTo>
                      <a:pt x="115539" y="424644"/>
                      <a:pt x="124885" y="429555"/>
                      <a:pt x="134053" y="433336"/>
                    </a:cubicBezTo>
                    <a:cubicBezTo>
                      <a:pt x="143191" y="437146"/>
                      <a:pt x="153341" y="440360"/>
                      <a:pt x="164920" y="443158"/>
                    </a:cubicBezTo>
                    <a:cubicBezTo>
                      <a:pt x="166825" y="443605"/>
                      <a:pt x="168820" y="443397"/>
                      <a:pt x="170546" y="442682"/>
                    </a:cubicBezTo>
                    <a:cubicBezTo>
                      <a:pt x="172391" y="441878"/>
                      <a:pt x="174058" y="440479"/>
                      <a:pt x="175070" y="438545"/>
                    </a:cubicBezTo>
                    <a:lnTo>
                      <a:pt x="191471" y="407975"/>
                    </a:lnTo>
                    <a:cubicBezTo>
                      <a:pt x="193376" y="404493"/>
                      <a:pt x="198168" y="402052"/>
                      <a:pt x="202098" y="402499"/>
                    </a:cubicBezTo>
                    <a:cubicBezTo>
                      <a:pt x="215016" y="403897"/>
                      <a:pt x="228053" y="403927"/>
                      <a:pt x="241180" y="402499"/>
                    </a:cubicBezTo>
                    <a:cubicBezTo>
                      <a:pt x="245168" y="402082"/>
                      <a:pt x="249931" y="404463"/>
                      <a:pt x="251776" y="407975"/>
                    </a:cubicBezTo>
                    <a:lnTo>
                      <a:pt x="268237" y="438545"/>
                    </a:lnTo>
                    <a:cubicBezTo>
                      <a:pt x="270201" y="442206"/>
                      <a:pt x="274428" y="444081"/>
                      <a:pt x="278387" y="443069"/>
                    </a:cubicBezTo>
                    <a:cubicBezTo>
                      <a:pt x="290025" y="440271"/>
                      <a:pt x="300116" y="437056"/>
                      <a:pt x="309284" y="433276"/>
                    </a:cubicBezTo>
                    <a:cubicBezTo>
                      <a:pt x="318422" y="429466"/>
                      <a:pt x="327828" y="424585"/>
                      <a:pt x="338037" y="418364"/>
                    </a:cubicBezTo>
                    <a:cubicBezTo>
                      <a:pt x="341490" y="416191"/>
                      <a:pt x="343157" y="411964"/>
                      <a:pt x="341996" y="407946"/>
                    </a:cubicBezTo>
                    <a:lnTo>
                      <a:pt x="331995" y="374697"/>
                    </a:lnTo>
                    <a:cubicBezTo>
                      <a:pt x="330864" y="370917"/>
                      <a:pt x="332560" y="365798"/>
                      <a:pt x="335656" y="363297"/>
                    </a:cubicBezTo>
                    <a:cubicBezTo>
                      <a:pt x="345895" y="355052"/>
                      <a:pt x="355152" y="345765"/>
                      <a:pt x="363278" y="335675"/>
                    </a:cubicBezTo>
                    <a:cubicBezTo>
                      <a:pt x="365808" y="332549"/>
                      <a:pt x="370898" y="330853"/>
                      <a:pt x="374679" y="332014"/>
                    </a:cubicBezTo>
                    <a:lnTo>
                      <a:pt x="407838" y="342045"/>
                    </a:lnTo>
                    <a:cubicBezTo>
                      <a:pt x="409951" y="342670"/>
                      <a:pt x="412183" y="342491"/>
                      <a:pt x="414029" y="341717"/>
                    </a:cubicBezTo>
                    <a:cubicBezTo>
                      <a:pt x="415785" y="341033"/>
                      <a:pt x="417214" y="339753"/>
                      <a:pt x="418345" y="338026"/>
                    </a:cubicBezTo>
                    <a:cubicBezTo>
                      <a:pt x="424536" y="327846"/>
                      <a:pt x="429447" y="318440"/>
                      <a:pt x="433228" y="309302"/>
                    </a:cubicBezTo>
                    <a:cubicBezTo>
                      <a:pt x="437067" y="300135"/>
                      <a:pt x="440193" y="290044"/>
                      <a:pt x="443050" y="278406"/>
                    </a:cubicBezTo>
                    <a:cubicBezTo>
                      <a:pt x="444003" y="274387"/>
                      <a:pt x="442128" y="270220"/>
                      <a:pt x="438526" y="268256"/>
                    </a:cubicBezTo>
                    <a:lnTo>
                      <a:pt x="407897" y="251825"/>
                    </a:lnTo>
                    <a:cubicBezTo>
                      <a:pt x="404385" y="249950"/>
                      <a:pt x="402063" y="245128"/>
                      <a:pt x="402480" y="241199"/>
                    </a:cubicBezTo>
                    <a:cubicBezTo>
                      <a:pt x="403819" y="228280"/>
                      <a:pt x="403819" y="215273"/>
                      <a:pt x="402480" y="202116"/>
                    </a:cubicBezTo>
                    <a:cubicBezTo>
                      <a:pt x="402003" y="198128"/>
                      <a:pt x="404355" y="193395"/>
                      <a:pt x="407897" y="191520"/>
                    </a:cubicBezTo>
                    <a:lnTo>
                      <a:pt x="438496" y="175059"/>
                    </a:lnTo>
                    <a:close/>
                    <a:moveTo>
                      <a:pt x="262105" y="319214"/>
                    </a:moveTo>
                    <a:cubicBezTo>
                      <a:pt x="208229" y="341539"/>
                      <a:pt x="146466" y="315940"/>
                      <a:pt x="124171" y="262094"/>
                    </a:cubicBezTo>
                    <a:cubicBezTo>
                      <a:pt x="101847" y="208248"/>
                      <a:pt x="127445" y="146514"/>
                      <a:pt x="181321" y="124220"/>
                    </a:cubicBezTo>
                    <a:cubicBezTo>
                      <a:pt x="235137" y="101895"/>
                      <a:pt x="296901" y="127464"/>
                      <a:pt x="319225" y="181280"/>
                    </a:cubicBezTo>
                    <a:cubicBezTo>
                      <a:pt x="341520" y="235126"/>
                      <a:pt x="315921" y="296920"/>
                      <a:pt x="262105" y="319214"/>
                    </a:cubicBezTo>
                    <a:close/>
                  </a:path>
                </a:pathLst>
              </a:custGeom>
              <a:solidFill>
                <a:srgbClr val="003C6A"/>
              </a:solidFill>
              <a:ln w="297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8A0DE125-7629-46A5-B8C6-8C34B5B6EE37}"/>
                  </a:ext>
                </a:extLst>
              </p:cNvPr>
              <p:cNvSpPr/>
              <p:nvPr/>
            </p:nvSpPr>
            <p:spPr>
              <a:xfrm>
                <a:off x="6185297" y="3390796"/>
                <a:ext cx="267891" cy="267891"/>
              </a:xfrm>
              <a:custGeom>
                <a:avLst/>
                <a:gdLst>
                  <a:gd name="connsiteX0" fmla="*/ 281017 w 267890"/>
                  <a:gd name="connsiteY0" fmla="*/ 121459 h 267890"/>
                  <a:gd name="connsiteX1" fmla="*/ 276017 w 267890"/>
                  <a:gd name="connsiteY1" fmla="*/ 116756 h 267890"/>
                  <a:gd name="connsiteX2" fmla="*/ 254734 w 267890"/>
                  <a:gd name="connsiteY2" fmla="*/ 114672 h 267890"/>
                  <a:gd name="connsiteX3" fmla="*/ 249109 w 267890"/>
                  <a:gd name="connsiteY3" fmla="*/ 109850 h 267890"/>
                  <a:gd name="connsiteX4" fmla="*/ 239851 w 267890"/>
                  <a:gd name="connsiteY4" fmla="*/ 87615 h 267890"/>
                  <a:gd name="connsiteX5" fmla="*/ 240447 w 267890"/>
                  <a:gd name="connsiteY5" fmla="*/ 80203 h 267890"/>
                  <a:gd name="connsiteX6" fmla="*/ 254050 w 267890"/>
                  <a:gd name="connsiteY6" fmla="*/ 63564 h 267890"/>
                  <a:gd name="connsiteX7" fmla="*/ 254228 w 267890"/>
                  <a:gd name="connsiteY7" fmla="*/ 56748 h 267890"/>
                  <a:gd name="connsiteX8" fmla="*/ 241310 w 267890"/>
                  <a:gd name="connsiteY8" fmla="*/ 41419 h 267890"/>
                  <a:gd name="connsiteX9" fmla="*/ 226010 w 267890"/>
                  <a:gd name="connsiteY9" fmla="*/ 28560 h 267890"/>
                  <a:gd name="connsiteX10" fmla="*/ 219164 w 267890"/>
                  <a:gd name="connsiteY10" fmla="*/ 28739 h 267890"/>
                  <a:gd name="connsiteX11" fmla="*/ 202525 w 267890"/>
                  <a:gd name="connsiteY11" fmla="*/ 42312 h 267890"/>
                  <a:gd name="connsiteX12" fmla="*/ 195203 w 267890"/>
                  <a:gd name="connsiteY12" fmla="*/ 42907 h 267890"/>
                  <a:gd name="connsiteX13" fmla="*/ 172938 w 267890"/>
                  <a:gd name="connsiteY13" fmla="*/ 33650 h 267890"/>
                  <a:gd name="connsiteX14" fmla="*/ 168116 w 267890"/>
                  <a:gd name="connsiteY14" fmla="*/ 28024 h 267890"/>
                  <a:gd name="connsiteX15" fmla="*/ 166062 w 267890"/>
                  <a:gd name="connsiteY15" fmla="*/ 6742 h 267890"/>
                  <a:gd name="connsiteX16" fmla="*/ 161300 w 267890"/>
                  <a:gd name="connsiteY16" fmla="*/ 1741 h 267890"/>
                  <a:gd name="connsiteX17" fmla="*/ 121503 w 267890"/>
                  <a:gd name="connsiteY17" fmla="*/ 1741 h 267890"/>
                  <a:gd name="connsiteX18" fmla="*/ 116771 w 267890"/>
                  <a:gd name="connsiteY18" fmla="*/ 6742 h 267890"/>
                  <a:gd name="connsiteX19" fmla="*/ 114598 w 267890"/>
                  <a:gd name="connsiteY19" fmla="*/ 28024 h 267890"/>
                  <a:gd name="connsiteX20" fmla="*/ 109835 w 267890"/>
                  <a:gd name="connsiteY20" fmla="*/ 33650 h 267890"/>
                  <a:gd name="connsiteX21" fmla="*/ 87570 w 267890"/>
                  <a:gd name="connsiteY21" fmla="*/ 42907 h 267890"/>
                  <a:gd name="connsiteX22" fmla="*/ 80248 w 267890"/>
                  <a:gd name="connsiteY22" fmla="*/ 42312 h 267890"/>
                  <a:gd name="connsiteX23" fmla="*/ 63669 w 267890"/>
                  <a:gd name="connsiteY23" fmla="*/ 28739 h 267890"/>
                  <a:gd name="connsiteX24" fmla="*/ 56793 w 267890"/>
                  <a:gd name="connsiteY24" fmla="*/ 28560 h 267890"/>
                  <a:gd name="connsiteX25" fmla="*/ 41464 w 267890"/>
                  <a:gd name="connsiteY25" fmla="*/ 41419 h 267890"/>
                  <a:gd name="connsiteX26" fmla="*/ 28515 w 267890"/>
                  <a:gd name="connsiteY26" fmla="*/ 56748 h 267890"/>
                  <a:gd name="connsiteX27" fmla="*/ 28754 w 267890"/>
                  <a:gd name="connsiteY27" fmla="*/ 63564 h 267890"/>
                  <a:gd name="connsiteX28" fmla="*/ 42297 w 267890"/>
                  <a:gd name="connsiteY28" fmla="*/ 80203 h 267890"/>
                  <a:gd name="connsiteX29" fmla="*/ 42922 w 267890"/>
                  <a:gd name="connsiteY29" fmla="*/ 87585 h 267890"/>
                  <a:gd name="connsiteX30" fmla="*/ 33635 w 267890"/>
                  <a:gd name="connsiteY30" fmla="*/ 109850 h 267890"/>
                  <a:gd name="connsiteX31" fmla="*/ 28039 w 267890"/>
                  <a:gd name="connsiteY31" fmla="*/ 114672 h 267890"/>
                  <a:gd name="connsiteX32" fmla="*/ 6697 w 267890"/>
                  <a:gd name="connsiteY32" fmla="*/ 116756 h 267890"/>
                  <a:gd name="connsiteX33" fmla="*/ 1697 w 267890"/>
                  <a:gd name="connsiteY33" fmla="*/ 121459 h 267890"/>
                  <a:gd name="connsiteX34" fmla="*/ 0 w 267890"/>
                  <a:gd name="connsiteY34" fmla="*/ 141402 h 267890"/>
                  <a:gd name="connsiteX35" fmla="*/ 1697 w 267890"/>
                  <a:gd name="connsiteY35" fmla="*/ 161315 h 267890"/>
                  <a:gd name="connsiteX36" fmla="*/ 6697 w 267890"/>
                  <a:gd name="connsiteY36" fmla="*/ 166018 h 267890"/>
                  <a:gd name="connsiteX37" fmla="*/ 28039 w 267890"/>
                  <a:gd name="connsiteY37" fmla="*/ 168161 h 267890"/>
                  <a:gd name="connsiteX38" fmla="*/ 33635 w 267890"/>
                  <a:gd name="connsiteY38" fmla="*/ 172953 h 267890"/>
                  <a:gd name="connsiteX39" fmla="*/ 42922 w 267890"/>
                  <a:gd name="connsiteY39" fmla="*/ 195218 h 267890"/>
                  <a:gd name="connsiteX40" fmla="*/ 42297 w 267890"/>
                  <a:gd name="connsiteY40" fmla="*/ 202600 h 267890"/>
                  <a:gd name="connsiteX41" fmla="*/ 28754 w 267890"/>
                  <a:gd name="connsiteY41" fmla="*/ 219209 h 267890"/>
                  <a:gd name="connsiteX42" fmla="*/ 28515 w 267890"/>
                  <a:gd name="connsiteY42" fmla="*/ 226085 h 267890"/>
                  <a:gd name="connsiteX43" fmla="*/ 41464 w 267890"/>
                  <a:gd name="connsiteY43" fmla="*/ 241384 h 267890"/>
                  <a:gd name="connsiteX44" fmla="*/ 56793 w 267890"/>
                  <a:gd name="connsiteY44" fmla="*/ 254243 h 267890"/>
                  <a:gd name="connsiteX45" fmla="*/ 60127 w 267890"/>
                  <a:gd name="connsiteY45" fmla="*/ 255344 h 267890"/>
                  <a:gd name="connsiteX46" fmla="*/ 63669 w 267890"/>
                  <a:gd name="connsiteY46" fmla="*/ 254065 h 267890"/>
                  <a:gd name="connsiteX47" fmla="*/ 80248 w 267890"/>
                  <a:gd name="connsiteY47" fmla="*/ 240491 h 267890"/>
                  <a:gd name="connsiteX48" fmla="*/ 87570 w 267890"/>
                  <a:gd name="connsiteY48" fmla="*/ 239866 h 267890"/>
                  <a:gd name="connsiteX49" fmla="*/ 109835 w 267890"/>
                  <a:gd name="connsiteY49" fmla="*/ 249123 h 267890"/>
                  <a:gd name="connsiteX50" fmla="*/ 114598 w 267890"/>
                  <a:gd name="connsiteY50" fmla="*/ 254749 h 267890"/>
                  <a:gd name="connsiteX51" fmla="*/ 116771 w 267890"/>
                  <a:gd name="connsiteY51" fmla="*/ 276061 h 267890"/>
                  <a:gd name="connsiteX52" fmla="*/ 121503 w 267890"/>
                  <a:gd name="connsiteY52" fmla="*/ 281062 h 267890"/>
                  <a:gd name="connsiteX53" fmla="*/ 141416 w 267890"/>
                  <a:gd name="connsiteY53" fmla="*/ 282788 h 267890"/>
                  <a:gd name="connsiteX54" fmla="*/ 161300 w 267890"/>
                  <a:gd name="connsiteY54" fmla="*/ 281062 h 267890"/>
                  <a:gd name="connsiteX55" fmla="*/ 166062 w 267890"/>
                  <a:gd name="connsiteY55" fmla="*/ 276061 h 267890"/>
                  <a:gd name="connsiteX56" fmla="*/ 168116 w 267890"/>
                  <a:gd name="connsiteY56" fmla="*/ 254749 h 267890"/>
                  <a:gd name="connsiteX57" fmla="*/ 172938 w 267890"/>
                  <a:gd name="connsiteY57" fmla="*/ 249123 h 267890"/>
                  <a:gd name="connsiteX58" fmla="*/ 195203 w 267890"/>
                  <a:gd name="connsiteY58" fmla="*/ 239866 h 267890"/>
                  <a:gd name="connsiteX59" fmla="*/ 202525 w 267890"/>
                  <a:gd name="connsiteY59" fmla="*/ 240491 h 267890"/>
                  <a:gd name="connsiteX60" fmla="*/ 219164 w 267890"/>
                  <a:gd name="connsiteY60" fmla="*/ 254065 h 267890"/>
                  <a:gd name="connsiteX61" fmla="*/ 222766 w 267890"/>
                  <a:gd name="connsiteY61" fmla="*/ 255344 h 267890"/>
                  <a:gd name="connsiteX62" fmla="*/ 226010 w 267890"/>
                  <a:gd name="connsiteY62" fmla="*/ 254243 h 267890"/>
                  <a:gd name="connsiteX63" fmla="*/ 241310 w 267890"/>
                  <a:gd name="connsiteY63" fmla="*/ 241384 h 267890"/>
                  <a:gd name="connsiteX64" fmla="*/ 254228 w 267890"/>
                  <a:gd name="connsiteY64" fmla="*/ 226085 h 267890"/>
                  <a:gd name="connsiteX65" fmla="*/ 254050 w 267890"/>
                  <a:gd name="connsiteY65" fmla="*/ 219209 h 267890"/>
                  <a:gd name="connsiteX66" fmla="*/ 240447 w 267890"/>
                  <a:gd name="connsiteY66" fmla="*/ 202600 h 267890"/>
                  <a:gd name="connsiteX67" fmla="*/ 239851 w 267890"/>
                  <a:gd name="connsiteY67" fmla="*/ 195218 h 267890"/>
                  <a:gd name="connsiteX68" fmla="*/ 249109 w 267890"/>
                  <a:gd name="connsiteY68" fmla="*/ 172953 h 267890"/>
                  <a:gd name="connsiteX69" fmla="*/ 254734 w 267890"/>
                  <a:gd name="connsiteY69" fmla="*/ 168161 h 267890"/>
                  <a:gd name="connsiteX70" fmla="*/ 276017 w 267890"/>
                  <a:gd name="connsiteY70" fmla="*/ 166018 h 267890"/>
                  <a:gd name="connsiteX71" fmla="*/ 281017 w 267890"/>
                  <a:gd name="connsiteY71" fmla="*/ 161315 h 267890"/>
                  <a:gd name="connsiteX72" fmla="*/ 282773 w 267890"/>
                  <a:gd name="connsiteY72" fmla="*/ 141402 h 267890"/>
                  <a:gd name="connsiteX73" fmla="*/ 281017 w 267890"/>
                  <a:gd name="connsiteY73" fmla="*/ 121459 h 267890"/>
                  <a:gd name="connsiteX74" fmla="*/ 141416 w 267890"/>
                  <a:gd name="connsiteY74" fmla="*/ 206499 h 267890"/>
                  <a:gd name="connsiteX75" fmla="*/ 76289 w 267890"/>
                  <a:gd name="connsiteY75" fmla="*/ 141372 h 267890"/>
                  <a:gd name="connsiteX76" fmla="*/ 141416 w 267890"/>
                  <a:gd name="connsiteY76" fmla="*/ 76215 h 267890"/>
                  <a:gd name="connsiteX77" fmla="*/ 206544 w 267890"/>
                  <a:gd name="connsiteY77" fmla="*/ 141372 h 267890"/>
                  <a:gd name="connsiteX78" fmla="*/ 141416 w 267890"/>
                  <a:gd name="connsiteY78" fmla="*/ 206499 h 267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67890" h="267890">
                    <a:moveTo>
                      <a:pt x="281017" y="121459"/>
                    </a:moveTo>
                    <a:cubicBezTo>
                      <a:pt x="280660" y="118929"/>
                      <a:pt x="278517" y="117053"/>
                      <a:pt x="276017" y="116756"/>
                    </a:cubicBezTo>
                    <a:lnTo>
                      <a:pt x="254734" y="114672"/>
                    </a:lnTo>
                    <a:cubicBezTo>
                      <a:pt x="252234" y="114374"/>
                      <a:pt x="249793" y="112231"/>
                      <a:pt x="249109" y="109850"/>
                    </a:cubicBezTo>
                    <a:cubicBezTo>
                      <a:pt x="246817" y="102051"/>
                      <a:pt x="243691" y="94551"/>
                      <a:pt x="239851" y="87615"/>
                    </a:cubicBezTo>
                    <a:cubicBezTo>
                      <a:pt x="238691" y="85383"/>
                      <a:pt x="238869" y="82109"/>
                      <a:pt x="240447" y="80203"/>
                    </a:cubicBezTo>
                    <a:lnTo>
                      <a:pt x="254050" y="63564"/>
                    </a:lnTo>
                    <a:cubicBezTo>
                      <a:pt x="255687" y="61630"/>
                      <a:pt x="255776" y="58742"/>
                      <a:pt x="254228" y="56748"/>
                    </a:cubicBezTo>
                    <a:cubicBezTo>
                      <a:pt x="249882" y="50765"/>
                      <a:pt x="245715" y="45765"/>
                      <a:pt x="241310" y="41419"/>
                    </a:cubicBezTo>
                    <a:cubicBezTo>
                      <a:pt x="236994" y="37133"/>
                      <a:pt x="231993" y="32936"/>
                      <a:pt x="226010" y="28560"/>
                    </a:cubicBezTo>
                    <a:cubicBezTo>
                      <a:pt x="223927" y="27042"/>
                      <a:pt x="221129" y="27161"/>
                      <a:pt x="219164" y="28739"/>
                    </a:cubicBezTo>
                    <a:lnTo>
                      <a:pt x="202525" y="42312"/>
                    </a:lnTo>
                    <a:cubicBezTo>
                      <a:pt x="200650" y="43889"/>
                      <a:pt x="197376" y="44098"/>
                      <a:pt x="195203" y="42907"/>
                    </a:cubicBezTo>
                    <a:cubicBezTo>
                      <a:pt x="188238" y="39097"/>
                      <a:pt x="180737" y="36002"/>
                      <a:pt x="172938" y="33650"/>
                    </a:cubicBezTo>
                    <a:cubicBezTo>
                      <a:pt x="170557" y="32995"/>
                      <a:pt x="168414" y="30495"/>
                      <a:pt x="168116" y="28024"/>
                    </a:cubicBezTo>
                    <a:lnTo>
                      <a:pt x="166062" y="6742"/>
                    </a:lnTo>
                    <a:cubicBezTo>
                      <a:pt x="165735" y="4182"/>
                      <a:pt x="163860" y="2098"/>
                      <a:pt x="161300" y="1741"/>
                    </a:cubicBezTo>
                    <a:cubicBezTo>
                      <a:pt x="146804" y="-580"/>
                      <a:pt x="136029" y="-580"/>
                      <a:pt x="121503" y="1741"/>
                    </a:cubicBezTo>
                    <a:cubicBezTo>
                      <a:pt x="118973" y="2128"/>
                      <a:pt x="117098" y="4182"/>
                      <a:pt x="116771" y="6742"/>
                    </a:cubicBezTo>
                    <a:lnTo>
                      <a:pt x="114598" y="28024"/>
                    </a:lnTo>
                    <a:cubicBezTo>
                      <a:pt x="114419" y="30495"/>
                      <a:pt x="112216" y="32995"/>
                      <a:pt x="109835" y="33650"/>
                    </a:cubicBezTo>
                    <a:cubicBezTo>
                      <a:pt x="102037" y="35972"/>
                      <a:pt x="94595" y="39067"/>
                      <a:pt x="87570" y="42907"/>
                    </a:cubicBezTo>
                    <a:cubicBezTo>
                      <a:pt x="85457" y="44098"/>
                      <a:pt x="82094" y="43889"/>
                      <a:pt x="80248" y="42312"/>
                    </a:cubicBezTo>
                    <a:lnTo>
                      <a:pt x="63669" y="28739"/>
                    </a:lnTo>
                    <a:cubicBezTo>
                      <a:pt x="61645" y="27131"/>
                      <a:pt x="58847" y="27042"/>
                      <a:pt x="56793" y="28560"/>
                    </a:cubicBezTo>
                    <a:cubicBezTo>
                      <a:pt x="50810" y="32936"/>
                      <a:pt x="45839" y="37133"/>
                      <a:pt x="41464" y="41419"/>
                    </a:cubicBezTo>
                    <a:cubicBezTo>
                      <a:pt x="37118" y="45765"/>
                      <a:pt x="32921" y="50765"/>
                      <a:pt x="28515" y="56748"/>
                    </a:cubicBezTo>
                    <a:cubicBezTo>
                      <a:pt x="27027" y="58742"/>
                      <a:pt x="27116" y="61660"/>
                      <a:pt x="28754" y="63564"/>
                    </a:cubicBezTo>
                    <a:lnTo>
                      <a:pt x="42297" y="80203"/>
                    </a:lnTo>
                    <a:cubicBezTo>
                      <a:pt x="43964" y="82109"/>
                      <a:pt x="44142" y="85383"/>
                      <a:pt x="42922" y="87585"/>
                    </a:cubicBezTo>
                    <a:cubicBezTo>
                      <a:pt x="39023" y="94551"/>
                      <a:pt x="36046" y="102051"/>
                      <a:pt x="33635" y="109850"/>
                    </a:cubicBezTo>
                    <a:cubicBezTo>
                      <a:pt x="33010" y="112231"/>
                      <a:pt x="30540" y="114374"/>
                      <a:pt x="28039" y="114672"/>
                    </a:cubicBezTo>
                    <a:lnTo>
                      <a:pt x="6697" y="116756"/>
                    </a:lnTo>
                    <a:cubicBezTo>
                      <a:pt x="4197" y="116994"/>
                      <a:pt x="2203" y="118929"/>
                      <a:pt x="1697" y="121459"/>
                    </a:cubicBezTo>
                    <a:cubicBezTo>
                      <a:pt x="595" y="128781"/>
                      <a:pt x="0" y="135300"/>
                      <a:pt x="0" y="141402"/>
                    </a:cubicBezTo>
                    <a:cubicBezTo>
                      <a:pt x="0" y="147504"/>
                      <a:pt x="595" y="154022"/>
                      <a:pt x="1697" y="161315"/>
                    </a:cubicBezTo>
                    <a:cubicBezTo>
                      <a:pt x="2203" y="163845"/>
                      <a:pt x="4197" y="165750"/>
                      <a:pt x="6697" y="166018"/>
                    </a:cubicBezTo>
                    <a:lnTo>
                      <a:pt x="28039" y="168161"/>
                    </a:lnTo>
                    <a:cubicBezTo>
                      <a:pt x="30540" y="168429"/>
                      <a:pt x="33040" y="170512"/>
                      <a:pt x="33635" y="172953"/>
                    </a:cubicBezTo>
                    <a:cubicBezTo>
                      <a:pt x="35987" y="180752"/>
                      <a:pt x="39023" y="188193"/>
                      <a:pt x="42922" y="195218"/>
                    </a:cubicBezTo>
                    <a:cubicBezTo>
                      <a:pt x="44142" y="197361"/>
                      <a:pt x="43904" y="200695"/>
                      <a:pt x="42297" y="202600"/>
                    </a:cubicBezTo>
                    <a:lnTo>
                      <a:pt x="28754" y="219209"/>
                    </a:lnTo>
                    <a:cubicBezTo>
                      <a:pt x="27116" y="221144"/>
                      <a:pt x="27027" y="224031"/>
                      <a:pt x="28515" y="226085"/>
                    </a:cubicBezTo>
                    <a:cubicBezTo>
                      <a:pt x="32891" y="232068"/>
                      <a:pt x="37088" y="237068"/>
                      <a:pt x="41464" y="241384"/>
                    </a:cubicBezTo>
                    <a:cubicBezTo>
                      <a:pt x="45839" y="245700"/>
                      <a:pt x="50780" y="249868"/>
                      <a:pt x="56793" y="254243"/>
                    </a:cubicBezTo>
                    <a:cubicBezTo>
                      <a:pt x="57745" y="254957"/>
                      <a:pt x="58906" y="255344"/>
                      <a:pt x="60127" y="255344"/>
                    </a:cubicBezTo>
                    <a:cubicBezTo>
                      <a:pt x="61347" y="255344"/>
                      <a:pt x="62567" y="254868"/>
                      <a:pt x="63669" y="254065"/>
                    </a:cubicBezTo>
                    <a:lnTo>
                      <a:pt x="80248" y="240491"/>
                    </a:lnTo>
                    <a:cubicBezTo>
                      <a:pt x="82123" y="238944"/>
                      <a:pt x="85457" y="238705"/>
                      <a:pt x="87570" y="239866"/>
                    </a:cubicBezTo>
                    <a:cubicBezTo>
                      <a:pt x="94595" y="243706"/>
                      <a:pt x="102037" y="246802"/>
                      <a:pt x="109835" y="249123"/>
                    </a:cubicBezTo>
                    <a:cubicBezTo>
                      <a:pt x="112216" y="249808"/>
                      <a:pt x="114419" y="252308"/>
                      <a:pt x="114598" y="254749"/>
                    </a:cubicBezTo>
                    <a:lnTo>
                      <a:pt x="116771" y="276061"/>
                    </a:lnTo>
                    <a:cubicBezTo>
                      <a:pt x="117098" y="278621"/>
                      <a:pt x="118973" y="280675"/>
                      <a:pt x="121503" y="281062"/>
                    </a:cubicBezTo>
                    <a:cubicBezTo>
                      <a:pt x="128766" y="282253"/>
                      <a:pt x="135285" y="282788"/>
                      <a:pt x="141416" y="282788"/>
                    </a:cubicBezTo>
                    <a:cubicBezTo>
                      <a:pt x="147518" y="282788"/>
                      <a:pt x="154037" y="282253"/>
                      <a:pt x="161300" y="281062"/>
                    </a:cubicBezTo>
                    <a:cubicBezTo>
                      <a:pt x="163860" y="280675"/>
                      <a:pt x="165735" y="278621"/>
                      <a:pt x="166062" y="276061"/>
                    </a:cubicBezTo>
                    <a:lnTo>
                      <a:pt x="168116" y="254749"/>
                    </a:lnTo>
                    <a:cubicBezTo>
                      <a:pt x="168414" y="252308"/>
                      <a:pt x="170557" y="249808"/>
                      <a:pt x="172938" y="249123"/>
                    </a:cubicBezTo>
                    <a:cubicBezTo>
                      <a:pt x="180737" y="246831"/>
                      <a:pt x="188238" y="243706"/>
                      <a:pt x="195203" y="239866"/>
                    </a:cubicBezTo>
                    <a:cubicBezTo>
                      <a:pt x="197376" y="238705"/>
                      <a:pt x="200710" y="238944"/>
                      <a:pt x="202525" y="240491"/>
                    </a:cubicBezTo>
                    <a:lnTo>
                      <a:pt x="219164" y="254065"/>
                    </a:lnTo>
                    <a:cubicBezTo>
                      <a:pt x="220206" y="254868"/>
                      <a:pt x="221486" y="255344"/>
                      <a:pt x="222766" y="255344"/>
                    </a:cubicBezTo>
                    <a:cubicBezTo>
                      <a:pt x="223867" y="255344"/>
                      <a:pt x="225028" y="254987"/>
                      <a:pt x="226010" y="254243"/>
                    </a:cubicBezTo>
                    <a:cubicBezTo>
                      <a:pt x="231993" y="249897"/>
                      <a:pt x="236994" y="245700"/>
                      <a:pt x="241310" y="241384"/>
                    </a:cubicBezTo>
                    <a:cubicBezTo>
                      <a:pt x="245656" y="237068"/>
                      <a:pt x="249853" y="232068"/>
                      <a:pt x="254228" y="226085"/>
                    </a:cubicBezTo>
                    <a:cubicBezTo>
                      <a:pt x="255776" y="224031"/>
                      <a:pt x="255687" y="221144"/>
                      <a:pt x="254050" y="219209"/>
                    </a:cubicBezTo>
                    <a:lnTo>
                      <a:pt x="240447" y="202600"/>
                    </a:lnTo>
                    <a:cubicBezTo>
                      <a:pt x="238869" y="200695"/>
                      <a:pt x="238691" y="197421"/>
                      <a:pt x="239851" y="195218"/>
                    </a:cubicBezTo>
                    <a:cubicBezTo>
                      <a:pt x="243691" y="188253"/>
                      <a:pt x="246757" y="180782"/>
                      <a:pt x="249109" y="172953"/>
                    </a:cubicBezTo>
                    <a:cubicBezTo>
                      <a:pt x="249793" y="170512"/>
                      <a:pt x="252234" y="168459"/>
                      <a:pt x="254734" y="168161"/>
                    </a:cubicBezTo>
                    <a:lnTo>
                      <a:pt x="276017" y="166018"/>
                    </a:lnTo>
                    <a:cubicBezTo>
                      <a:pt x="278517" y="165750"/>
                      <a:pt x="280660" y="163845"/>
                      <a:pt x="281017" y="161315"/>
                    </a:cubicBezTo>
                    <a:cubicBezTo>
                      <a:pt x="282178" y="154022"/>
                      <a:pt x="282773" y="147504"/>
                      <a:pt x="282773" y="141402"/>
                    </a:cubicBezTo>
                    <a:cubicBezTo>
                      <a:pt x="282773" y="135300"/>
                      <a:pt x="282178" y="128751"/>
                      <a:pt x="281017" y="121459"/>
                    </a:cubicBezTo>
                    <a:close/>
                    <a:moveTo>
                      <a:pt x="141416" y="206499"/>
                    </a:moveTo>
                    <a:cubicBezTo>
                      <a:pt x="105430" y="206499"/>
                      <a:pt x="76289" y="177358"/>
                      <a:pt x="76289" y="141372"/>
                    </a:cubicBezTo>
                    <a:cubicBezTo>
                      <a:pt x="76289" y="105385"/>
                      <a:pt x="105430" y="76215"/>
                      <a:pt x="141416" y="76215"/>
                    </a:cubicBezTo>
                    <a:cubicBezTo>
                      <a:pt x="177403" y="76215"/>
                      <a:pt x="206544" y="105385"/>
                      <a:pt x="206544" y="141372"/>
                    </a:cubicBezTo>
                    <a:cubicBezTo>
                      <a:pt x="206544" y="177358"/>
                      <a:pt x="177403" y="206499"/>
                      <a:pt x="141416" y="206499"/>
                    </a:cubicBezTo>
                    <a:close/>
                  </a:path>
                </a:pathLst>
              </a:custGeom>
              <a:solidFill>
                <a:schemeClr val="bg1"/>
              </a:solidFill>
              <a:ln w="297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351D67D-626F-43B1-B794-083DBBD56065}"/>
                  </a:ext>
                </a:extLst>
              </p:cNvPr>
              <p:cNvSpPr/>
              <p:nvPr/>
            </p:nvSpPr>
            <p:spPr>
              <a:xfrm>
                <a:off x="6037082" y="3044598"/>
                <a:ext cx="297656" cy="297656"/>
              </a:xfrm>
              <a:custGeom>
                <a:avLst/>
                <a:gdLst>
                  <a:gd name="connsiteX0" fmla="*/ 177504 w 297656"/>
                  <a:gd name="connsiteY0" fmla="*/ 296117 h 297656"/>
                  <a:gd name="connsiteX1" fmla="*/ 185362 w 297656"/>
                  <a:gd name="connsiteY1" fmla="*/ 300136 h 297656"/>
                  <a:gd name="connsiteX2" fmla="*/ 197447 w 297656"/>
                  <a:gd name="connsiteY2" fmla="*/ 322639 h 297656"/>
                  <a:gd name="connsiteX3" fmla="*/ 204888 w 297656"/>
                  <a:gd name="connsiteY3" fmla="*/ 325972 h 297656"/>
                  <a:gd name="connsiteX4" fmla="*/ 227659 w 297656"/>
                  <a:gd name="connsiteY4" fmla="*/ 318769 h 297656"/>
                  <a:gd name="connsiteX5" fmla="*/ 248822 w 297656"/>
                  <a:gd name="connsiteY5" fmla="*/ 307815 h 297656"/>
                  <a:gd name="connsiteX6" fmla="*/ 251769 w 297656"/>
                  <a:gd name="connsiteY6" fmla="*/ 300166 h 297656"/>
                  <a:gd name="connsiteX7" fmla="*/ 244328 w 297656"/>
                  <a:gd name="connsiteY7" fmla="*/ 275698 h 297656"/>
                  <a:gd name="connsiteX8" fmla="*/ 247126 w 297656"/>
                  <a:gd name="connsiteY8" fmla="*/ 267275 h 297656"/>
                  <a:gd name="connsiteX9" fmla="*/ 267456 w 297656"/>
                  <a:gd name="connsiteY9" fmla="*/ 246974 h 297656"/>
                  <a:gd name="connsiteX10" fmla="*/ 275850 w 297656"/>
                  <a:gd name="connsiteY10" fmla="*/ 244325 h 297656"/>
                  <a:gd name="connsiteX11" fmla="*/ 300317 w 297656"/>
                  <a:gd name="connsiteY11" fmla="*/ 251677 h 297656"/>
                  <a:gd name="connsiteX12" fmla="*/ 304752 w 297656"/>
                  <a:gd name="connsiteY12" fmla="*/ 251439 h 297656"/>
                  <a:gd name="connsiteX13" fmla="*/ 307877 w 297656"/>
                  <a:gd name="connsiteY13" fmla="*/ 248760 h 297656"/>
                  <a:gd name="connsiteX14" fmla="*/ 318831 w 297656"/>
                  <a:gd name="connsiteY14" fmla="*/ 227627 h 297656"/>
                  <a:gd name="connsiteX15" fmla="*/ 326034 w 297656"/>
                  <a:gd name="connsiteY15" fmla="*/ 204886 h 297656"/>
                  <a:gd name="connsiteX16" fmla="*/ 322730 w 297656"/>
                  <a:gd name="connsiteY16" fmla="*/ 197444 h 297656"/>
                  <a:gd name="connsiteX17" fmla="*/ 300228 w 297656"/>
                  <a:gd name="connsiteY17" fmla="*/ 185360 h 297656"/>
                  <a:gd name="connsiteX18" fmla="*/ 296209 w 297656"/>
                  <a:gd name="connsiteY18" fmla="*/ 177531 h 297656"/>
                  <a:gd name="connsiteX19" fmla="*/ 296209 w 297656"/>
                  <a:gd name="connsiteY19" fmla="*/ 148807 h 297656"/>
                  <a:gd name="connsiteX20" fmla="*/ 300228 w 297656"/>
                  <a:gd name="connsiteY20" fmla="*/ 140949 h 297656"/>
                  <a:gd name="connsiteX21" fmla="*/ 322730 w 297656"/>
                  <a:gd name="connsiteY21" fmla="*/ 128864 h 297656"/>
                  <a:gd name="connsiteX22" fmla="*/ 326034 w 297656"/>
                  <a:gd name="connsiteY22" fmla="*/ 121393 h 297656"/>
                  <a:gd name="connsiteX23" fmla="*/ 318831 w 297656"/>
                  <a:gd name="connsiteY23" fmla="*/ 98652 h 297656"/>
                  <a:gd name="connsiteX24" fmla="*/ 307967 w 297656"/>
                  <a:gd name="connsiteY24" fmla="*/ 77429 h 297656"/>
                  <a:gd name="connsiteX25" fmla="*/ 300287 w 297656"/>
                  <a:gd name="connsiteY25" fmla="*/ 74542 h 297656"/>
                  <a:gd name="connsiteX26" fmla="*/ 275820 w 297656"/>
                  <a:gd name="connsiteY26" fmla="*/ 81954 h 297656"/>
                  <a:gd name="connsiteX27" fmla="*/ 267426 w 297656"/>
                  <a:gd name="connsiteY27" fmla="*/ 79245 h 297656"/>
                  <a:gd name="connsiteX28" fmla="*/ 247096 w 297656"/>
                  <a:gd name="connsiteY28" fmla="*/ 58915 h 297656"/>
                  <a:gd name="connsiteX29" fmla="*/ 244417 w 297656"/>
                  <a:gd name="connsiteY29" fmla="*/ 50521 h 297656"/>
                  <a:gd name="connsiteX30" fmla="*/ 251739 w 297656"/>
                  <a:gd name="connsiteY30" fmla="*/ 26054 h 297656"/>
                  <a:gd name="connsiteX31" fmla="*/ 248852 w 297656"/>
                  <a:gd name="connsiteY31" fmla="*/ 18404 h 297656"/>
                  <a:gd name="connsiteX32" fmla="*/ 227599 w 297656"/>
                  <a:gd name="connsiteY32" fmla="*/ 7421 h 297656"/>
                  <a:gd name="connsiteX33" fmla="*/ 204859 w 297656"/>
                  <a:gd name="connsiteY33" fmla="*/ 217 h 297656"/>
                  <a:gd name="connsiteX34" fmla="*/ 197358 w 297656"/>
                  <a:gd name="connsiteY34" fmla="*/ 3551 h 297656"/>
                  <a:gd name="connsiteX35" fmla="*/ 185332 w 297656"/>
                  <a:gd name="connsiteY35" fmla="*/ 26084 h 297656"/>
                  <a:gd name="connsiteX36" fmla="*/ 177534 w 297656"/>
                  <a:gd name="connsiteY36" fmla="*/ 30072 h 297656"/>
                  <a:gd name="connsiteX37" fmla="*/ 148750 w 297656"/>
                  <a:gd name="connsiteY37" fmla="*/ 30072 h 297656"/>
                  <a:gd name="connsiteX38" fmla="*/ 140862 w 297656"/>
                  <a:gd name="connsiteY38" fmla="*/ 26024 h 297656"/>
                  <a:gd name="connsiteX39" fmla="*/ 128867 w 297656"/>
                  <a:gd name="connsiteY39" fmla="*/ 3551 h 297656"/>
                  <a:gd name="connsiteX40" fmla="*/ 121366 w 297656"/>
                  <a:gd name="connsiteY40" fmla="*/ 188 h 297656"/>
                  <a:gd name="connsiteX41" fmla="*/ 77432 w 297656"/>
                  <a:gd name="connsiteY41" fmla="*/ 18345 h 297656"/>
                  <a:gd name="connsiteX42" fmla="*/ 74545 w 297656"/>
                  <a:gd name="connsiteY42" fmla="*/ 26024 h 297656"/>
                  <a:gd name="connsiteX43" fmla="*/ 81927 w 297656"/>
                  <a:gd name="connsiteY43" fmla="*/ 50462 h 297656"/>
                  <a:gd name="connsiteX44" fmla="*/ 79188 w 297656"/>
                  <a:gd name="connsiteY44" fmla="*/ 58856 h 297656"/>
                  <a:gd name="connsiteX45" fmla="*/ 58858 w 297656"/>
                  <a:gd name="connsiteY45" fmla="*/ 79186 h 297656"/>
                  <a:gd name="connsiteX46" fmla="*/ 50464 w 297656"/>
                  <a:gd name="connsiteY46" fmla="*/ 81894 h 297656"/>
                  <a:gd name="connsiteX47" fmla="*/ 25997 w 297656"/>
                  <a:gd name="connsiteY47" fmla="*/ 74542 h 297656"/>
                  <a:gd name="connsiteX48" fmla="*/ 18407 w 297656"/>
                  <a:gd name="connsiteY48" fmla="*/ 77429 h 297656"/>
                  <a:gd name="connsiteX49" fmla="*/ 7393 w 297656"/>
                  <a:gd name="connsiteY49" fmla="*/ 98623 h 297656"/>
                  <a:gd name="connsiteX50" fmla="*/ 190 w 297656"/>
                  <a:gd name="connsiteY50" fmla="*/ 121393 h 297656"/>
                  <a:gd name="connsiteX51" fmla="*/ 3524 w 297656"/>
                  <a:gd name="connsiteY51" fmla="*/ 128835 h 297656"/>
                  <a:gd name="connsiteX52" fmla="*/ 26086 w 297656"/>
                  <a:gd name="connsiteY52" fmla="*/ 140920 h 297656"/>
                  <a:gd name="connsiteX53" fmla="*/ 30105 w 297656"/>
                  <a:gd name="connsiteY53" fmla="*/ 148748 h 297656"/>
                  <a:gd name="connsiteX54" fmla="*/ 30105 w 297656"/>
                  <a:gd name="connsiteY54" fmla="*/ 177501 h 297656"/>
                  <a:gd name="connsiteX55" fmla="*/ 26116 w 297656"/>
                  <a:gd name="connsiteY55" fmla="*/ 185330 h 297656"/>
                  <a:gd name="connsiteX56" fmla="*/ 3524 w 297656"/>
                  <a:gd name="connsiteY56" fmla="*/ 197415 h 297656"/>
                  <a:gd name="connsiteX57" fmla="*/ 190 w 297656"/>
                  <a:gd name="connsiteY57" fmla="*/ 204886 h 297656"/>
                  <a:gd name="connsiteX58" fmla="*/ 7393 w 297656"/>
                  <a:gd name="connsiteY58" fmla="*/ 227627 h 297656"/>
                  <a:gd name="connsiteX59" fmla="*/ 18407 w 297656"/>
                  <a:gd name="connsiteY59" fmla="*/ 248790 h 297656"/>
                  <a:gd name="connsiteX60" fmla="*/ 25997 w 297656"/>
                  <a:gd name="connsiteY60" fmla="*/ 251707 h 297656"/>
                  <a:gd name="connsiteX61" fmla="*/ 50464 w 297656"/>
                  <a:gd name="connsiteY61" fmla="*/ 244325 h 297656"/>
                  <a:gd name="connsiteX62" fmla="*/ 58888 w 297656"/>
                  <a:gd name="connsiteY62" fmla="*/ 247004 h 297656"/>
                  <a:gd name="connsiteX63" fmla="*/ 79218 w 297656"/>
                  <a:gd name="connsiteY63" fmla="*/ 267304 h 297656"/>
                  <a:gd name="connsiteX64" fmla="*/ 81956 w 297656"/>
                  <a:gd name="connsiteY64" fmla="*/ 275728 h 297656"/>
                  <a:gd name="connsiteX65" fmla="*/ 74515 w 297656"/>
                  <a:gd name="connsiteY65" fmla="*/ 300195 h 297656"/>
                  <a:gd name="connsiteX66" fmla="*/ 77462 w 297656"/>
                  <a:gd name="connsiteY66" fmla="*/ 307875 h 297656"/>
                  <a:gd name="connsiteX67" fmla="*/ 98655 w 297656"/>
                  <a:gd name="connsiteY67" fmla="*/ 318799 h 297656"/>
                  <a:gd name="connsiteX68" fmla="*/ 121396 w 297656"/>
                  <a:gd name="connsiteY68" fmla="*/ 326002 h 297656"/>
                  <a:gd name="connsiteX69" fmla="*/ 125533 w 297656"/>
                  <a:gd name="connsiteY69" fmla="*/ 325675 h 297656"/>
                  <a:gd name="connsiteX70" fmla="*/ 128897 w 297656"/>
                  <a:gd name="connsiteY70" fmla="*/ 322668 h 297656"/>
                  <a:gd name="connsiteX71" fmla="*/ 140952 w 297656"/>
                  <a:gd name="connsiteY71" fmla="*/ 300136 h 297656"/>
                  <a:gd name="connsiteX72" fmla="*/ 148840 w 297656"/>
                  <a:gd name="connsiteY72" fmla="*/ 296117 h 297656"/>
                  <a:gd name="connsiteX73" fmla="*/ 177504 w 297656"/>
                  <a:gd name="connsiteY73" fmla="*/ 296117 h 297656"/>
                  <a:gd name="connsiteX74" fmla="*/ 91392 w 297656"/>
                  <a:gd name="connsiteY74" fmla="*/ 192861 h 297656"/>
                  <a:gd name="connsiteX75" fmla="*/ 133451 w 297656"/>
                  <a:gd name="connsiteY75" fmla="*/ 91360 h 297656"/>
                  <a:gd name="connsiteX76" fmla="*/ 234981 w 297656"/>
                  <a:gd name="connsiteY76" fmla="*/ 133389 h 297656"/>
                  <a:gd name="connsiteX77" fmla="*/ 192923 w 297656"/>
                  <a:gd name="connsiteY77" fmla="*/ 234919 h 297656"/>
                  <a:gd name="connsiteX78" fmla="*/ 91392 w 297656"/>
                  <a:gd name="connsiteY78" fmla="*/ 192861 h 29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97656" h="297656">
                    <a:moveTo>
                      <a:pt x="177504" y="296117"/>
                    </a:moveTo>
                    <a:cubicBezTo>
                      <a:pt x="180421" y="295820"/>
                      <a:pt x="183963" y="297576"/>
                      <a:pt x="185362" y="300136"/>
                    </a:cubicBezTo>
                    <a:lnTo>
                      <a:pt x="197447" y="322639"/>
                    </a:lnTo>
                    <a:cubicBezTo>
                      <a:pt x="198935" y="325318"/>
                      <a:pt x="201971" y="326687"/>
                      <a:pt x="204888" y="325972"/>
                    </a:cubicBezTo>
                    <a:cubicBezTo>
                      <a:pt x="213372" y="323919"/>
                      <a:pt x="220932" y="321567"/>
                      <a:pt x="227659" y="318769"/>
                    </a:cubicBezTo>
                    <a:cubicBezTo>
                      <a:pt x="234386" y="315971"/>
                      <a:pt x="241321" y="312399"/>
                      <a:pt x="248822" y="307815"/>
                    </a:cubicBezTo>
                    <a:cubicBezTo>
                      <a:pt x="251412" y="306238"/>
                      <a:pt x="252603" y="303083"/>
                      <a:pt x="251769" y="300166"/>
                    </a:cubicBezTo>
                    <a:lnTo>
                      <a:pt x="244328" y="275698"/>
                    </a:lnTo>
                    <a:cubicBezTo>
                      <a:pt x="243584" y="272871"/>
                      <a:pt x="244834" y="269150"/>
                      <a:pt x="247126" y="267275"/>
                    </a:cubicBezTo>
                    <a:cubicBezTo>
                      <a:pt x="254656" y="261202"/>
                      <a:pt x="261473" y="254416"/>
                      <a:pt x="267456" y="246974"/>
                    </a:cubicBezTo>
                    <a:cubicBezTo>
                      <a:pt x="269301" y="244653"/>
                      <a:pt x="273022" y="243432"/>
                      <a:pt x="275850" y="244325"/>
                    </a:cubicBezTo>
                    <a:lnTo>
                      <a:pt x="300317" y="251677"/>
                    </a:lnTo>
                    <a:cubicBezTo>
                      <a:pt x="301805" y="252154"/>
                      <a:pt x="303413" y="252005"/>
                      <a:pt x="304752" y="251439"/>
                    </a:cubicBezTo>
                    <a:cubicBezTo>
                      <a:pt x="306062" y="250904"/>
                      <a:pt x="307133" y="250011"/>
                      <a:pt x="307877" y="248760"/>
                    </a:cubicBezTo>
                    <a:cubicBezTo>
                      <a:pt x="312432" y="241259"/>
                      <a:pt x="316033" y="234324"/>
                      <a:pt x="318831" y="227627"/>
                    </a:cubicBezTo>
                    <a:cubicBezTo>
                      <a:pt x="321659" y="220900"/>
                      <a:pt x="323951" y="213458"/>
                      <a:pt x="326034" y="204886"/>
                    </a:cubicBezTo>
                    <a:cubicBezTo>
                      <a:pt x="326779" y="201969"/>
                      <a:pt x="325409" y="198873"/>
                      <a:pt x="322730" y="197444"/>
                    </a:cubicBezTo>
                    <a:lnTo>
                      <a:pt x="300228" y="185360"/>
                    </a:lnTo>
                    <a:cubicBezTo>
                      <a:pt x="297549" y="183961"/>
                      <a:pt x="295882" y="180478"/>
                      <a:pt x="296209" y="177531"/>
                    </a:cubicBezTo>
                    <a:cubicBezTo>
                      <a:pt x="297192" y="168066"/>
                      <a:pt x="297221" y="158422"/>
                      <a:pt x="296209" y="148807"/>
                    </a:cubicBezTo>
                    <a:cubicBezTo>
                      <a:pt x="295822" y="145861"/>
                      <a:pt x="297608" y="142348"/>
                      <a:pt x="300228" y="140949"/>
                    </a:cubicBezTo>
                    <a:lnTo>
                      <a:pt x="322730" y="128864"/>
                    </a:lnTo>
                    <a:cubicBezTo>
                      <a:pt x="325409" y="127436"/>
                      <a:pt x="326808" y="124340"/>
                      <a:pt x="326034" y="121393"/>
                    </a:cubicBezTo>
                    <a:cubicBezTo>
                      <a:pt x="324040" y="112821"/>
                      <a:pt x="321659" y="105409"/>
                      <a:pt x="318831" y="98652"/>
                    </a:cubicBezTo>
                    <a:cubicBezTo>
                      <a:pt x="316093" y="91896"/>
                      <a:pt x="312551" y="84960"/>
                      <a:pt x="307967" y="77429"/>
                    </a:cubicBezTo>
                    <a:cubicBezTo>
                      <a:pt x="306330" y="74870"/>
                      <a:pt x="303174" y="73709"/>
                      <a:pt x="300287" y="74542"/>
                    </a:cubicBezTo>
                    <a:lnTo>
                      <a:pt x="275820" y="81954"/>
                    </a:lnTo>
                    <a:cubicBezTo>
                      <a:pt x="272962" y="82817"/>
                      <a:pt x="269242" y="81567"/>
                      <a:pt x="267426" y="79245"/>
                    </a:cubicBezTo>
                    <a:cubicBezTo>
                      <a:pt x="261354" y="71744"/>
                      <a:pt x="254478" y="64928"/>
                      <a:pt x="247096" y="58915"/>
                    </a:cubicBezTo>
                    <a:cubicBezTo>
                      <a:pt x="244804" y="57070"/>
                      <a:pt x="243524" y="53379"/>
                      <a:pt x="244417" y="50521"/>
                    </a:cubicBezTo>
                    <a:lnTo>
                      <a:pt x="251739" y="26054"/>
                    </a:lnTo>
                    <a:cubicBezTo>
                      <a:pt x="252603" y="23107"/>
                      <a:pt x="251382" y="19982"/>
                      <a:pt x="248852" y="18404"/>
                    </a:cubicBezTo>
                    <a:cubicBezTo>
                      <a:pt x="241262" y="13820"/>
                      <a:pt x="234416" y="10219"/>
                      <a:pt x="227599" y="7421"/>
                    </a:cubicBezTo>
                    <a:cubicBezTo>
                      <a:pt x="220902" y="4652"/>
                      <a:pt x="213342" y="2301"/>
                      <a:pt x="204859" y="217"/>
                    </a:cubicBezTo>
                    <a:cubicBezTo>
                      <a:pt x="201882" y="-467"/>
                      <a:pt x="198876" y="872"/>
                      <a:pt x="197358" y="3551"/>
                    </a:cubicBezTo>
                    <a:lnTo>
                      <a:pt x="185332" y="26084"/>
                    </a:lnTo>
                    <a:cubicBezTo>
                      <a:pt x="183933" y="28644"/>
                      <a:pt x="180481" y="30429"/>
                      <a:pt x="177534" y="30072"/>
                    </a:cubicBezTo>
                    <a:cubicBezTo>
                      <a:pt x="168038" y="29060"/>
                      <a:pt x="158365" y="29031"/>
                      <a:pt x="148750" y="30072"/>
                    </a:cubicBezTo>
                    <a:cubicBezTo>
                      <a:pt x="145774" y="30400"/>
                      <a:pt x="142291" y="28644"/>
                      <a:pt x="140862" y="26024"/>
                    </a:cubicBezTo>
                    <a:lnTo>
                      <a:pt x="128867" y="3551"/>
                    </a:lnTo>
                    <a:cubicBezTo>
                      <a:pt x="127349" y="842"/>
                      <a:pt x="124283" y="-527"/>
                      <a:pt x="121366" y="188"/>
                    </a:cubicBezTo>
                    <a:cubicBezTo>
                      <a:pt x="104281" y="4295"/>
                      <a:pt x="92464" y="9177"/>
                      <a:pt x="77432" y="18345"/>
                    </a:cubicBezTo>
                    <a:cubicBezTo>
                      <a:pt x="74902" y="19922"/>
                      <a:pt x="73711" y="23077"/>
                      <a:pt x="74545" y="26024"/>
                    </a:cubicBezTo>
                    <a:lnTo>
                      <a:pt x="81927" y="50462"/>
                    </a:lnTo>
                    <a:cubicBezTo>
                      <a:pt x="82700" y="53349"/>
                      <a:pt x="81450" y="57010"/>
                      <a:pt x="79188" y="58856"/>
                    </a:cubicBezTo>
                    <a:cubicBezTo>
                      <a:pt x="71657" y="64928"/>
                      <a:pt x="64871" y="71744"/>
                      <a:pt x="58858" y="79186"/>
                    </a:cubicBezTo>
                    <a:cubicBezTo>
                      <a:pt x="56953" y="81537"/>
                      <a:pt x="53232" y="82757"/>
                      <a:pt x="50464" y="81894"/>
                    </a:cubicBezTo>
                    <a:lnTo>
                      <a:pt x="25997" y="74542"/>
                    </a:lnTo>
                    <a:cubicBezTo>
                      <a:pt x="23110" y="73679"/>
                      <a:pt x="20014" y="74840"/>
                      <a:pt x="18407" y="77429"/>
                    </a:cubicBezTo>
                    <a:cubicBezTo>
                      <a:pt x="13793" y="84960"/>
                      <a:pt x="10132" y="91896"/>
                      <a:pt x="7393" y="98623"/>
                    </a:cubicBezTo>
                    <a:cubicBezTo>
                      <a:pt x="4595" y="105379"/>
                      <a:pt x="2244" y="112791"/>
                      <a:pt x="190" y="121393"/>
                    </a:cubicBezTo>
                    <a:cubicBezTo>
                      <a:pt x="-495" y="124310"/>
                      <a:pt x="785" y="127406"/>
                      <a:pt x="3524" y="128835"/>
                    </a:cubicBezTo>
                    <a:lnTo>
                      <a:pt x="26086" y="140920"/>
                    </a:lnTo>
                    <a:cubicBezTo>
                      <a:pt x="28646" y="142318"/>
                      <a:pt x="30402" y="145861"/>
                      <a:pt x="30105" y="148748"/>
                    </a:cubicBezTo>
                    <a:cubicBezTo>
                      <a:pt x="29033" y="158243"/>
                      <a:pt x="29033" y="167857"/>
                      <a:pt x="30105" y="177501"/>
                    </a:cubicBezTo>
                    <a:cubicBezTo>
                      <a:pt x="30432" y="180448"/>
                      <a:pt x="28616" y="183931"/>
                      <a:pt x="26116" y="185330"/>
                    </a:cubicBezTo>
                    <a:lnTo>
                      <a:pt x="3524" y="197415"/>
                    </a:lnTo>
                    <a:cubicBezTo>
                      <a:pt x="815" y="198843"/>
                      <a:pt x="-524" y="201939"/>
                      <a:pt x="190" y="204886"/>
                    </a:cubicBezTo>
                    <a:cubicBezTo>
                      <a:pt x="2214" y="213458"/>
                      <a:pt x="4625" y="220900"/>
                      <a:pt x="7393" y="227627"/>
                    </a:cubicBezTo>
                    <a:cubicBezTo>
                      <a:pt x="10191" y="234354"/>
                      <a:pt x="13763" y="241259"/>
                      <a:pt x="18407" y="248790"/>
                    </a:cubicBezTo>
                    <a:cubicBezTo>
                      <a:pt x="19984" y="251380"/>
                      <a:pt x="23110" y="252541"/>
                      <a:pt x="25997" y="251707"/>
                    </a:cubicBezTo>
                    <a:lnTo>
                      <a:pt x="50464" y="244325"/>
                    </a:lnTo>
                    <a:cubicBezTo>
                      <a:pt x="53292" y="243492"/>
                      <a:pt x="57013" y="244712"/>
                      <a:pt x="58888" y="247004"/>
                    </a:cubicBezTo>
                    <a:cubicBezTo>
                      <a:pt x="64960" y="254565"/>
                      <a:pt x="71747" y="261321"/>
                      <a:pt x="79218" y="267304"/>
                    </a:cubicBezTo>
                    <a:cubicBezTo>
                      <a:pt x="81480" y="269150"/>
                      <a:pt x="82760" y="272871"/>
                      <a:pt x="81956" y="275728"/>
                    </a:cubicBezTo>
                    <a:lnTo>
                      <a:pt x="74515" y="300195"/>
                    </a:lnTo>
                    <a:cubicBezTo>
                      <a:pt x="73681" y="303112"/>
                      <a:pt x="74902" y="306268"/>
                      <a:pt x="77462" y="307875"/>
                    </a:cubicBezTo>
                    <a:cubicBezTo>
                      <a:pt x="85022" y="312429"/>
                      <a:pt x="91898" y="316060"/>
                      <a:pt x="98655" y="318799"/>
                    </a:cubicBezTo>
                    <a:cubicBezTo>
                      <a:pt x="105412" y="321597"/>
                      <a:pt x="112853" y="323948"/>
                      <a:pt x="121396" y="326002"/>
                    </a:cubicBezTo>
                    <a:cubicBezTo>
                      <a:pt x="122854" y="326359"/>
                      <a:pt x="124253" y="326211"/>
                      <a:pt x="125533" y="325675"/>
                    </a:cubicBezTo>
                    <a:cubicBezTo>
                      <a:pt x="126962" y="325079"/>
                      <a:pt x="128153" y="324038"/>
                      <a:pt x="128897" y="322668"/>
                    </a:cubicBezTo>
                    <a:lnTo>
                      <a:pt x="140952" y="300136"/>
                    </a:lnTo>
                    <a:cubicBezTo>
                      <a:pt x="142351" y="297546"/>
                      <a:pt x="145833" y="295790"/>
                      <a:pt x="148840" y="296117"/>
                    </a:cubicBezTo>
                    <a:cubicBezTo>
                      <a:pt x="158216" y="297159"/>
                      <a:pt x="167919" y="297159"/>
                      <a:pt x="177504" y="296117"/>
                    </a:cubicBezTo>
                    <a:close/>
                    <a:moveTo>
                      <a:pt x="91392" y="192861"/>
                    </a:moveTo>
                    <a:cubicBezTo>
                      <a:pt x="74991" y="153242"/>
                      <a:pt x="93833" y="107790"/>
                      <a:pt x="133451" y="91360"/>
                    </a:cubicBezTo>
                    <a:cubicBezTo>
                      <a:pt x="173069" y="74929"/>
                      <a:pt x="218491" y="93741"/>
                      <a:pt x="234981" y="133389"/>
                    </a:cubicBezTo>
                    <a:cubicBezTo>
                      <a:pt x="251382" y="173007"/>
                      <a:pt x="232570" y="218489"/>
                      <a:pt x="192923" y="234919"/>
                    </a:cubicBezTo>
                    <a:cubicBezTo>
                      <a:pt x="153304" y="251350"/>
                      <a:pt x="107823" y="232479"/>
                      <a:pt x="91392" y="192861"/>
                    </a:cubicBezTo>
                    <a:close/>
                  </a:path>
                </a:pathLst>
              </a:custGeom>
              <a:solidFill>
                <a:schemeClr val="bg1"/>
              </a:solidFill>
              <a:ln w="297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249EE23E-8E8A-47B7-A43A-9E0C7617D2B5}"/>
              </a:ext>
            </a:extLst>
          </p:cNvPr>
          <p:cNvGrpSpPr/>
          <p:nvPr/>
        </p:nvGrpSpPr>
        <p:grpSpPr>
          <a:xfrm>
            <a:off x="1289841" y="2814973"/>
            <a:ext cx="790631" cy="781254"/>
            <a:chOff x="513113" y="3562261"/>
            <a:chExt cx="906426" cy="906424"/>
          </a:xfrm>
        </p:grpSpPr>
        <p:sp>
          <p:nvSpPr>
            <p:cNvPr id="64" name="Oval 63">
              <a:extLst>
                <a:ext uri="{FF2B5EF4-FFF2-40B4-BE49-F238E27FC236}">
                  <a16:creationId xmlns:a16="http://schemas.microsoft.com/office/drawing/2014/main" id="{7B1C710C-DE27-4C63-8D99-B35B1EE87251}"/>
                </a:ext>
              </a:extLst>
            </p:cNvPr>
            <p:cNvSpPr/>
            <p:nvPr/>
          </p:nvSpPr>
          <p:spPr bwMode="auto">
            <a:xfrm>
              <a:off x="513113" y="3562261"/>
              <a:ext cx="906426" cy="906424"/>
            </a:xfrm>
            <a:prstGeom prst="ellipse">
              <a:avLst/>
            </a:prstGeom>
            <a:solidFill>
              <a:srgbClr val="0078D4"/>
            </a:solidFill>
            <a:ln w="6350" cap="rnd">
              <a:noFill/>
              <a:prstDash val="solid"/>
              <a:headEnd type="none" w="med" len="med"/>
              <a:tailEnd type="none" w="sm" len="sm"/>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65" name="Group 64">
              <a:extLst>
                <a:ext uri="{FF2B5EF4-FFF2-40B4-BE49-F238E27FC236}">
                  <a16:creationId xmlns:a16="http://schemas.microsoft.com/office/drawing/2014/main" id="{3530BD4B-D547-41EC-89DB-D9896FF5A5CE}"/>
                </a:ext>
              </a:extLst>
            </p:cNvPr>
            <p:cNvGrpSpPr/>
            <p:nvPr/>
          </p:nvGrpSpPr>
          <p:grpSpPr>
            <a:xfrm>
              <a:off x="769651" y="3786216"/>
              <a:ext cx="393350" cy="458514"/>
              <a:chOff x="5834063" y="2722563"/>
              <a:chExt cx="527050" cy="614362"/>
            </a:xfrm>
          </p:grpSpPr>
          <p:sp>
            <p:nvSpPr>
              <p:cNvPr id="66" name="AutoShape 10">
                <a:extLst>
                  <a:ext uri="{FF2B5EF4-FFF2-40B4-BE49-F238E27FC236}">
                    <a16:creationId xmlns:a16="http://schemas.microsoft.com/office/drawing/2014/main" id="{1D14F72D-549A-419F-8EB5-53C48C429A14}"/>
                  </a:ext>
                </a:extLst>
              </p:cNvPr>
              <p:cNvSpPr>
                <a:spLocks noChangeAspect="1" noChangeArrowheads="1" noTextEdit="1"/>
              </p:cNvSpPr>
              <p:nvPr/>
            </p:nvSpPr>
            <p:spPr bwMode="auto">
              <a:xfrm>
                <a:off x="5834063" y="2722563"/>
                <a:ext cx="527050" cy="61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7" name="Oval 12">
                <a:extLst>
                  <a:ext uri="{FF2B5EF4-FFF2-40B4-BE49-F238E27FC236}">
                    <a16:creationId xmlns:a16="http://schemas.microsoft.com/office/drawing/2014/main" id="{3480B2F6-AE27-4B97-BAFC-932936C45E9C}"/>
                  </a:ext>
                </a:extLst>
              </p:cNvPr>
              <p:cNvSpPr>
                <a:spLocks noChangeArrowheads="1"/>
              </p:cNvSpPr>
              <p:nvPr/>
            </p:nvSpPr>
            <p:spPr bwMode="auto">
              <a:xfrm>
                <a:off x="5834063" y="3222625"/>
                <a:ext cx="115888" cy="114300"/>
              </a:xfrm>
              <a:prstGeom prst="ellipse">
                <a:avLst/>
              </a:prstGeom>
              <a:solidFill>
                <a:srgbClr val="003C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8" name="Oval 13">
                <a:extLst>
                  <a:ext uri="{FF2B5EF4-FFF2-40B4-BE49-F238E27FC236}">
                    <a16:creationId xmlns:a16="http://schemas.microsoft.com/office/drawing/2014/main" id="{8EA5483C-4443-47FB-8505-84AC3BD3861B}"/>
                  </a:ext>
                </a:extLst>
              </p:cNvPr>
              <p:cNvSpPr>
                <a:spLocks noChangeArrowheads="1"/>
              </p:cNvSpPr>
              <p:nvPr/>
            </p:nvSpPr>
            <p:spPr bwMode="auto">
              <a:xfrm>
                <a:off x="6221413" y="2722563"/>
                <a:ext cx="115888" cy="1143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14">
                <a:extLst>
                  <a:ext uri="{FF2B5EF4-FFF2-40B4-BE49-F238E27FC236}">
                    <a16:creationId xmlns:a16="http://schemas.microsoft.com/office/drawing/2014/main" id="{5B0C40DA-A80C-4C15-8643-976C1B844D30}"/>
                  </a:ext>
                </a:extLst>
              </p:cNvPr>
              <p:cNvSpPr>
                <a:spLocks/>
              </p:cNvSpPr>
              <p:nvPr/>
            </p:nvSpPr>
            <p:spPr bwMode="auto">
              <a:xfrm>
                <a:off x="5872163" y="2876550"/>
                <a:ext cx="481013" cy="306387"/>
              </a:xfrm>
              <a:custGeom>
                <a:avLst/>
                <a:gdLst>
                  <a:gd name="T0" fmla="*/ 267 w 267"/>
                  <a:gd name="T1" fmla="*/ 53 h 170"/>
                  <a:gd name="T2" fmla="*/ 224 w 267"/>
                  <a:gd name="T3" fmla="*/ 0 h 170"/>
                  <a:gd name="T4" fmla="*/ 182 w 267"/>
                  <a:gd name="T5" fmla="*/ 53 h 170"/>
                  <a:gd name="T6" fmla="*/ 214 w 267"/>
                  <a:gd name="T7" fmla="*/ 53 h 170"/>
                  <a:gd name="T8" fmla="*/ 214 w 267"/>
                  <a:gd name="T9" fmla="*/ 64 h 170"/>
                  <a:gd name="T10" fmla="*/ 182 w 267"/>
                  <a:gd name="T11" fmla="*/ 96 h 170"/>
                  <a:gd name="T12" fmla="*/ 54 w 267"/>
                  <a:gd name="T13" fmla="*/ 95 h 170"/>
                  <a:gd name="T14" fmla="*/ 0 w 267"/>
                  <a:gd name="T15" fmla="*/ 149 h 170"/>
                  <a:gd name="T16" fmla="*/ 0 w 267"/>
                  <a:gd name="T17" fmla="*/ 170 h 170"/>
                  <a:gd name="T18" fmla="*/ 22 w 267"/>
                  <a:gd name="T19" fmla="*/ 170 h 170"/>
                  <a:gd name="T20" fmla="*/ 22 w 267"/>
                  <a:gd name="T21" fmla="*/ 149 h 170"/>
                  <a:gd name="T22" fmla="*/ 54 w 267"/>
                  <a:gd name="T23" fmla="*/ 117 h 170"/>
                  <a:gd name="T24" fmla="*/ 182 w 267"/>
                  <a:gd name="T25" fmla="*/ 117 h 170"/>
                  <a:gd name="T26" fmla="*/ 235 w 267"/>
                  <a:gd name="T27" fmla="*/ 64 h 170"/>
                  <a:gd name="T28" fmla="*/ 235 w 267"/>
                  <a:gd name="T29" fmla="*/ 53 h 170"/>
                  <a:gd name="T30" fmla="*/ 267 w 267"/>
                  <a:gd name="T31" fmla="*/ 5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7" h="170">
                    <a:moveTo>
                      <a:pt x="267" y="53"/>
                    </a:moveTo>
                    <a:cubicBezTo>
                      <a:pt x="224" y="0"/>
                      <a:pt x="224" y="0"/>
                      <a:pt x="224" y="0"/>
                    </a:cubicBezTo>
                    <a:cubicBezTo>
                      <a:pt x="182" y="53"/>
                      <a:pt x="182" y="53"/>
                      <a:pt x="182" y="53"/>
                    </a:cubicBezTo>
                    <a:cubicBezTo>
                      <a:pt x="214" y="53"/>
                      <a:pt x="214" y="53"/>
                      <a:pt x="214" y="53"/>
                    </a:cubicBezTo>
                    <a:cubicBezTo>
                      <a:pt x="214" y="64"/>
                      <a:pt x="214" y="64"/>
                      <a:pt x="214" y="64"/>
                    </a:cubicBezTo>
                    <a:cubicBezTo>
                      <a:pt x="214" y="81"/>
                      <a:pt x="200" y="96"/>
                      <a:pt x="182" y="96"/>
                    </a:cubicBezTo>
                    <a:cubicBezTo>
                      <a:pt x="54" y="95"/>
                      <a:pt x="54" y="95"/>
                      <a:pt x="54" y="95"/>
                    </a:cubicBezTo>
                    <a:cubicBezTo>
                      <a:pt x="24" y="95"/>
                      <a:pt x="0" y="119"/>
                      <a:pt x="0" y="149"/>
                    </a:cubicBezTo>
                    <a:cubicBezTo>
                      <a:pt x="0" y="170"/>
                      <a:pt x="0" y="170"/>
                      <a:pt x="0" y="170"/>
                    </a:cubicBezTo>
                    <a:cubicBezTo>
                      <a:pt x="22" y="170"/>
                      <a:pt x="22" y="170"/>
                      <a:pt x="22" y="170"/>
                    </a:cubicBezTo>
                    <a:cubicBezTo>
                      <a:pt x="22" y="149"/>
                      <a:pt x="22" y="149"/>
                      <a:pt x="22" y="149"/>
                    </a:cubicBezTo>
                    <a:cubicBezTo>
                      <a:pt x="22" y="131"/>
                      <a:pt x="36" y="117"/>
                      <a:pt x="54" y="117"/>
                    </a:cubicBezTo>
                    <a:cubicBezTo>
                      <a:pt x="182" y="117"/>
                      <a:pt x="182" y="117"/>
                      <a:pt x="182" y="117"/>
                    </a:cubicBezTo>
                    <a:cubicBezTo>
                      <a:pt x="211" y="117"/>
                      <a:pt x="235" y="93"/>
                      <a:pt x="235" y="64"/>
                    </a:cubicBezTo>
                    <a:cubicBezTo>
                      <a:pt x="235" y="53"/>
                      <a:pt x="235" y="53"/>
                      <a:pt x="235" y="53"/>
                    </a:cubicBezTo>
                    <a:lnTo>
                      <a:pt x="267" y="5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0" name="Freeform 15">
                <a:extLst>
                  <a:ext uri="{FF2B5EF4-FFF2-40B4-BE49-F238E27FC236}">
                    <a16:creationId xmlns:a16="http://schemas.microsoft.com/office/drawing/2014/main" id="{03DE29F1-2F11-43F1-8228-00EE238DC7C5}"/>
                  </a:ext>
                </a:extLst>
              </p:cNvPr>
              <p:cNvSpPr>
                <a:spLocks/>
              </p:cNvSpPr>
              <p:nvPr/>
            </p:nvSpPr>
            <p:spPr bwMode="auto">
              <a:xfrm>
                <a:off x="6007101" y="3155950"/>
                <a:ext cx="142875" cy="141287"/>
              </a:xfrm>
              <a:custGeom>
                <a:avLst/>
                <a:gdLst>
                  <a:gd name="T0" fmla="*/ 73 w 90"/>
                  <a:gd name="T1" fmla="*/ 0 h 89"/>
                  <a:gd name="T2" fmla="*/ 46 w 90"/>
                  <a:gd name="T3" fmla="*/ 28 h 89"/>
                  <a:gd name="T4" fmla="*/ 17 w 90"/>
                  <a:gd name="T5" fmla="*/ 0 h 89"/>
                  <a:gd name="T6" fmla="*/ 0 w 90"/>
                  <a:gd name="T7" fmla="*/ 17 h 89"/>
                  <a:gd name="T8" fmla="*/ 29 w 90"/>
                  <a:gd name="T9" fmla="*/ 45 h 89"/>
                  <a:gd name="T10" fmla="*/ 0 w 90"/>
                  <a:gd name="T11" fmla="*/ 72 h 89"/>
                  <a:gd name="T12" fmla="*/ 17 w 90"/>
                  <a:gd name="T13" fmla="*/ 89 h 89"/>
                  <a:gd name="T14" fmla="*/ 46 w 90"/>
                  <a:gd name="T15" fmla="*/ 62 h 89"/>
                  <a:gd name="T16" fmla="*/ 73 w 90"/>
                  <a:gd name="T17" fmla="*/ 89 h 89"/>
                  <a:gd name="T18" fmla="*/ 90 w 90"/>
                  <a:gd name="T19" fmla="*/ 72 h 89"/>
                  <a:gd name="T20" fmla="*/ 63 w 90"/>
                  <a:gd name="T21" fmla="*/ 45 h 89"/>
                  <a:gd name="T22" fmla="*/ 90 w 90"/>
                  <a:gd name="T23" fmla="*/ 17 h 89"/>
                  <a:gd name="T24" fmla="*/ 73 w 90"/>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89">
                    <a:moveTo>
                      <a:pt x="73" y="0"/>
                    </a:moveTo>
                    <a:lnTo>
                      <a:pt x="46" y="28"/>
                    </a:lnTo>
                    <a:lnTo>
                      <a:pt x="17" y="0"/>
                    </a:lnTo>
                    <a:lnTo>
                      <a:pt x="0" y="17"/>
                    </a:lnTo>
                    <a:lnTo>
                      <a:pt x="29" y="45"/>
                    </a:lnTo>
                    <a:lnTo>
                      <a:pt x="0" y="72"/>
                    </a:lnTo>
                    <a:lnTo>
                      <a:pt x="17" y="89"/>
                    </a:lnTo>
                    <a:lnTo>
                      <a:pt x="46" y="62"/>
                    </a:lnTo>
                    <a:lnTo>
                      <a:pt x="73" y="89"/>
                    </a:lnTo>
                    <a:lnTo>
                      <a:pt x="90" y="72"/>
                    </a:lnTo>
                    <a:lnTo>
                      <a:pt x="63" y="45"/>
                    </a:lnTo>
                    <a:lnTo>
                      <a:pt x="90" y="17"/>
                    </a:lnTo>
                    <a:lnTo>
                      <a:pt x="73" y="0"/>
                    </a:lnTo>
                    <a:close/>
                  </a:path>
                </a:pathLst>
              </a:custGeom>
              <a:solidFill>
                <a:srgbClr val="003C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1" name="Freeform 16">
                <a:extLst>
                  <a:ext uri="{FF2B5EF4-FFF2-40B4-BE49-F238E27FC236}">
                    <a16:creationId xmlns:a16="http://schemas.microsoft.com/office/drawing/2014/main" id="{1AAA60C6-3E3F-4E5E-B047-F38BF78F60B0}"/>
                  </a:ext>
                </a:extLst>
              </p:cNvPr>
              <p:cNvSpPr>
                <a:spLocks/>
              </p:cNvSpPr>
              <p:nvPr/>
            </p:nvSpPr>
            <p:spPr bwMode="auto">
              <a:xfrm>
                <a:off x="6218238" y="3155950"/>
                <a:ext cx="142875" cy="141287"/>
              </a:xfrm>
              <a:custGeom>
                <a:avLst/>
                <a:gdLst>
                  <a:gd name="T0" fmla="*/ 73 w 90"/>
                  <a:gd name="T1" fmla="*/ 0 h 89"/>
                  <a:gd name="T2" fmla="*/ 46 w 90"/>
                  <a:gd name="T3" fmla="*/ 28 h 89"/>
                  <a:gd name="T4" fmla="*/ 17 w 90"/>
                  <a:gd name="T5" fmla="*/ 0 h 89"/>
                  <a:gd name="T6" fmla="*/ 0 w 90"/>
                  <a:gd name="T7" fmla="*/ 17 h 89"/>
                  <a:gd name="T8" fmla="*/ 29 w 90"/>
                  <a:gd name="T9" fmla="*/ 45 h 89"/>
                  <a:gd name="T10" fmla="*/ 0 w 90"/>
                  <a:gd name="T11" fmla="*/ 72 h 89"/>
                  <a:gd name="T12" fmla="*/ 17 w 90"/>
                  <a:gd name="T13" fmla="*/ 89 h 89"/>
                  <a:gd name="T14" fmla="*/ 46 w 90"/>
                  <a:gd name="T15" fmla="*/ 62 h 89"/>
                  <a:gd name="T16" fmla="*/ 73 w 90"/>
                  <a:gd name="T17" fmla="*/ 89 h 89"/>
                  <a:gd name="T18" fmla="*/ 90 w 90"/>
                  <a:gd name="T19" fmla="*/ 72 h 89"/>
                  <a:gd name="T20" fmla="*/ 63 w 90"/>
                  <a:gd name="T21" fmla="*/ 45 h 89"/>
                  <a:gd name="T22" fmla="*/ 90 w 90"/>
                  <a:gd name="T23" fmla="*/ 17 h 89"/>
                  <a:gd name="T24" fmla="*/ 73 w 90"/>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89">
                    <a:moveTo>
                      <a:pt x="73" y="0"/>
                    </a:moveTo>
                    <a:lnTo>
                      <a:pt x="46" y="28"/>
                    </a:lnTo>
                    <a:lnTo>
                      <a:pt x="17" y="0"/>
                    </a:lnTo>
                    <a:lnTo>
                      <a:pt x="0" y="17"/>
                    </a:lnTo>
                    <a:lnTo>
                      <a:pt x="29" y="45"/>
                    </a:lnTo>
                    <a:lnTo>
                      <a:pt x="0" y="72"/>
                    </a:lnTo>
                    <a:lnTo>
                      <a:pt x="17" y="89"/>
                    </a:lnTo>
                    <a:lnTo>
                      <a:pt x="46" y="62"/>
                    </a:lnTo>
                    <a:lnTo>
                      <a:pt x="73" y="89"/>
                    </a:lnTo>
                    <a:lnTo>
                      <a:pt x="90" y="72"/>
                    </a:lnTo>
                    <a:lnTo>
                      <a:pt x="63" y="45"/>
                    </a:lnTo>
                    <a:lnTo>
                      <a:pt x="90" y="17"/>
                    </a:lnTo>
                    <a:lnTo>
                      <a:pt x="7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17">
                <a:extLst>
                  <a:ext uri="{FF2B5EF4-FFF2-40B4-BE49-F238E27FC236}">
                    <a16:creationId xmlns:a16="http://schemas.microsoft.com/office/drawing/2014/main" id="{58642D64-7313-46B8-9C5B-1A774ABAB821}"/>
                  </a:ext>
                </a:extLst>
              </p:cNvPr>
              <p:cNvSpPr>
                <a:spLocks/>
              </p:cNvSpPr>
              <p:nvPr/>
            </p:nvSpPr>
            <p:spPr bwMode="auto">
              <a:xfrm>
                <a:off x="5902326" y="2836863"/>
                <a:ext cx="142875" cy="142875"/>
              </a:xfrm>
              <a:custGeom>
                <a:avLst/>
                <a:gdLst>
                  <a:gd name="T0" fmla="*/ 73 w 90"/>
                  <a:gd name="T1" fmla="*/ 90 h 90"/>
                  <a:gd name="T2" fmla="*/ 90 w 90"/>
                  <a:gd name="T3" fmla="*/ 73 h 90"/>
                  <a:gd name="T4" fmla="*/ 63 w 90"/>
                  <a:gd name="T5" fmla="*/ 46 h 90"/>
                  <a:gd name="T6" fmla="*/ 90 w 90"/>
                  <a:gd name="T7" fmla="*/ 17 h 90"/>
                  <a:gd name="T8" fmla="*/ 73 w 90"/>
                  <a:gd name="T9" fmla="*/ 0 h 90"/>
                  <a:gd name="T10" fmla="*/ 46 w 90"/>
                  <a:gd name="T11" fmla="*/ 29 h 90"/>
                  <a:gd name="T12" fmla="*/ 17 w 90"/>
                  <a:gd name="T13" fmla="*/ 0 h 90"/>
                  <a:gd name="T14" fmla="*/ 0 w 90"/>
                  <a:gd name="T15" fmla="*/ 17 h 90"/>
                  <a:gd name="T16" fmla="*/ 29 w 90"/>
                  <a:gd name="T17" fmla="*/ 46 h 90"/>
                  <a:gd name="T18" fmla="*/ 0 w 90"/>
                  <a:gd name="T19" fmla="*/ 73 h 90"/>
                  <a:gd name="T20" fmla="*/ 17 w 90"/>
                  <a:gd name="T21" fmla="*/ 90 h 90"/>
                  <a:gd name="T22" fmla="*/ 46 w 90"/>
                  <a:gd name="T23" fmla="*/ 63 h 90"/>
                  <a:gd name="T24" fmla="*/ 73 w 90"/>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90">
                    <a:moveTo>
                      <a:pt x="73" y="90"/>
                    </a:moveTo>
                    <a:lnTo>
                      <a:pt x="90" y="73"/>
                    </a:lnTo>
                    <a:lnTo>
                      <a:pt x="63" y="46"/>
                    </a:lnTo>
                    <a:lnTo>
                      <a:pt x="90" y="17"/>
                    </a:lnTo>
                    <a:lnTo>
                      <a:pt x="73" y="0"/>
                    </a:lnTo>
                    <a:lnTo>
                      <a:pt x="46" y="29"/>
                    </a:lnTo>
                    <a:lnTo>
                      <a:pt x="17" y="0"/>
                    </a:lnTo>
                    <a:lnTo>
                      <a:pt x="0" y="17"/>
                    </a:lnTo>
                    <a:lnTo>
                      <a:pt x="29" y="46"/>
                    </a:lnTo>
                    <a:lnTo>
                      <a:pt x="0" y="73"/>
                    </a:lnTo>
                    <a:lnTo>
                      <a:pt x="17" y="90"/>
                    </a:lnTo>
                    <a:lnTo>
                      <a:pt x="46" y="63"/>
                    </a:lnTo>
                    <a:lnTo>
                      <a:pt x="73" y="90"/>
                    </a:lnTo>
                    <a:close/>
                  </a:path>
                </a:pathLst>
              </a:custGeom>
              <a:solidFill>
                <a:srgbClr val="003C6A"/>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683F985D-81D6-4590-804F-3B30718B4964}"/>
              </a:ext>
            </a:extLst>
          </p:cNvPr>
          <p:cNvGrpSpPr/>
          <p:nvPr/>
        </p:nvGrpSpPr>
        <p:grpSpPr>
          <a:xfrm>
            <a:off x="1289222" y="5686745"/>
            <a:ext cx="830338" cy="853334"/>
            <a:chOff x="1289222" y="5686745"/>
            <a:chExt cx="830338" cy="853334"/>
          </a:xfrm>
        </p:grpSpPr>
        <p:grpSp>
          <p:nvGrpSpPr>
            <p:cNvPr id="12" name="Group 11">
              <a:extLst>
                <a:ext uri="{FF2B5EF4-FFF2-40B4-BE49-F238E27FC236}">
                  <a16:creationId xmlns:a16="http://schemas.microsoft.com/office/drawing/2014/main" id="{F750E957-28B2-41CD-ABF9-B292BDB62A1D}"/>
                </a:ext>
              </a:extLst>
            </p:cNvPr>
            <p:cNvGrpSpPr/>
            <p:nvPr/>
          </p:nvGrpSpPr>
          <p:grpSpPr>
            <a:xfrm>
              <a:off x="1289222" y="5686745"/>
              <a:ext cx="830338" cy="853334"/>
              <a:chOff x="513113" y="3562261"/>
              <a:chExt cx="906426" cy="906424"/>
            </a:xfrm>
          </p:grpSpPr>
          <p:sp>
            <p:nvSpPr>
              <p:cNvPr id="33" name="Oval 32">
                <a:extLst>
                  <a:ext uri="{FF2B5EF4-FFF2-40B4-BE49-F238E27FC236}">
                    <a16:creationId xmlns:a16="http://schemas.microsoft.com/office/drawing/2014/main" id="{74DCF2AA-3E37-47DD-8D6F-1879F2ED0416}"/>
                  </a:ext>
                </a:extLst>
              </p:cNvPr>
              <p:cNvSpPr/>
              <p:nvPr/>
            </p:nvSpPr>
            <p:spPr bwMode="auto">
              <a:xfrm>
                <a:off x="513113" y="3562261"/>
                <a:ext cx="906426" cy="906424"/>
              </a:xfrm>
              <a:prstGeom prst="ellipse">
                <a:avLst/>
              </a:prstGeom>
              <a:solidFill>
                <a:srgbClr val="0078D4"/>
              </a:solidFill>
              <a:ln w="6350" cap="rnd">
                <a:noFill/>
                <a:prstDash val="solid"/>
                <a:headEnd type="none" w="med" len="med"/>
                <a:tailEnd type="none" w="sm" len="sm"/>
              </a:ln>
              <a:effectLst>
                <a:outerShdw blurRad="508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76" name="AutoShape 10">
                <a:extLst>
                  <a:ext uri="{FF2B5EF4-FFF2-40B4-BE49-F238E27FC236}">
                    <a16:creationId xmlns:a16="http://schemas.microsoft.com/office/drawing/2014/main" id="{AA82769A-C685-473C-BCEB-152DBD981FE9}"/>
                  </a:ext>
                </a:extLst>
              </p:cNvPr>
              <p:cNvSpPr>
                <a:spLocks noChangeAspect="1" noChangeArrowheads="1" noTextEdit="1"/>
              </p:cNvSpPr>
              <p:nvPr/>
            </p:nvSpPr>
            <p:spPr bwMode="auto">
              <a:xfrm>
                <a:off x="769650" y="3786216"/>
                <a:ext cx="393350" cy="458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9" name="Graphic 6" descr="Target">
              <a:extLst>
                <a:ext uri="{FF2B5EF4-FFF2-40B4-BE49-F238E27FC236}">
                  <a16:creationId xmlns:a16="http://schemas.microsoft.com/office/drawing/2014/main" id="{D8BB532D-8A9A-45BF-A005-51C04B28B6B0}"/>
                </a:ext>
              </a:extLst>
            </p:cNvPr>
            <p:cNvGrpSpPr/>
            <p:nvPr/>
          </p:nvGrpSpPr>
          <p:grpSpPr>
            <a:xfrm>
              <a:off x="1409675" y="5816310"/>
              <a:ext cx="595949" cy="595949"/>
              <a:chOff x="1409675" y="5816310"/>
              <a:chExt cx="595949" cy="595949"/>
            </a:xfrm>
          </p:grpSpPr>
          <p:sp>
            <p:nvSpPr>
              <p:cNvPr id="10" name="Freeform: Shape 9">
                <a:extLst>
                  <a:ext uri="{FF2B5EF4-FFF2-40B4-BE49-F238E27FC236}">
                    <a16:creationId xmlns:a16="http://schemas.microsoft.com/office/drawing/2014/main" id="{42CCA14F-80B9-416E-AAEE-A7BEF0A3C8D4}"/>
                  </a:ext>
                </a:extLst>
              </p:cNvPr>
              <p:cNvSpPr/>
              <p:nvPr/>
            </p:nvSpPr>
            <p:spPr>
              <a:xfrm>
                <a:off x="1649509" y="6056144"/>
                <a:ext cx="116282" cy="116282"/>
              </a:xfrm>
              <a:custGeom>
                <a:avLst/>
                <a:gdLst>
                  <a:gd name="connsiteX0" fmla="*/ 58141 w 116282"/>
                  <a:gd name="connsiteY0" fmla="*/ 116283 h 116282"/>
                  <a:gd name="connsiteX1" fmla="*/ 0 w 116282"/>
                  <a:gd name="connsiteY1" fmla="*/ 58141 h 116282"/>
                  <a:gd name="connsiteX2" fmla="*/ 58141 w 116282"/>
                  <a:gd name="connsiteY2" fmla="*/ 0 h 116282"/>
                  <a:gd name="connsiteX3" fmla="*/ 116283 w 116282"/>
                  <a:gd name="connsiteY3" fmla="*/ 58141 h 116282"/>
                  <a:gd name="connsiteX4" fmla="*/ 58141 w 116282"/>
                  <a:gd name="connsiteY4" fmla="*/ 116283 h 116282"/>
                  <a:gd name="connsiteX5" fmla="*/ 58141 w 116282"/>
                  <a:gd name="connsiteY5" fmla="*/ 29071 h 116282"/>
                  <a:gd name="connsiteX6" fmla="*/ 29071 w 116282"/>
                  <a:gd name="connsiteY6" fmla="*/ 58141 h 116282"/>
                  <a:gd name="connsiteX7" fmla="*/ 58141 w 116282"/>
                  <a:gd name="connsiteY7" fmla="*/ 87212 h 116282"/>
                  <a:gd name="connsiteX8" fmla="*/ 87212 w 116282"/>
                  <a:gd name="connsiteY8" fmla="*/ 58141 h 116282"/>
                  <a:gd name="connsiteX9" fmla="*/ 58141 w 116282"/>
                  <a:gd name="connsiteY9" fmla="*/ 29071 h 116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282" h="116282">
                    <a:moveTo>
                      <a:pt x="58141" y="116283"/>
                    </a:moveTo>
                    <a:cubicBezTo>
                      <a:pt x="26031" y="116283"/>
                      <a:pt x="0" y="90252"/>
                      <a:pt x="0" y="58141"/>
                    </a:cubicBezTo>
                    <a:cubicBezTo>
                      <a:pt x="0" y="26031"/>
                      <a:pt x="26031" y="0"/>
                      <a:pt x="58141" y="0"/>
                    </a:cubicBezTo>
                    <a:cubicBezTo>
                      <a:pt x="90252" y="0"/>
                      <a:pt x="116283" y="26031"/>
                      <a:pt x="116283" y="58141"/>
                    </a:cubicBezTo>
                    <a:cubicBezTo>
                      <a:pt x="116283" y="90252"/>
                      <a:pt x="90252" y="116283"/>
                      <a:pt x="58141" y="116283"/>
                    </a:cubicBezTo>
                    <a:close/>
                    <a:moveTo>
                      <a:pt x="58141" y="29071"/>
                    </a:moveTo>
                    <a:cubicBezTo>
                      <a:pt x="42086" y="29071"/>
                      <a:pt x="29071" y="42086"/>
                      <a:pt x="29071" y="58141"/>
                    </a:cubicBezTo>
                    <a:cubicBezTo>
                      <a:pt x="29071" y="74196"/>
                      <a:pt x="42086" y="87212"/>
                      <a:pt x="58141" y="87212"/>
                    </a:cubicBezTo>
                    <a:cubicBezTo>
                      <a:pt x="74196" y="87212"/>
                      <a:pt x="87212" y="74196"/>
                      <a:pt x="87212" y="58141"/>
                    </a:cubicBezTo>
                    <a:cubicBezTo>
                      <a:pt x="87212" y="42086"/>
                      <a:pt x="74196" y="29071"/>
                      <a:pt x="58141" y="29071"/>
                    </a:cubicBezTo>
                    <a:close/>
                  </a:path>
                </a:pathLst>
              </a:custGeom>
              <a:solidFill>
                <a:schemeClr val="bg1"/>
              </a:solidFill>
              <a:ln w="7243" cap="flat">
                <a:noFill/>
                <a:prstDash val="solid"/>
                <a:miter/>
              </a:ln>
            </p:spPr>
            <p:txBody>
              <a:bodyPr rtlCol="0" anchor="ctr"/>
              <a:lstStyle/>
              <a:p>
                <a:endParaRPr lang="en-US">
                  <a:solidFill>
                    <a:schemeClr val="bg1"/>
                  </a:solidFill>
                </a:endParaRPr>
              </a:p>
            </p:txBody>
          </p:sp>
          <p:sp>
            <p:nvSpPr>
              <p:cNvPr id="11" name="Freeform: Shape 10">
                <a:extLst>
                  <a:ext uri="{FF2B5EF4-FFF2-40B4-BE49-F238E27FC236}">
                    <a16:creationId xmlns:a16="http://schemas.microsoft.com/office/drawing/2014/main" id="{303FDCCD-741F-4EA0-82BA-BFD3D9E144B8}"/>
                  </a:ext>
                </a:extLst>
              </p:cNvPr>
              <p:cNvSpPr/>
              <p:nvPr/>
            </p:nvSpPr>
            <p:spPr>
              <a:xfrm>
                <a:off x="1409675" y="5816310"/>
                <a:ext cx="595949" cy="595949"/>
              </a:xfrm>
              <a:custGeom>
                <a:avLst/>
                <a:gdLst>
                  <a:gd name="connsiteX0" fmla="*/ 552343 w 595949"/>
                  <a:gd name="connsiteY0" fmla="*/ 283439 h 595949"/>
                  <a:gd name="connsiteX1" fmla="*/ 312510 w 595949"/>
                  <a:gd name="connsiteY1" fmla="*/ 43606 h 595949"/>
                  <a:gd name="connsiteX2" fmla="*/ 312510 w 595949"/>
                  <a:gd name="connsiteY2" fmla="*/ 0 h 595949"/>
                  <a:gd name="connsiteX3" fmla="*/ 283439 w 595949"/>
                  <a:gd name="connsiteY3" fmla="*/ 0 h 595949"/>
                  <a:gd name="connsiteX4" fmla="*/ 283439 w 595949"/>
                  <a:gd name="connsiteY4" fmla="*/ 43606 h 595949"/>
                  <a:gd name="connsiteX5" fmla="*/ 43606 w 595949"/>
                  <a:gd name="connsiteY5" fmla="*/ 283439 h 595949"/>
                  <a:gd name="connsiteX6" fmla="*/ 0 w 595949"/>
                  <a:gd name="connsiteY6" fmla="*/ 283439 h 595949"/>
                  <a:gd name="connsiteX7" fmla="*/ 0 w 595949"/>
                  <a:gd name="connsiteY7" fmla="*/ 312510 h 595949"/>
                  <a:gd name="connsiteX8" fmla="*/ 43606 w 595949"/>
                  <a:gd name="connsiteY8" fmla="*/ 312510 h 595949"/>
                  <a:gd name="connsiteX9" fmla="*/ 283439 w 595949"/>
                  <a:gd name="connsiteY9" fmla="*/ 552343 h 595949"/>
                  <a:gd name="connsiteX10" fmla="*/ 283439 w 595949"/>
                  <a:gd name="connsiteY10" fmla="*/ 595950 h 595949"/>
                  <a:gd name="connsiteX11" fmla="*/ 312510 w 595949"/>
                  <a:gd name="connsiteY11" fmla="*/ 595950 h 595949"/>
                  <a:gd name="connsiteX12" fmla="*/ 312510 w 595949"/>
                  <a:gd name="connsiteY12" fmla="*/ 552343 h 595949"/>
                  <a:gd name="connsiteX13" fmla="*/ 552343 w 595949"/>
                  <a:gd name="connsiteY13" fmla="*/ 312510 h 595949"/>
                  <a:gd name="connsiteX14" fmla="*/ 595950 w 595949"/>
                  <a:gd name="connsiteY14" fmla="*/ 312510 h 595949"/>
                  <a:gd name="connsiteX15" fmla="*/ 595950 w 595949"/>
                  <a:gd name="connsiteY15" fmla="*/ 283439 h 595949"/>
                  <a:gd name="connsiteX16" fmla="*/ 444491 w 595949"/>
                  <a:gd name="connsiteY16" fmla="*/ 312510 h 595949"/>
                  <a:gd name="connsiteX17" fmla="*/ 312510 w 595949"/>
                  <a:gd name="connsiteY17" fmla="*/ 444491 h 595949"/>
                  <a:gd name="connsiteX18" fmla="*/ 312510 w 595949"/>
                  <a:gd name="connsiteY18" fmla="*/ 385187 h 595949"/>
                  <a:gd name="connsiteX19" fmla="*/ 283439 w 595949"/>
                  <a:gd name="connsiteY19" fmla="*/ 385187 h 595949"/>
                  <a:gd name="connsiteX20" fmla="*/ 283439 w 595949"/>
                  <a:gd name="connsiteY20" fmla="*/ 444491 h 595949"/>
                  <a:gd name="connsiteX21" fmla="*/ 151458 w 595949"/>
                  <a:gd name="connsiteY21" fmla="*/ 312510 h 595949"/>
                  <a:gd name="connsiteX22" fmla="*/ 210763 w 595949"/>
                  <a:gd name="connsiteY22" fmla="*/ 312510 h 595949"/>
                  <a:gd name="connsiteX23" fmla="*/ 210763 w 595949"/>
                  <a:gd name="connsiteY23" fmla="*/ 283439 h 595949"/>
                  <a:gd name="connsiteX24" fmla="*/ 151458 w 595949"/>
                  <a:gd name="connsiteY24" fmla="*/ 283439 h 595949"/>
                  <a:gd name="connsiteX25" fmla="*/ 283439 w 595949"/>
                  <a:gd name="connsiteY25" fmla="*/ 151458 h 595949"/>
                  <a:gd name="connsiteX26" fmla="*/ 283439 w 595949"/>
                  <a:gd name="connsiteY26" fmla="*/ 210763 h 595949"/>
                  <a:gd name="connsiteX27" fmla="*/ 312510 w 595949"/>
                  <a:gd name="connsiteY27" fmla="*/ 210763 h 595949"/>
                  <a:gd name="connsiteX28" fmla="*/ 312510 w 595949"/>
                  <a:gd name="connsiteY28" fmla="*/ 151458 h 595949"/>
                  <a:gd name="connsiteX29" fmla="*/ 444491 w 595949"/>
                  <a:gd name="connsiteY29" fmla="*/ 283439 h 595949"/>
                  <a:gd name="connsiteX30" fmla="*/ 385187 w 595949"/>
                  <a:gd name="connsiteY30" fmla="*/ 283439 h 595949"/>
                  <a:gd name="connsiteX31" fmla="*/ 385187 w 595949"/>
                  <a:gd name="connsiteY31" fmla="*/ 312510 h 595949"/>
                  <a:gd name="connsiteX32" fmla="*/ 283439 w 595949"/>
                  <a:gd name="connsiteY32" fmla="*/ 87212 h 595949"/>
                  <a:gd name="connsiteX33" fmla="*/ 283439 w 595949"/>
                  <a:gd name="connsiteY33" fmla="*/ 122315 h 595949"/>
                  <a:gd name="connsiteX34" fmla="*/ 122242 w 595949"/>
                  <a:gd name="connsiteY34" fmla="*/ 283439 h 595949"/>
                  <a:gd name="connsiteX35" fmla="*/ 87212 w 595949"/>
                  <a:gd name="connsiteY35" fmla="*/ 283439 h 595949"/>
                  <a:gd name="connsiteX36" fmla="*/ 283439 w 595949"/>
                  <a:gd name="connsiteY36" fmla="*/ 87212 h 595949"/>
                  <a:gd name="connsiteX37" fmla="*/ 87212 w 595949"/>
                  <a:gd name="connsiteY37" fmla="*/ 312510 h 595949"/>
                  <a:gd name="connsiteX38" fmla="*/ 122315 w 595949"/>
                  <a:gd name="connsiteY38" fmla="*/ 312510 h 595949"/>
                  <a:gd name="connsiteX39" fmla="*/ 283439 w 595949"/>
                  <a:gd name="connsiteY39" fmla="*/ 473707 h 595949"/>
                  <a:gd name="connsiteX40" fmla="*/ 283439 w 595949"/>
                  <a:gd name="connsiteY40" fmla="*/ 508737 h 595949"/>
                  <a:gd name="connsiteX41" fmla="*/ 87212 w 595949"/>
                  <a:gd name="connsiteY41" fmla="*/ 312510 h 595949"/>
                  <a:gd name="connsiteX42" fmla="*/ 312510 w 595949"/>
                  <a:gd name="connsiteY42" fmla="*/ 508737 h 595949"/>
                  <a:gd name="connsiteX43" fmla="*/ 312510 w 595949"/>
                  <a:gd name="connsiteY43" fmla="*/ 473707 h 595949"/>
                  <a:gd name="connsiteX44" fmla="*/ 473707 w 595949"/>
                  <a:gd name="connsiteY44" fmla="*/ 312510 h 595949"/>
                  <a:gd name="connsiteX45" fmla="*/ 508737 w 595949"/>
                  <a:gd name="connsiteY45" fmla="*/ 312510 h 595949"/>
                  <a:gd name="connsiteX46" fmla="*/ 312510 w 595949"/>
                  <a:gd name="connsiteY46" fmla="*/ 508737 h 595949"/>
                  <a:gd name="connsiteX47" fmla="*/ 473707 w 595949"/>
                  <a:gd name="connsiteY47" fmla="*/ 283439 h 595949"/>
                  <a:gd name="connsiteX48" fmla="*/ 312510 w 595949"/>
                  <a:gd name="connsiteY48" fmla="*/ 122242 h 595949"/>
                  <a:gd name="connsiteX49" fmla="*/ 312510 w 595949"/>
                  <a:gd name="connsiteY49" fmla="*/ 87212 h 595949"/>
                  <a:gd name="connsiteX50" fmla="*/ 508737 w 595949"/>
                  <a:gd name="connsiteY50" fmla="*/ 283439 h 59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95949" h="595949">
                    <a:moveTo>
                      <a:pt x="552343" y="283439"/>
                    </a:moveTo>
                    <a:cubicBezTo>
                      <a:pt x="544723" y="154271"/>
                      <a:pt x="441679" y="51227"/>
                      <a:pt x="312510" y="43606"/>
                    </a:cubicBezTo>
                    <a:lnTo>
                      <a:pt x="312510" y="0"/>
                    </a:lnTo>
                    <a:lnTo>
                      <a:pt x="283439" y="0"/>
                    </a:lnTo>
                    <a:lnTo>
                      <a:pt x="283439" y="43606"/>
                    </a:lnTo>
                    <a:cubicBezTo>
                      <a:pt x="154271" y="51227"/>
                      <a:pt x="51227" y="154271"/>
                      <a:pt x="43606" y="283439"/>
                    </a:cubicBezTo>
                    <a:lnTo>
                      <a:pt x="0" y="283439"/>
                    </a:lnTo>
                    <a:lnTo>
                      <a:pt x="0" y="312510"/>
                    </a:lnTo>
                    <a:lnTo>
                      <a:pt x="43606" y="312510"/>
                    </a:lnTo>
                    <a:cubicBezTo>
                      <a:pt x="51227" y="441679"/>
                      <a:pt x="154271" y="544723"/>
                      <a:pt x="283439" y="552343"/>
                    </a:cubicBezTo>
                    <a:lnTo>
                      <a:pt x="283439" y="595950"/>
                    </a:lnTo>
                    <a:lnTo>
                      <a:pt x="312510" y="595950"/>
                    </a:lnTo>
                    <a:lnTo>
                      <a:pt x="312510" y="552343"/>
                    </a:lnTo>
                    <a:cubicBezTo>
                      <a:pt x="441679" y="544723"/>
                      <a:pt x="544723" y="441679"/>
                      <a:pt x="552343" y="312510"/>
                    </a:cubicBezTo>
                    <a:lnTo>
                      <a:pt x="595950" y="312510"/>
                    </a:lnTo>
                    <a:lnTo>
                      <a:pt x="595950" y="283439"/>
                    </a:lnTo>
                    <a:close/>
                    <a:moveTo>
                      <a:pt x="444491" y="312510"/>
                    </a:moveTo>
                    <a:cubicBezTo>
                      <a:pt x="437508" y="382305"/>
                      <a:pt x="382305" y="437507"/>
                      <a:pt x="312510" y="444491"/>
                    </a:cubicBezTo>
                    <a:lnTo>
                      <a:pt x="312510" y="385187"/>
                    </a:lnTo>
                    <a:lnTo>
                      <a:pt x="283439" y="385187"/>
                    </a:lnTo>
                    <a:lnTo>
                      <a:pt x="283439" y="444491"/>
                    </a:lnTo>
                    <a:cubicBezTo>
                      <a:pt x="213645" y="437508"/>
                      <a:pt x="158443" y="382305"/>
                      <a:pt x="151458" y="312510"/>
                    </a:cubicBezTo>
                    <a:lnTo>
                      <a:pt x="210763" y="312510"/>
                    </a:lnTo>
                    <a:lnTo>
                      <a:pt x="210763" y="283439"/>
                    </a:lnTo>
                    <a:lnTo>
                      <a:pt x="151458" y="283439"/>
                    </a:lnTo>
                    <a:cubicBezTo>
                      <a:pt x="158443" y="213645"/>
                      <a:pt x="213645" y="158443"/>
                      <a:pt x="283439" y="151458"/>
                    </a:cubicBezTo>
                    <a:lnTo>
                      <a:pt x="283439" y="210763"/>
                    </a:lnTo>
                    <a:lnTo>
                      <a:pt x="312510" y="210763"/>
                    </a:lnTo>
                    <a:lnTo>
                      <a:pt x="312510" y="151458"/>
                    </a:lnTo>
                    <a:cubicBezTo>
                      <a:pt x="382305" y="158443"/>
                      <a:pt x="437507" y="213645"/>
                      <a:pt x="444491" y="283439"/>
                    </a:cubicBezTo>
                    <a:lnTo>
                      <a:pt x="385187" y="283439"/>
                    </a:lnTo>
                    <a:lnTo>
                      <a:pt x="385187" y="312510"/>
                    </a:lnTo>
                    <a:close/>
                    <a:moveTo>
                      <a:pt x="283439" y="87212"/>
                    </a:moveTo>
                    <a:lnTo>
                      <a:pt x="283439" y="122315"/>
                    </a:lnTo>
                    <a:cubicBezTo>
                      <a:pt x="197604" y="129525"/>
                      <a:pt x="129490" y="197607"/>
                      <a:pt x="122242" y="283439"/>
                    </a:cubicBezTo>
                    <a:lnTo>
                      <a:pt x="87212" y="283439"/>
                    </a:lnTo>
                    <a:cubicBezTo>
                      <a:pt x="94686" y="178318"/>
                      <a:pt x="178318" y="94686"/>
                      <a:pt x="283439" y="87212"/>
                    </a:cubicBezTo>
                    <a:close/>
                    <a:moveTo>
                      <a:pt x="87212" y="312510"/>
                    </a:moveTo>
                    <a:lnTo>
                      <a:pt x="122315" y="312510"/>
                    </a:lnTo>
                    <a:cubicBezTo>
                      <a:pt x="129525" y="398346"/>
                      <a:pt x="197607" y="466459"/>
                      <a:pt x="283439" y="473707"/>
                    </a:cubicBezTo>
                    <a:lnTo>
                      <a:pt x="283439" y="508737"/>
                    </a:lnTo>
                    <a:cubicBezTo>
                      <a:pt x="178318" y="501263"/>
                      <a:pt x="94686" y="417632"/>
                      <a:pt x="87212" y="312510"/>
                    </a:cubicBezTo>
                    <a:close/>
                    <a:moveTo>
                      <a:pt x="312510" y="508737"/>
                    </a:moveTo>
                    <a:lnTo>
                      <a:pt x="312510" y="473707"/>
                    </a:lnTo>
                    <a:cubicBezTo>
                      <a:pt x="398371" y="466493"/>
                      <a:pt x="466493" y="398371"/>
                      <a:pt x="473707" y="312510"/>
                    </a:cubicBezTo>
                    <a:lnTo>
                      <a:pt x="508737" y="312510"/>
                    </a:lnTo>
                    <a:cubicBezTo>
                      <a:pt x="501263" y="417632"/>
                      <a:pt x="417632" y="501263"/>
                      <a:pt x="312510" y="508737"/>
                    </a:cubicBezTo>
                    <a:close/>
                    <a:moveTo>
                      <a:pt x="473707" y="283439"/>
                    </a:moveTo>
                    <a:cubicBezTo>
                      <a:pt x="466493" y="197578"/>
                      <a:pt x="398371" y="129457"/>
                      <a:pt x="312510" y="122242"/>
                    </a:cubicBezTo>
                    <a:lnTo>
                      <a:pt x="312510" y="87212"/>
                    </a:lnTo>
                    <a:cubicBezTo>
                      <a:pt x="417632" y="94686"/>
                      <a:pt x="501263" y="178318"/>
                      <a:pt x="508737" y="283439"/>
                    </a:cubicBezTo>
                    <a:close/>
                  </a:path>
                </a:pathLst>
              </a:custGeom>
              <a:solidFill>
                <a:srgbClr val="003C6A"/>
              </a:solidFill>
              <a:ln w="7243"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679742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0" name="Title 1">
            <a:extLst>
              <a:ext uri="{FF2B5EF4-FFF2-40B4-BE49-F238E27FC236}">
                <a16:creationId xmlns:a16="http://schemas.microsoft.com/office/drawing/2014/main" id="{790A70AD-5CD2-4CA5-8267-026852F1FEBC}"/>
              </a:ext>
            </a:extLst>
          </p:cNvPr>
          <p:cNvSpPr>
            <a:spLocks noGrp="1"/>
          </p:cNvSpPr>
          <p:nvPr>
            <p:ph type="title"/>
          </p:nvPr>
        </p:nvSpPr>
        <p:spPr>
          <a:xfrm>
            <a:off x="588263" y="2179975"/>
            <a:ext cx="4339418" cy="2215991"/>
          </a:xfrm>
        </p:spPr>
        <p:txBody>
          <a:bodyPr/>
          <a:lstStyle/>
          <a:p>
            <a:r>
              <a:rPr lang="en-US" spc="0"/>
              <a:t>Building business continuity through intelligent, unified systems </a:t>
            </a:r>
          </a:p>
        </p:txBody>
      </p:sp>
      <p:grpSp>
        <p:nvGrpSpPr>
          <p:cNvPr id="152" name="Group 151">
            <a:extLst>
              <a:ext uri="{FF2B5EF4-FFF2-40B4-BE49-F238E27FC236}">
                <a16:creationId xmlns:a16="http://schemas.microsoft.com/office/drawing/2014/main" id="{F08B58F8-487B-E04D-BE83-8A8F11810310}"/>
              </a:ext>
            </a:extLst>
          </p:cNvPr>
          <p:cNvGrpSpPr/>
          <p:nvPr/>
        </p:nvGrpSpPr>
        <p:grpSpPr>
          <a:xfrm>
            <a:off x="7185401" y="2530911"/>
            <a:ext cx="1836648" cy="1817805"/>
            <a:chOff x="7185401" y="2530911"/>
            <a:chExt cx="1836648" cy="1817805"/>
          </a:xfrm>
        </p:grpSpPr>
        <p:sp>
          <p:nvSpPr>
            <p:cNvPr id="47" name="Freeform 46">
              <a:extLst>
                <a:ext uri="{FF2B5EF4-FFF2-40B4-BE49-F238E27FC236}">
                  <a16:creationId xmlns:a16="http://schemas.microsoft.com/office/drawing/2014/main" id="{DBEE1731-2B5F-9C45-8098-11DC6D5D64E2}"/>
                </a:ext>
              </a:extLst>
            </p:cNvPr>
            <p:cNvSpPr/>
            <p:nvPr/>
          </p:nvSpPr>
          <p:spPr>
            <a:xfrm>
              <a:off x="7204245" y="2530911"/>
              <a:ext cx="1817804" cy="1817805"/>
            </a:xfrm>
            <a:custGeom>
              <a:avLst/>
              <a:gdLst>
                <a:gd name="connsiteX0" fmla="*/ 1695450 w 1695450"/>
                <a:gd name="connsiteY0" fmla="*/ 847725 h 1695450"/>
                <a:gd name="connsiteX1" fmla="*/ 847725 w 1695450"/>
                <a:gd name="connsiteY1" fmla="*/ 1695450 h 1695450"/>
                <a:gd name="connsiteX2" fmla="*/ 0 w 1695450"/>
                <a:gd name="connsiteY2" fmla="*/ 847725 h 1695450"/>
                <a:gd name="connsiteX3" fmla="*/ 847725 w 1695450"/>
                <a:gd name="connsiteY3" fmla="*/ 0 h 1695450"/>
                <a:gd name="connsiteX4" fmla="*/ 1695450 w 1695450"/>
                <a:gd name="connsiteY4" fmla="*/ 847725 h 169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50" h="1695450">
                  <a:moveTo>
                    <a:pt x="1695450" y="847725"/>
                  </a:moveTo>
                  <a:cubicBezTo>
                    <a:pt x="1695450" y="1315911"/>
                    <a:pt x="1315911" y="1695450"/>
                    <a:pt x="847725" y="1695450"/>
                  </a:cubicBezTo>
                  <a:cubicBezTo>
                    <a:pt x="379540" y="1695450"/>
                    <a:pt x="0" y="1315911"/>
                    <a:pt x="0" y="847725"/>
                  </a:cubicBezTo>
                  <a:cubicBezTo>
                    <a:pt x="0" y="379539"/>
                    <a:pt x="379540" y="0"/>
                    <a:pt x="847725" y="0"/>
                  </a:cubicBezTo>
                  <a:cubicBezTo>
                    <a:pt x="1315911" y="0"/>
                    <a:pt x="1695450" y="379539"/>
                    <a:pt x="1695450" y="847725"/>
                  </a:cubicBezTo>
                  <a:close/>
                </a:path>
              </a:pathLst>
            </a:custGeom>
            <a:solidFill>
              <a:schemeClr val="bg1">
                <a:lumMod val="95000"/>
              </a:schemeClr>
            </a:solidFill>
            <a:ln w="3458" cap="flat">
              <a:noFill/>
              <a:prstDash val="solid"/>
              <a:miter/>
            </a:ln>
          </p:spPr>
          <p:txBody>
            <a:bodyPr rtlCol="0" anchor="ctr"/>
            <a:lstStyle/>
            <a:p>
              <a:endParaRPr lang="en-US"/>
            </a:p>
          </p:txBody>
        </p:sp>
        <p:sp>
          <p:nvSpPr>
            <p:cNvPr id="109" name="TextBox 108">
              <a:extLst>
                <a:ext uri="{FF2B5EF4-FFF2-40B4-BE49-F238E27FC236}">
                  <a16:creationId xmlns:a16="http://schemas.microsoft.com/office/drawing/2014/main" id="{5A691504-0C04-EE45-AFDC-C43C58937E62}"/>
                </a:ext>
              </a:extLst>
            </p:cNvPr>
            <p:cNvSpPr txBox="1"/>
            <p:nvPr/>
          </p:nvSpPr>
          <p:spPr>
            <a:xfrm>
              <a:off x="7185401" y="2989797"/>
              <a:ext cx="1817804" cy="89096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mj-lt"/>
                  <a:ea typeface="+mn-ea"/>
                  <a:cs typeface="+mn-cs"/>
                </a:rPr>
                <a:t>Unified </a:t>
              </a:r>
              <a:br>
                <a:rPr kumimoji="0" lang="en-US" sz="1600" b="1" i="0" u="none" strike="noStrike" kern="1200" cap="none" spc="0" normalizeH="0" baseline="0" noProof="0">
                  <a:ln>
                    <a:noFill/>
                  </a:ln>
                  <a:solidFill>
                    <a:srgbClr val="000000"/>
                  </a:solidFill>
                  <a:effectLst/>
                  <a:uLnTx/>
                  <a:uFillTx/>
                  <a:latin typeface="+mj-lt"/>
                  <a:ea typeface="+mn-ea"/>
                  <a:cs typeface="+mn-cs"/>
                </a:rPr>
              </a:br>
              <a:r>
                <a:rPr kumimoji="0" lang="en-US" sz="1600" b="1" i="0" u="none" strike="noStrike" kern="1200" cap="none" spc="0" normalizeH="0" baseline="0" noProof="0">
                  <a:ln>
                    <a:noFill/>
                  </a:ln>
                  <a:solidFill>
                    <a:srgbClr val="000000"/>
                  </a:solidFill>
                  <a:effectLst/>
                  <a:uLnTx/>
                  <a:uFillTx/>
                  <a:latin typeface="+mj-lt"/>
                  <a:ea typeface="+mn-ea"/>
                  <a:cs typeface="+mn-cs"/>
                </a:rPr>
                <a:t>&amp; Intelligent </a:t>
              </a:r>
              <a:br>
                <a:rPr kumimoji="0" lang="en-US" sz="1600" b="1" i="0" u="none" strike="noStrike" kern="1200" cap="none" spc="0" normalizeH="0" baseline="0" noProof="0">
                  <a:ln>
                    <a:noFill/>
                  </a:ln>
                  <a:solidFill>
                    <a:srgbClr val="000000"/>
                  </a:solidFill>
                  <a:effectLst/>
                  <a:uLnTx/>
                  <a:uFillTx/>
                  <a:latin typeface="+mj-lt"/>
                  <a:ea typeface="+mn-ea"/>
                  <a:cs typeface="+mn-cs"/>
                </a:rPr>
              </a:br>
              <a:r>
                <a:rPr kumimoji="0" lang="en-US" sz="1600" b="1" i="0" u="none" strike="noStrike" kern="1200" cap="none" spc="0" normalizeH="0" baseline="0" noProof="0">
                  <a:ln>
                    <a:noFill/>
                  </a:ln>
                  <a:solidFill>
                    <a:srgbClr val="000000"/>
                  </a:solidFill>
                  <a:effectLst/>
                  <a:uLnTx/>
                  <a:uFillTx/>
                  <a:latin typeface="+mj-lt"/>
                  <a:ea typeface="+mn-ea"/>
                  <a:cs typeface="+mn-cs"/>
                </a:rPr>
                <a:t>Systems</a:t>
              </a:r>
              <a:endParaRPr kumimoji="0" lang="en-US" sz="1600" b="0" i="0" u="none" strike="noStrike" kern="1200" cap="none" spc="0" normalizeH="0" baseline="0" noProof="0">
                <a:ln>
                  <a:noFill/>
                </a:ln>
                <a:solidFill>
                  <a:srgbClr val="000000"/>
                </a:solidFill>
                <a:effectLst/>
                <a:uLnTx/>
                <a:uFillTx/>
                <a:latin typeface="+mj-lt"/>
                <a:ea typeface="+mn-ea"/>
                <a:cs typeface="+mn-cs"/>
              </a:endParaRPr>
            </a:p>
          </p:txBody>
        </p:sp>
      </p:grpSp>
      <p:grpSp>
        <p:nvGrpSpPr>
          <p:cNvPr id="99" name="Group 98">
            <a:extLst>
              <a:ext uri="{FF2B5EF4-FFF2-40B4-BE49-F238E27FC236}">
                <a16:creationId xmlns:a16="http://schemas.microsoft.com/office/drawing/2014/main" id="{81233EEE-8B35-1F4F-B7E5-3AEF7A3BEB0E}"/>
              </a:ext>
            </a:extLst>
          </p:cNvPr>
          <p:cNvGrpSpPr/>
          <p:nvPr/>
        </p:nvGrpSpPr>
        <p:grpSpPr>
          <a:xfrm>
            <a:off x="6739439" y="1549500"/>
            <a:ext cx="3265996" cy="2776747"/>
            <a:chOff x="7402304" y="1665922"/>
            <a:chExt cx="3046165" cy="2589847"/>
          </a:xfrm>
        </p:grpSpPr>
        <p:sp>
          <p:nvSpPr>
            <p:cNvPr id="71" name="Freeform 70">
              <a:extLst>
                <a:ext uri="{FF2B5EF4-FFF2-40B4-BE49-F238E27FC236}">
                  <a16:creationId xmlns:a16="http://schemas.microsoft.com/office/drawing/2014/main" id="{BE1B5BFF-5E1B-884F-A859-EB17B5981892}"/>
                </a:ext>
              </a:extLst>
            </p:cNvPr>
            <p:cNvSpPr/>
            <p:nvPr/>
          </p:nvSpPr>
          <p:spPr>
            <a:xfrm>
              <a:off x="8736887" y="1665922"/>
              <a:ext cx="1711582" cy="2589847"/>
            </a:xfrm>
            <a:custGeom>
              <a:avLst/>
              <a:gdLst>
                <a:gd name="connsiteX0" fmla="*/ 572452 w 1711582"/>
                <a:gd name="connsiteY0" fmla="*/ 679132 h 2589847"/>
                <a:gd name="connsiteX1" fmla="*/ 1056323 w 1711582"/>
                <a:gd name="connsiteY1" fmla="*/ 2343150 h 2589847"/>
                <a:gd name="connsiteX2" fmla="*/ 1218248 w 1711582"/>
                <a:gd name="connsiteY2" fmla="*/ 2589847 h 2589847"/>
                <a:gd name="connsiteX3" fmla="*/ 1510665 w 1711582"/>
                <a:gd name="connsiteY3" fmla="*/ 2580322 h 2589847"/>
                <a:gd name="connsiteX4" fmla="*/ 829627 w 1711582"/>
                <a:gd name="connsiteY4" fmla="*/ 235268 h 2589847"/>
                <a:gd name="connsiteX5" fmla="*/ 21907 w 1711582"/>
                <a:gd name="connsiteY5" fmla="*/ 0 h 2589847"/>
                <a:gd name="connsiteX6" fmla="*/ 155257 w 1711582"/>
                <a:gd name="connsiteY6" fmla="*/ 256223 h 2589847"/>
                <a:gd name="connsiteX7" fmla="*/ 0 w 1711582"/>
                <a:gd name="connsiteY7" fmla="*/ 511493 h 2589847"/>
                <a:gd name="connsiteX8" fmla="*/ 572452 w 1711582"/>
                <a:gd name="connsiteY8" fmla="*/ 679132 h 258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582" h="2589847">
                  <a:moveTo>
                    <a:pt x="572452" y="679132"/>
                  </a:moveTo>
                  <a:cubicBezTo>
                    <a:pt x="1156335" y="1016318"/>
                    <a:pt x="1365885" y="1751647"/>
                    <a:pt x="1056323" y="2343150"/>
                  </a:cubicBezTo>
                  <a:lnTo>
                    <a:pt x="1218248" y="2589847"/>
                  </a:lnTo>
                  <a:lnTo>
                    <a:pt x="1510665" y="2580322"/>
                  </a:lnTo>
                  <a:cubicBezTo>
                    <a:pt x="1946910" y="1746885"/>
                    <a:pt x="1651635" y="710565"/>
                    <a:pt x="829627" y="235268"/>
                  </a:cubicBezTo>
                  <a:cubicBezTo>
                    <a:pt x="574357" y="87630"/>
                    <a:pt x="297180" y="11430"/>
                    <a:pt x="21907" y="0"/>
                  </a:cubicBezTo>
                  <a:lnTo>
                    <a:pt x="155257" y="256223"/>
                  </a:lnTo>
                  <a:lnTo>
                    <a:pt x="0" y="511493"/>
                  </a:lnTo>
                  <a:cubicBezTo>
                    <a:pt x="195263" y="520065"/>
                    <a:pt x="391477" y="574357"/>
                    <a:pt x="572452" y="679132"/>
                  </a:cubicBezTo>
                  <a:close/>
                </a:path>
              </a:pathLst>
            </a:custGeom>
            <a:solidFill>
              <a:srgbClr val="2D75BC"/>
            </a:solidFill>
            <a:ln w="9525" cap="flat">
              <a:noFill/>
              <a:prstDash val="solid"/>
              <a:miter/>
            </a:ln>
          </p:spPr>
          <p:txBody>
            <a:bodyPr rtlCol="0" anchor="ctr"/>
            <a:lstStyle/>
            <a:p>
              <a:endParaRPr lang="en-US"/>
            </a:p>
          </p:txBody>
        </p:sp>
        <p:sp>
          <p:nvSpPr>
            <p:cNvPr id="110" name="TextBox 109">
              <a:extLst>
                <a:ext uri="{FF2B5EF4-FFF2-40B4-BE49-F238E27FC236}">
                  <a16:creationId xmlns:a16="http://schemas.microsoft.com/office/drawing/2014/main" id="{A41D6F1B-B16C-1B4F-8E2F-3DAA36B7B05C}"/>
                </a:ext>
              </a:extLst>
            </p:cNvPr>
            <p:cNvSpPr txBox="1"/>
            <p:nvPr/>
          </p:nvSpPr>
          <p:spPr>
            <a:xfrm rot="9395686">
              <a:off x="7402304" y="2284613"/>
              <a:ext cx="2559776" cy="1970642"/>
            </a:xfrm>
            <a:prstGeom prst="rect">
              <a:avLst/>
            </a:prstGeom>
          </p:spPr>
          <p:txBody>
            <a:bodyPr wrap="square" lIns="182880" tIns="146304" rIns="182880" bIns="146304" rtlCol="0">
              <a:prstTxWarp prst="textCircle">
                <a:avLst>
                  <a:gd name="adj" fmla="val 6906244"/>
                </a:avLst>
              </a:prstTxWarp>
              <a:spAutoFit/>
            </a:bodyPr>
            <a:lstStyle/>
            <a:p>
              <a:pPr marL="0" marR="0" lvl="0" indent="0" algn="ctr" defTabSz="932597" rtl="0" eaLnBrk="1" fontAlgn="auto" latinLnBrk="0" hangingPunct="1">
                <a:lnSpc>
                  <a:spcPct val="90000"/>
                </a:lnSpc>
                <a:spcBef>
                  <a:spcPts val="0"/>
                </a:spcBef>
                <a:spcAft>
                  <a:spcPts val="1568"/>
                </a:spcAft>
                <a:buClrTx/>
                <a:buSzTx/>
                <a:buFontTx/>
                <a:buNone/>
                <a:tabLst/>
                <a:defRPr/>
              </a:pPr>
              <a:r>
                <a:rPr kumimoji="0" lang="en-US" sz="1400" b="0" i="0" u="none" strike="noStrike" kern="1200" cap="all" spc="80" normalizeH="0" baseline="0" noProof="0">
                  <a:ln>
                    <a:noFill/>
                  </a:ln>
                  <a:solidFill>
                    <a:srgbClr val="FFFFFF"/>
                  </a:solidFill>
                  <a:effectLst/>
                  <a:uLnTx/>
                  <a:uFillTx/>
                  <a:latin typeface="Segoe UI Semibold"/>
                  <a:ea typeface="+mn-ea"/>
                  <a:cs typeface="+mn-cs"/>
                </a:rPr>
                <a:t>Agility</a:t>
              </a:r>
            </a:p>
          </p:txBody>
        </p:sp>
      </p:grpSp>
      <p:grpSp>
        <p:nvGrpSpPr>
          <p:cNvPr id="101" name="Group 100">
            <a:extLst>
              <a:ext uri="{FF2B5EF4-FFF2-40B4-BE49-F238E27FC236}">
                <a16:creationId xmlns:a16="http://schemas.microsoft.com/office/drawing/2014/main" id="{EF51DD02-172E-AD41-A71C-0B7DE018E00C}"/>
              </a:ext>
            </a:extLst>
          </p:cNvPr>
          <p:cNvGrpSpPr/>
          <p:nvPr/>
        </p:nvGrpSpPr>
        <p:grpSpPr>
          <a:xfrm>
            <a:off x="6515930" y="1994224"/>
            <a:ext cx="3193412" cy="3335940"/>
            <a:chOff x="7193838" y="2080712"/>
            <a:chExt cx="2978467" cy="3111401"/>
          </a:xfrm>
        </p:grpSpPr>
        <p:sp>
          <p:nvSpPr>
            <p:cNvPr id="70" name="Freeform 69">
              <a:extLst>
                <a:ext uri="{FF2B5EF4-FFF2-40B4-BE49-F238E27FC236}">
                  <a16:creationId xmlns:a16="http://schemas.microsoft.com/office/drawing/2014/main" id="{5CBDD2DB-C449-844E-9B47-E4E5C60FE78E}"/>
                </a:ext>
              </a:extLst>
            </p:cNvPr>
            <p:cNvSpPr/>
            <p:nvPr/>
          </p:nvSpPr>
          <p:spPr>
            <a:xfrm>
              <a:off x="7193838" y="4099559"/>
              <a:ext cx="2978467" cy="1092554"/>
            </a:xfrm>
            <a:custGeom>
              <a:avLst/>
              <a:gdLst>
                <a:gd name="connsiteX0" fmla="*/ 2115503 w 2978467"/>
                <a:gd name="connsiteY0" fmla="*/ 413385 h 1092554"/>
                <a:gd name="connsiteX1" fmla="*/ 432435 w 2978467"/>
                <a:gd name="connsiteY1" fmla="*/ 0 h 1092554"/>
                <a:gd name="connsiteX2" fmla="*/ 138113 w 2978467"/>
                <a:gd name="connsiteY2" fmla="*/ 16193 h 1092554"/>
                <a:gd name="connsiteX3" fmla="*/ 0 w 2978467"/>
                <a:gd name="connsiteY3" fmla="*/ 273368 h 1092554"/>
                <a:gd name="connsiteX4" fmla="*/ 2370773 w 2978467"/>
                <a:gd name="connsiteY4" fmla="*/ 856297 h 1092554"/>
                <a:gd name="connsiteX5" fmla="*/ 2978468 w 2978467"/>
                <a:gd name="connsiteY5" fmla="*/ 274320 h 1092554"/>
                <a:gd name="connsiteX6" fmla="*/ 2689860 w 2978467"/>
                <a:gd name="connsiteY6" fmla="*/ 261938 h 1092554"/>
                <a:gd name="connsiteX7" fmla="*/ 2546033 w 2978467"/>
                <a:gd name="connsiteY7" fmla="*/ 0 h 1092554"/>
                <a:gd name="connsiteX8" fmla="*/ 2115503 w 2978467"/>
                <a:gd name="connsiteY8" fmla="*/ 413385 h 109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467" h="1092554">
                  <a:moveTo>
                    <a:pt x="2115503" y="413385"/>
                  </a:moveTo>
                  <a:cubicBezTo>
                    <a:pt x="1531620" y="750570"/>
                    <a:pt x="789623" y="563880"/>
                    <a:pt x="432435" y="0"/>
                  </a:cubicBezTo>
                  <a:lnTo>
                    <a:pt x="138113" y="16193"/>
                  </a:lnTo>
                  <a:lnTo>
                    <a:pt x="0" y="273368"/>
                  </a:lnTo>
                  <a:cubicBezTo>
                    <a:pt x="503873" y="1067753"/>
                    <a:pt x="1548765" y="1330642"/>
                    <a:pt x="2370773" y="856297"/>
                  </a:cubicBezTo>
                  <a:cubicBezTo>
                    <a:pt x="2626043" y="708660"/>
                    <a:pt x="2830830" y="506730"/>
                    <a:pt x="2978468" y="274320"/>
                  </a:cubicBezTo>
                  <a:lnTo>
                    <a:pt x="2689860" y="261938"/>
                  </a:lnTo>
                  <a:lnTo>
                    <a:pt x="2546033" y="0"/>
                  </a:lnTo>
                  <a:cubicBezTo>
                    <a:pt x="2442210" y="165735"/>
                    <a:pt x="2297430" y="308610"/>
                    <a:pt x="2115503" y="413385"/>
                  </a:cubicBezTo>
                  <a:close/>
                </a:path>
              </a:pathLst>
            </a:custGeom>
            <a:solidFill>
              <a:srgbClr val="173E6A"/>
            </a:solidFill>
            <a:ln w="9525" cap="flat">
              <a:noFill/>
              <a:prstDash val="solid"/>
              <a:miter/>
            </a:ln>
          </p:spPr>
          <p:txBody>
            <a:bodyPr rtlCol="0" anchor="ctr"/>
            <a:lstStyle/>
            <a:p>
              <a:endParaRPr lang="en-US"/>
            </a:p>
          </p:txBody>
        </p:sp>
        <p:sp>
          <p:nvSpPr>
            <p:cNvPr id="111" name="TextBox 110">
              <a:extLst>
                <a:ext uri="{FF2B5EF4-FFF2-40B4-BE49-F238E27FC236}">
                  <a16:creationId xmlns:a16="http://schemas.microsoft.com/office/drawing/2014/main" id="{B3AB90D4-4925-FB4D-AC91-6DBBB129B461}"/>
                </a:ext>
              </a:extLst>
            </p:cNvPr>
            <p:cNvSpPr txBox="1"/>
            <p:nvPr/>
          </p:nvSpPr>
          <p:spPr>
            <a:xfrm>
              <a:off x="7282703" y="2080712"/>
              <a:ext cx="2804852" cy="2783490"/>
            </a:xfrm>
            <a:prstGeom prst="rect">
              <a:avLst/>
            </a:prstGeom>
          </p:spPr>
          <p:txBody>
            <a:bodyPr wrap="square" lIns="182880" tIns="146304" rIns="182880" bIns="146304" rtlCol="0">
              <a:prstTxWarp prst="textArchDown">
                <a:avLst/>
              </a:prstTxWarp>
              <a:spAutoFit/>
            </a:bodyPr>
            <a:lstStyle/>
            <a:p>
              <a:pPr marL="0" marR="0" lvl="0" indent="0" algn="ctr" defTabSz="932597" rtl="0" eaLnBrk="1" fontAlgn="auto" latinLnBrk="0" hangingPunct="1">
                <a:lnSpc>
                  <a:spcPct val="90000"/>
                </a:lnSpc>
                <a:spcBef>
                  <a:spcPts val="0"/>
                </a:spcBef>
                <a:spcAft>
                  <a:spcPts val="1568"/>
                </a:spcAft>
                <a:buClrTx/>
                <a:buSzTx/>
                <a:buFontTx/>
                <a:buNone/>
                <a:tabLst/>
                <a:defRPr/>
              </a:pPr>
              <a:r>
                <a:rPr kumimoji="0" lang="en-US" sz="1400" b="0" i="0" u="none" strike="noStrike" kern="1200" cap="all" spc="300" normalizeH="0" baseline="0" noProof="0">
                  <a:ln>
                    <a:noFill/>
                  </a:ln>
                  <a:solidFill>
                    <a:srgbClr val="FFFFFF"/>
                  </a:solidFill>
                  <a:effectLst/>
                  <a:uLnTx/>
                  <a:uFillTx/>
                  <a:latin typeface="Segoe UI Semibold"/>
                  <a:ea typeface="+mn-ea"/>
                  <a:cs typeface="+mn-cs"/>
                </a:rPr>
                <a:t>Workforce</a:t>
              </a:r>
              <a:br>
                <a:rPr kumimoji="0" lang="en-US" sz="1400" b="0" i="0" u="none" strike="noStrike" kern="1200" cap="all" spc="300" normalizeH="0" baseline="0" noProof="0">
                  <a:ln>
                    <a:noFill/>
                  </a:ln>
                  <a:solidFill>
                    <a:srgbClr val="FFFFFF"/>
                  </a:solidFill>
                  <a:effectLst/>
                  <a:uLnTx/>
                  <a:uFillTx/>
                  <a:latin typeface="Segoe UI Semibold"/>
                  <a:ea typeface="+mn-ea"/>
                  <a:cs typeface="+mn-cs"/>
                </a:rPr>
              </a:br>
              <a:r>
                <a:rPr kumimoji="0" lang="en-US" sz="1400" b="0" i="0" u="none" strike="noStrike" kern="1200" cap="all" spc="300" normalizeH="0" baseline="0" noProof="0">
                  <a:ln>
                    <a:noFill/>
                  </a:ln>
                  <a:solidFill>
                    <a:srgbClr val="FFFFFF"/>
                  </a:solidFill>
                  <a:effectLst/>
                  <a:uLnTx/>
                  <a:uFillTx/>
                  <a:latin typeface="Segoe UI Semibold"/>
                  <a:ea typeface="+mn-ea"/>
                  <a:cs typeface="+mn-cs"/>
                </a:rPr>
                <a:t>Empowerment</a:t>
              </a:r>
            </a:p>
          </p:txBody>
        </p:sp>
      </p:grpSp>
      <p:grpSp>
        <p:nvGrpSpPr>
          <p:cNvPr id="100" name="Group 99">
            <a:extLst>
              <a:ext uri="{FF2B5EF4-FFF2-40B4-BE49-F238E27FC236}">
                <a16:creationId xmlns:a16="http://schemas.microsoft.com/office/drawing/2014/main" id="{42485DEA-10A0-B045-82BC-878E42656825}"/>
              </a:ext>
            </a:extLst>
          </p:cNvPr>
          <p:cNvGrpSpPr/>
          <p:nvPr/>
        </p:nvGrpSpPr>
        <p:grpSpPr>
          <a:xfrm>
            <a:off x="6222833" y="1550522"/>
            <a:ext cx="3235379" cy="3024221"/>
            <a:chOff x="6920470" y="1666875"/>
            <a:chExt cx="3017609" cy="2820663"/>
          </a:xfrm>
        </p:grpSpPr>
        <p:sp>
          <p:nvSpPr>
            <p:cNvPr id="69" name="Freeform 68">
              <a:extLst>
                <a:ext uri="{FF2B5EF4-FFF2-40B4-BE49-F238E27FC236}">
                  <a16:creationId xmlns:a16="http://schemas.microsoft.com/office/drawing/2014/main" id="{27F87ED4-BB43-5B48-8F32-AE61323F6FEB}"/>
                </a:ext>
              </a:extLst>
            </p:cNvPr>
            <p:cNvSpPr/>
            <p:nvPr/>
          </p:nvSpPr>
          <p:spPr>
            <a:xfrm>
              <a:off x="6920470" y="1666875"/>
              <a:ext cx="1843087" cy="2579369"/>
            </a:xfrm>
            <a:custGeom>
              <a:avLst/>
              <a:gdLst>
                <a:gd name="connsiteX0" fmla="*/ 511492 w 1843087"/>
                <a:gd name="connsiteY0" fmla="*/ 1762125 h 2579369"/>
                <a:gd name="connsiteX1" fmla="*/ 1710690 w 1843087"/>
                <a:gd name="connsiteY1" fmla="*/ 511492 h 2579369"/>
                <a:gd name="connsiteX2" fmla="*/ 1843088 w 1843087"/>
                <a:gd name="connsiteY2" fmla="*/ 248603 h 2579369"/>
                <a:gd name="connsiteX3" fmla="*/ 1689735 w 1843087"/>
                <a:gd name="connsiteY3" fmla="*/ 0 h 2579369"/>
                <a:gd name="connsiteX4" fmla="*/ 0 w 1843087"/>
                <a:gd name="connsiteY4" fmla="*/ 1762125 h 2579369"/>
                <a:gd name="connsiteX5" fmla="*/ 200978 w 1843087"/>
                <a:gd name="connsiteY5" fmla="*/ 2579370 h 2579369"/>
                <a:gd name="connsiteX6" fmla="*/ 356235 w 1843087"/>
                <a:gd name="connsiteY6" fmla="*/ 2335530 h 2579369"/>
                <a:gd name="connsiteX7" fmla="*/ 654368 w 1843087"/>
                <a:gd name="connsiteY7" fmla="*/ 2342198 h 2579369"/>
                <a:gd name="connsiteX8" fmla="*/ 511492 w 1843087"/>
                <a:gd name="connsiteY8" fmla="*/ 1762125 h 257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3087" h="2579369">
                  <a:moveTo>
                    <a:pt x="511492" y="1762125"/>
                  </a:moveTo>
                  <a:cubicBezTo>
                    <a:pt x="511492" y="1088708"/>
                    <a:pt x="1043940" y="539115"/>
                    <a:pt x="1710690" y="511492"/>
                  </a:cubicBezTo>
                  <a:lnTo>
                    <a:pt x="1843088" y="248603"/>
                  </a:lnTo>
                  <a:lnTo>
                    <a:pt x="1689735" y="0"/>
                  </a:lnTo>
                  <a:cubicBezTo>
                    <a:pt x="749618" y="39052"/>
                    <a:pt x="0" y="812483"/>
                    <a:pt x="0" y="1762125"/>
                  </a:cubicBezTo>
                  <a:cubicBezTo>
                    <a:pt x="0" y="2057400"/>
                    <a:pt x="72390" y="2335530"/>
                    <a:pt x="200978" y="2579370"/>
                  </a:cubicBezTo>
                  <a:lnTo>
                    <a:pt x="356235" y="2335530"/>
                  </a:lnTo>
                  <a:lnTo>
                    <a:pt x="654368" y="2342198"/>
                  </a:lnTo>
                  <a:cubicBezTo>
                    <a:pt x="562928" y="2168843"/>
                    <a:pt x="511492" y="1971675"/>
                    <a:pt x="511492" y="1762125"/>
                  </a:cubicBezTo>
                  <a:close/>
                </a:path>
              </a:pathLst>
            </a:custGeom>
            <a:solidFill>
              <a:srgbClr val="65ACDF"/>
            </a:solidFill>
            <a:ln w="9525" cap="flat">
              <a:noFill/>
              <a:prstDash val="solid"/>
              <a:miter/>
            </a:ln>
          </p:spPr>
          <p:txBody>
            <a:bodyPr rtlCol="0" anchor="ctr"/>
            <a:lstStyle/>
            <a:p>
              <a:endParaRPr lang="en-US"/>
            </a:p>
          </p:txBody>
        </p:sp>
        <p:sp>
          <p:nvSpPr>
            <p:cNvPr id="112" name="TextBox 111">
              <a:extLst>
                <a:ext uri="{FF2B5EF4-FFF2-40B4-BE49-F238E27FC236}">
                  <a16:creationId xmlns:a16="http://schemas.microsoft.com/office/drawing/2014/main" id="{01652D8A-1D93-FE41-96C3-FCEFC609AB57}"/>
                </a:ext>
              </a:extLst>
            </p:cNvPr>
            <p:cNvSpPr txBox="1"/>
            <p:nvPr/>
          </p:nvSpPr>
          <p:spPr>
            <a:xfrm rot="1924951">
              <a:off x="7392049" y="2335487"/>
              <a:ext cx="2546030" cy="2152051"/>
            </a:xfrm>
            <a:prstGeom prst="rect">
              <a:avLst/>
            </a:prstGeom>
          </p:spPr>
          <p:txBody>
            <a:bodyPr wrap="square" lIns="182880" tIns="146304" rIns="182880" bIns="146304" rtlCol="0">
              <a:prstTxWarp prst="textCircle">
                <a:avLst>
                  <a:gd name="adj" fmla="val 6906244"/>
                </a:avLst>
              </a:prstTxWarp>
              <a:spAutoFit/>
            </a:bodyPr>
            <a:lstStyle/>
            <a:p>
              <a:pPr marL="0" marR="0" lvl="0" indent="0" algn="ctr" defTabSz="932597" rtl="0" eaLnBrk="1" fontAlgn="auto" latinLnBrk="0" hangingPunct="1">
                <a:lnSpc>
                  <a:spcPct val="90000"/>
                </a:lnSpc>
                <a:spcBef>
                  <a:spcPts val="0"/>
                </a:spcBef>
                <a:spcAft>
                  <a:spcPts val="1568"/>
                </a:spcAft>
                <a:buClrTx/>
                <a:buSzTx/>
                <a:buFontTx/>
                <a:buNone/>
                <a:tabLst/>
                <a:defRPr/>
              </a:pPr>
              <a:r>
                <a:rPr kumimoji="0" lang="en-US" sz="1400" b="0" i="0" u="none" strike="noStrike" kern="1200" cap="all" spc="80" normalizeH="0" baseline="0" noProof="0">
                  <a:ln>
                    <a:noFill/>
                  </a:ln>
                  <a:solidFill>
                    <a:srgbClr val="FFFFFF"/>
                  </a:solidFill>
                  <a:effectLst/>
                  <a:uLnTx/>
                  <a:uFillTx/>
                  <a:latin typeface="Segoe UI Semibold"/>
                  <a:ea typeface="+mn-ea"/>
                  <a:cs typeface="+mn-cs"/>
                </a:rPr>
                <a:t>Visibility</a:t>
              </a:r>
            </a:p>
          </p:txBody>
        </p:sp>
      </p:grpSp>
      <p:grpSp>
        <p:nvGrpSpPr>
          <p:cNvPr id="104" name="Group 103">
            <a:extLst>
              <a:ext uri="{FF2B5EF4-FFF2-40B4-BE49-F238E27FC236}">
                <a16:creationId xmlns:a16="http://schemas.microsoft.com/office/drawing/2014/main" id="{2EE825F5-A3F2-F449-8912-27962439AA2E}"/>
              </a:ext>
            </a:extLst>
          </p:cNvPr>
          <p:cNvGrpSpPr/>
          <p:nvPr/>
        </p:nvGrpSpPr>
        <p:grpSpPr>
          <a:xfrm>
            <a:off x="5525169" y="440435"/>
            <a:ext cx="5142094" cy="5590621"/>
            <a:chOff x="6269764" y="631507"/>
            <a:chExt cx="4795985" cy="5214322"/>
          </a:xfrm>
        </p:grpSpPr>
        <p:grpSp>
          <p:nvGrpSpPr>
            <p:cNvPr id="61" name="Graphic 2">
              <a:extLst>
                <a:ext uri="{FF2B5EF4-FFF2-40B4-BE49-F238E27FC236}">
                  <a16:creationId xmlns:a16="http://schemas.microsoft.com/office/drawing/2014/main" id="{D1F70161-065D-474F-A45B-80BC97E05B17}"/>
                </a:ext>
              </a:extLst>
            </p:cNvPr>
            <p:cNvGrpSpPr/>
            <p:nvPr/>
          </p:nvGrpSpPr>
          <p:grpSpPr>
            <a:xfrm>
              <a:off x="8744507" y="631507"/>
              <a:ext cx="2321242" cy="1667827"/>
              <a:chOff x="369509" y="1628323"/>
              <a:chExt cx="2321242" cy="1667827"/>
            </a:xfrm>
          </p:grpSpPr>
          <p:sp>
            <p:nvSpPr>
              <p:cNvPr id="62" name="Freeform 61">
                <a:extLst>
                  <a:ext uri="{FF2B5EF4-FFF2-40B4-BE49-F238E27FC236}">
                    <a16:creationId xmlns:a16="http://schemas.microsoft.com/office/drawing/2014/main" id="{DEA4A7DB-FBB8-4D48-9E1B-D9EA1841F9A6}"/>
                  </a:ext>
                </a:extLst>
              </p:cNvPr>
              <p:cNvSpPr/>
              <p:nvPr/>
            </p:nvSpPr>
            <p:spPr>
              <a:xfrm>
                <a:off x="369509" y="1628323"/>
                <a:ext cx="2321242" cy="1667827"/>
              </a:xfrm>
              <a:custGeom>
                <a:avLst/>
                <a:gdLst>
                  <a:gd name="connsiteX0" fmla="*/ 1773555 w 2321242"/>
                  <a:gd name="connsiteY0" fmla="*/ 1667828 h 1667827"/>
                  <a:gd name="connsiteX1" fmla="*/ 2126933 w 2321242"/>
                  <a:gd name="connsiteY1" fmla="*/ 1661160 h 1667827"/>
                  <a:gd name="connsiteX2" fmla="*/ 2321243 w 2321242"/>
                  <a:gd name="connsiteY2" fmla="*/ 1330643 h 1667827"/>
                  <a:gd name="connsiteX3" fmla="*/ 18097 w 2321242"/>
                  <a:gd name="connsiteY3" fmla="*/ 0 h 1667827"/>
                  <a:gd name="connsiteX4" fmla="*/ 187643 w 2321242"/>
                  <a:gd name="connsiteY4" fmla="*/ 345757 h 1667827"/>
                  <a:gd name="connsiteX5" fmla="*/ 0 w 2321242"/>
                  <a:gd name="connsiteY5" fmla="*/ 643890 h 1667827"/>
                  <a:gd name="connsiteX6" fmla="*/ 1773555 w 2321242"/>
                  <a:gd name="connsiteY6" fmla="*/ 1667828 h 166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1242" h="1667827">
                    <a:moveTo>
                      <a:pt x="1773555" y="1667828"/>
                    </a:moveTo>
                    <a:lnTo>
                      <a:pt x="2126933" y="1661160"/>
                    </a:lnTo>
                    <a:lnTo>
                      <a:pt x="2321243" y="1330643"/>
                    </a:lnTo>
                    <a:cubicBezTo>
                      <a:pt x="1810703" y="500063"/>
                      <a:pt x="930593" y="26670"/>
                      <a:pt x="18097" y="0"/>
                    </a:cubicBezTo>
                    <a:lnTo>
                      <a:pt x="187643" y="345757"/>
                    </a:lnTo>
                    <a:lnTo>
                      <a:pt x="0" y="643890"/>
                    </a:lnTo>
                    <a:cubicBezTo>
                      <a:pt x="702945" y="663893"/>
                      <a:pt x="1380173" y="1028700"/>
                      <a:pt x="1773555" y="1667828"/>
                    </a:cubicBezTo>
                    <a:close/>
                  </a:path>
                </a:pathLst>
              </a:custGeom>
              <a:solidFill>
                <a:srgbClr val="D3D3D3"/>
              </a:solidFill>
              <a:ln w="952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458C5C5B-2FF4-FB49-9203-C92B4A282F65}"/>
                  </a:ext>
                </a:extLst>
              </p:cNvPr>
              <p:cNvSpPr/>
              <p:nvPr/>
            </p:nvSpPr>
            <p:spPr>
              <a:xfrm>
                <a:off x="2074484" y="2823711"/>
                <a:ext cx="616267" cy="472439"/>
              </a:xfrm>
              <a:custGeom>
                <a:avLst/>
                <a:gdLst>
                  <a:gd name="connsiteX0" fmla="*/ 527685 w 616267"/>
                  <a:gd name="connsiteY0" fmla="*/ 0 h 472439"/>
                  <a:gd name="connsiteX1" fmla="*/ 352425 w 616267"/>
                  <a:gd name="connsiteY1" fmla="*/ 340995 h 472439"/>
                  <a:gd name="connsiteX2" fmla="*/ 0 w 616267"/>
                  <a:gd name="connsiteY2" fmla="*/ 368617 h 472439"/>
                  <a:gd name="connsiteX3" fmla="*/ 68580 w 616267"/>
                  <a:gd name="connsiteY3" fmla="*/ 472440 h 472439"/>
                  <a:gd name="connsiteX4" fmla="*/ 421957 w 616267"/>
                  <a:gd name="connsiteY4" fmla="*/ 465772 h 472439"/>
                  <a:gd name="connsiteX5" fmla="*/ 616268 w 616267"/>
                  <a:gd name="connsiteY5" fmla="*/ 135255 h 472439"/>
                  <a:gd name="connsiteX6" fmla="*/ 527685 w 616267"/>
                  <a:gd name="connsiteY6" fmla="*/ 0 h 47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267" h="472439">
                    <a:moveTo>
                      <a:pt x="527685" y="0"/>
                    </a:moveTo>
                    <a:lnTo>
                      <a:pt x="352425" y="340995"/>
                    </a:lnTo>
                    <a:lnTo>
                      <a:pt x="0" y="368617"/>
                    </a:lnTo>
                    <a:cubicBezTo>
                      <a:pt x="23813" y="402908"/>
                      <a:pt x="46672" y="437197"/>
                      <a:pt x="68580" y="472440"/>
                    </a:cubicBezTo>
                    <a:lnTo>
                      <a:pt x="421957" y="465772"/>
                    </a:lnTo>
                    <a:lnTo>
                      <a:pt x="616268" y="135255"/>
                    </a:lnTo>
                    <a:cubicBezTo>
                      <a:pt x="586740" y="86677"/>
                      <a:pt x="560070" y="45720"/>
                      <a:pt x="527685" y="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14" name="TextBox 113">
              <a:extLst>
                <a:ext uri="{FF2B5EF4-FFF2-40B4-BE49-F238E27FC236}">
                  <a16:creationId xmlns:a16="http://schemas.microsoft.com/office/drawing/2014/main" id="{E89CDFD3-A8CF-334D-B40A-31AD28246D36}"/>
                </a:ext>
              </a:extLst>
            </p:cNvPr>
            <p:cNvSpPr txBox="1"/>
            <p:nvPr/>
          </p:nvSpPr>
          <p:spPr>
            <a:xfrm rot="7341169">
              <a:off x="6251720" y="1124674"/>
              <a:ext cx="4739199" cy="4703112"/>
            </a:xfrm>
            <a:prstGeom prst="rect">
              <a:avLst/>
            </a:prstGeom>
          </p:spPr>
          <p:txBody>
            <a:bodyPr wrap="square" lIns="182880" tIns="146304" rIns="182880" bIns="146304" rtlCol="0">
              <a:prstTxWarp prst="textCircle">
                <a:avLst>
                  <a:gd name="adj" fmla="val 6906244"/>
                </a:avLst>
              </a:prstTxWarp>
              <a:spAutoFit/>
            </a:bodyPr>
            <a:lstStyle/>
            <a:p>
              <a:pPr marL="0" marR="0" lvl="0" indent="0" algn="ctr" defTabSz="932597" rtl="0" eaLnBrk="1" fontAlgn="auto" latinLnBrk="0" hangingPunct="1">
                <a:lnSpc>
                  <a:spcPct val="90000"/>
                </a:lnSpc>
                <a:spcBef>
                  <a:spcPts val="0"/>
                </a:spcBef>
                <a:spcAft>
                  <a:spcPts val="1568"/>
                </a:spcAft>
                <a:buClrTx/>
                <a:buSzTx/>
                <a:buFontTx/>
                <a:buNone/>
                <a:tabLst/>
                <a:defRPr/>
              </a:pPr>
              <a:r>
                <a:rPr kumimoji="0" lang="en-US" sz="1400" b="0" i="0" u="none" strike="noStrike" kern="1200" cap="all" spc="80" normalizeH="0" baseline="0" noProof="0">
                  <a:ln>
                    <a:noFill/>
                  </a:ln>
                  <a:solidFill>
                    <a:srgbClr val="000000"/>
                  </a:solidFill>
                  <a:effectLst/>
                  <a:uLnTx/>
                  <a:uFillTx/>
                  <a:latin typeface="Segoe UI Semibold"/>
                  <a:ea typeface="+mn-ea"/>
                  <a:cs typeface="+mn-cs"/>
                </a:rPr>
                <a:t>Manufacturing</a:t>
              </a:r>
            </a:p>
          </p:txBody>
        </p:sp>
      </p:grpSp>
      <p:grpSp>
        <p:nvGrpSpPr>
          <p:cNvPr id="107" name="Group 106">
            <a:extLst>
              <a:ext uri="{FF2B5EF4-FFF2-40B4-BE49-F238E27FC236}">
                <a16:creationId xmlns:a16="http://schemas.microsoft.com/office/drawing/2014/main" id="{7200241E-F262-CF4F-8851-A9082E30621B}"/>
              </a:ext>
            </a:extLst>
          </p:cNvPr>
          <p:cNvGrpSpPr/>
          <p:nvPr/>
        </p:nvGrpSpPr>
        <p:grpSpPr>
          <a:xfrm>
            <a:off x="5113407" y="1040875"/>
            <a:ext cx="5513440" cy="4929000"/>
            <a:chOff x="5885720" y="1191532"/>
            <a:chExt cx="5142339" cy="4597233"/>
          </a:xfrm>
        </p:grpSpPr>
        <p:grpSp>
          <p:nvGrpSpPr>
            <p:cNvPr id="49" name="Graphic 2">
              <a:extLst>
                <a:ext uri="{FF2B5EF4-FFF2-40B4-BE49-F238E27FC236}">
                  <a16:creationId xmlns:a16="http://schemas.microsoft.com/office/drawing/2014/main" id="{D1F70161-065D-474F-A45B-80BC97E05B17}"/>
                </a:ext>
              </a:extLst>
            </p:cNvPr>
            <p:cNvGrpSpPr/>
            <p:nvPr/>
          </p:nvGrpSpPr>
          <p:grpSpPr>
            <a:xfrm>
              <a:off x="5885720" y="2097404"/>
              <a:ext cx="902352" cy="2661285"/>
              <a:chOff x="-2489278" y="3094220"/>
              <a:chExt cx="902352" cy="2661285"/>
            </a:xfrm>
          </p:grpSpPr>
          <p:sp>
            <p:nvSpPr>
              <p:cNvPr id="50" name="Freeform 49">
                <a:extLst>
                  <a:ext uri="{FF2B5EF4-FFF2-40B4-BE49-F238E27FC236}">
                    <a16:creationId xmlns:a16="http://schemas.microsoft.com/office/drawing/2014/main" id="{C5C9C3E2-21D0-504F-BF6D-D2ECC75C531E}"/>
                  </a:ext>
                </a:extLst>
              </p:cNvPr>
              <p:cNvSpPr/>
              <p:nvPr/>
            </p:nvSpPr>
            <p:spPr>
              <a:xfrm>
                <a:off x="-2489278" y="3095173"/>
                <a:ext cx="902352" cy="2660332"/>
              </a:xfrm>
              <a:custGeom>
                <a:avLst/>
                <a:gdLst>
                  <a:gd name="connsiteX0" fmla="*/ 902353 w 902352"/>
                  <a:gd name="connsiteY0" fmla="*/ 306705 h 2660332"/>
                  <a:gd name="connsiteX1" fmla="*/ 719473 w 902352"/>
                  <a:gd name="connsiteY1" fmla="*/ 3810 h 2660332"/>
                  <a:gd name="connsiteX2" fmla="*/ 336568 w 902352"/>
                  <a:gd name="connsiteY2" fmla="*/ 0 h 2660332"/>
                  <a:gd name="connsiteX3" fmla="*/ 336568 w 902352"/>
                  <a:gd name="connsiteY3" fmla="*/ 2660333 h 2660332"/>
                  <a:gd name="connsiteX4" fmla="*/ 550880 w 902352"/>
                  <a:gd name="connsiteY4" fmla="*/ 2341245 h 2660332"/>
                  <a:gd name="connsiteX5" fmla="*/ 902353 w 902352"/>
                  <a:gd name="connsiteY5" fmla="*/ 2354580 h 2660332"/>
                  <a:gd name="connsiteX6" fmla="*/ 902353 w 902352"/>
                  <a:gd name="connsiteY6" fmla="*/ 306705 h 266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52" h="2660332">
                    <a:moveTo>
                      <a:pt x="902353" y="306705"/>
                    </a:moveTo>
                    <a:lnTo>
                      <a:pt x="719473" y="3810"/>
                    </a:lnTo>
                    <a:lnTo>
                      <a:pt x="336568" y="0"/>
                    </a:lnTo>
                    <a:cubicBezTo>
                      <a:pt x="-127300" y="857250"/>
                      <a:pt x="-96820" y="1855470"/>
                      <a:pt x="336568" y="2660333"/>
                    </a:cubicBezTo>
                    <a:lnTo>
                      <a:pt x="550880" y="2341245"/>
                    </a:lnTo>
                    <a:lnTo>
                      <a:pt x="902353" y="2354580"/>
                    </a:lnTo>
                    <a:cubicBezTo>
                      <a:pt x="568025" y="1735455"/>
                      <a:pt x="545165" y="966787"/>
                      <a:pt x="902353" y="306705"/>
                    </a:cubicBezTo>
                    <a:close/>
                  </a:path>
                </a:pathLst>
              </a:custGeom>
              <a:solidFill>
                <a:srgbClr val="D3D3D3"/>
              </a:solidFill>
              <a:ln w="9525"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5714CA08-28C3-1C4E-9400-C22004E694D8}"/>
                  </a:ext>
                </a:extLst>
              </p:cNvPr>
              <p:cNvSpPr/>
              <p:nvPr/>
            </p:nvSpPr>
            <p:spPr>
              <a:xfrm>
                <a:off x="-2226053" y="3094220"/>
                <a:ext cx="639127" cy="418147"/>
              </a:xfrm>
              <a:custGeom>
                <a:avLst/>
                <a:gdLst>
                  <a:gd name="connsiteX0" fmla="*/ 0 w 639127"/>
                  <a:gd name="connsiteY0" fmla="*/ 145733 h 418147"/>
                  <a:gd name="connsiteX1" fmla="*/ 382905 w 639127"/>
                  <a:gd name="connsiteY1" fmla="*/ 126683 h 418147"/>
                  <a:gd name="connsiteX2" fmla="*/ 582930 w 639127"/>
                  <a:gd name="connsiteY2" fmla="*/ 418148 h 418147"/>
                  <a:gd name="connsiteX3" fmla="*/ 639128 w 639127"/>
                  <a:gd name="connsiteY3" fmla="*/ 306705 h 418147"/>
                  <a:gd name="connsiteX4" fmla="*/ 456248 w 639127"/>
                  <a:gd name="connsiteY4" fmla="*/ 3810 h 418147"/>
                  <a:gd name="connsiteX5" fmla="*/ 73343 w 639127"/>
                  <a:gd name="connsiteY5" fmla="*/ 0 h 418147"/>
                  <a:gd name="connsiteX6" fmla="*/ 0 w 639127"/>
                  <a:gd name="connsiteY6" fmla="*/ 145733 h 4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127" h="418147">
                    <a:moveTo>
                      <a:pt x="0" y="145733"/>
                    </a:moveTo>
                    <a:lnTo>
                      <a:pt x="382905" y="126683"/>
                    </a:lnTo>
                    <a:lnTo>
                      <a:pt x="582930" y="418148"/>
                    </a:lnTo>
                    <a:cubicBezTo>
                      <a:pt x="600075" y="381000"/>
                      <a:pt x="619125" y="343853"/>
                      <a:pt x="639128" y="306705"/>
                    </a:cubicBezTo>
                    <a:lnTo>
                      <a:pt x="456248" y="3810"/>
                    </a:lnTo>
                    <a:lnTo>
                      <a:pt x="73343" y="0"/>
                    </a:lnTo>
                    <a:cubicBezTo>
                      <a:pt x="45720" y="51435"/>
                      <a:pt x="23813" y="95250"/>
                      <a:pt x="0" y="145733"/>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15" name="TextBox 114">
              <a:extLst>
                <a:ext uri="{FF2B5EF4-FFF2-40B4-BE49-F238E27FC236}">
                  <a16:creationId xmlns:a16="http://schemas.microsoft.com/office/drawing/2014/main" id="{0EDBE5B0-9142-4449-AD2E-B6A8D9AC0298}"/>
                </a:ext>
              </a:extLst>
            </p:cNvPr>
            <p:cNvSpPr txBox="1"/>
            <p:nvPr/>
          </p:nvSpPr>
          <p:spPr>
            <a:xfrm rot="168094">
              <a:off x="6372884" y="1191532"/>
              <a:ext cx="4655175" cy="4597233"/>
            </a:xfrm>
            <a:prstGeom prst="rect">
              <a:avLst/>
            </a:prstGeom>
          </p:spPr>
          <p:txBody>
            <a:bodyPr wrap="square" lIns="182880" tIns="146304" rIns="182880" bIns="146304" rtlCol="0">
              <a:prstTxWarp prst="textCircle">
                <a:avLst>
                  <a:gd name="adj" fmla="val 6906244"/>
                </a:avLst>
              </a:prstTxWarp>
              <a:spAutoFit/>
            </a:bodyPr>
            <a:lstStyle/>
            <a:p>
              <a:pPr marL="0" marR="0" lvl="0" indent="0" algn="ctr" defTabSz="932597" rtl="0" eaLnBrk="1" fontAlgn="auto" latinLnBrk="0" hangingPunct="1">
                <a:lnSpc>
                  <a:spcPct val="90000"/>
                </a:lnSpc>
                <a:spcBef>
                  <a:spcPts val="0"/>
                </a:spcBef>
                <a:spcAft>
                  <a:spcPts val="1568"/>
                </a:spcAft>
                <a:buClrTx/>
                <a:buSzTx/>
                <a:buFontTx/>
                <a:buNone/>
                <a:tabLst/>
                <a:defRPr/>
              </a:pPr>
              <a:r>
                <a:rPr kumimoji="0" lang="en-US" sz="1400" b="0" i="0" u="none" strike="noStrike" kern="1200" cap="all" spc="80" normalizeH="0" baseline="0" noProof="0">
                  <a:ln>
                    <a:noFill/>
                  </a:ln>
                  <a:solidFill>
                    <a:srgbClr val="000000"/>
                  </a:solidFill>
                  <a:effectLst/>
                  <a:uLnTx/>
                  <a:uFillTx/>
                  <a:latin typeface="Segoe UI Semibold"/>
                  <a:ea typeface="+mn-ea"/>
                  <a:cs typeface="+mn-cs"/>
                </a:rPr>
                <a:t>Planning</a:t>
              </a:r>
            </a:p>
          </p:txBody>
        </p:sp>
      </p:grpSp>
      <p:grpSp>
        <p:nvGrpSpPr>
          <p:cNvPr id="105" name="Group 104">
            <a:extLst>
              <a:ext uri="{FF2B5EF4-FFF2-40B4-BE49-F238E27FC236}">
                <a16:creationId xmlns:a16="http://schemas.microsoft.com/office/drawing/2014/main" id="{00E3D4F4-E470-CF48-9867-3176936657F7}"/>
              </a:ext>
            </a:extLst>
          </p:cNvPr>
          <p:cNvGrpSpPr/>
          <p:nvPr/>
        </p:nvGrpSpPr>
        <p:grpSpPr>
          <a:xfrm>
            <a:off x="5752271" y="1029946"/>
            <a:ext cx="4916015" cy="5408222"/>
            <a:chOff x="6481579" y="1181339"/>
            <a:chExt cx="4585123" cy="5044200"/>
          </a:xfrm>
        </p:grpSpPr>
        <p:grpSp>
          <p:nvGrpSpPr>
            <p:cNvPr id="55" name="Graphic 2">
              <a:extLst>
                <a:ext uri="{FF2B5EF4-FFF2-40B4-BE49-F238E27FC236}">
                  <a16:creationId xmlns:a16="http://schemas.microsoft.com/office/drawing/2014/main" id="{D1F70161-065D-474F-A45B-80BC97E05B17}"/>
                </a:ext>
              </a:extLst>
            </p:cNvPr>
            <p:cNvGrpSpPr/>
            <p:nvPr/>
          </p:nvGrpSpPr>
          <p:grpSpPr>
            <a:xfrm>
              <a:off x="8574010" y="4558665"/>
              <a:ext cx="2492692" cy="1666874"/>
              <a:chOff x="199012" y="5555481"/>
              <a:chExt cx="2492692" cy="1666874"/>
            </a:xfrm>
          </p:grpSpPr>
          <p:sp>
            <p:nvSpPr>
              <p:cNvPr id="56" name="Freeform 55">
                <a:extLst>
                  <a:ext uri="{FF2B5EF4-FFF2-40B4-BE49-F238E27FC236}">
                    <a16:creationId xmlns:a16="http://schemas.microsoft.com/office/drawing/2014/main" id="{A2C40108-944B-D843-A645-21C6F67DB76A}"/>
                  </a:ext>
                </a:extLst>
              </p:cNvPr>
              <p:cNvSpPr/>
              <p:nvPr/>
            </p:nvSpPr>
            <p:spPr>
              <a:xfrm>
                <a:off x="199012" y="5555481"/>
                <a:ext cx="2492692" cy="1666874"/>
              </a:xfrm>
              <a:custGeom>
                <a:avLst/>
                <a:gdLst>
                  <a:gd name="connsiteX0" fmla="*/ 170497 w 2492692"/>
                  <a:gd name="connsiteY0" fmla="*/ 1023937 h 1666874"/>
                  <a:gd name="connsiteX1" fmla="*/ 0 w 2492692"/>
                  <a:gd name="connsiteY1" fmla="*/ 1333500 h 1666874"/>
                  <a:gd name="connsiteX2" fmla="*/ 188595 w 2492692"/>
                  <a:gd name="connsiteY2" fmla="*/ 1666875 h 1666874"/>
                  <a:gd name="connsiteX3" fmla="*/ 2492692 w 2492692"/>
                  <a:gd name="connsiteY3" fmla="*/ 337185 h 1666874"/>
                  <a:gd name="connsiteX4" fmla="*/ 2108835 w 2492692"/>
                  <a:gd name="connsiteY4" fmla="*/ 311467 h 1666874"/>
                  <a:gd name="connsiteX5" fmla="*/ 1945005 w 2492692"/>
                  <a:gd name="connsiteY5" fmla="*/ 0 h 1666874"/>
                  <a:gd name="connsiteX6" fmla="*/ 170497 w 2492692"/>
                  <a:gd name="connsiteY6" fmla="*/ 1023937 h 16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2692" h="1666874">
                    <a:moveTo>
                      <a:pt x="170497" y="1023937"/>
                    </a:moveTo>
                    <a:lnTo>
                      <a:pt x="0" y="1333500"/>
                    </a:lnTo>
                    <a:lnTo>
                      <a:pt x="188595" y="1666875"/>
                    </a:lnTo>
                    <a:cubicBezTo>
                      <a:pt x="1163003" y="1640205"/>
                      <a:pt x="2012632" y="1114425"/>
                      <a:pt x="2492692" y="337185"/>
                    </a:cubicBezTo>
                    <a:lnTo>
                      <a:pt x="2108835" y="311467"/>
                    </a:lnTo>
                    <a:lnTo>
                      <a:pt x="1945005" y="0"/>
                    </a:lnTo>
                    <a:cubicBezTo>
                      <a:pt x="1575435" y="598170"/>
                      <a:pt x="921067" y="1002983"/>
                      <a:pt x="170497" y="1023937"/>
                    </a:cubicBezTo>
                    <a:close/>
                  </a:path>
                </a:pathLst>
              </a:custGeom>
              <a:solidFill>
                <a:srgbClr val="D3D3D3"/>
              </a:solidFill>
              <a:ln w="9525" cap="flat">
                <a:noFill/>
                <a:prstDash val="solid"/>
                <a:miter/>
              </a:ln>
            </p:spPr>
            <p:txBody>
              <a:bodyPr rtlCol="0" anchor="ctr"/>
              <a:lstStyle/>
              <a:p>
                <a:endParaRPr lang="en-US"/>
              </a:p>
            </p:txBody>
          </p:sp>
          <p:sp>
            <p:nvSpPr>
              <p:cNvPr id="57" name="Freeform 56">
                <a:extLst>
                  <a:ext uri="{FF2B5EF4-FFF2-40B4-BE49-F238E27FC236}">
                    <a16:creationId xmlns:a16="http://schemas.microsoft.com/office/drawing/2014/main" id="{2AE46099-A77E-4249-AC0D-0CA85A21ED6F}"/>
                  </a:ext>
                </a:extLst>
              </p:cNvPr>
              <p:cNvSpPr/>
              <p:nvPr/>
            </p:nvSpPr>
            <p:spPr>
              <a:xfrm>
                <a:off x="199012" y="6571798"/>
                <a:ext cx="350519" cy="649605"/>
              </a:xfrm>
              <a:custGeom>
                <a:avLst/>
                <a:gdLst>
                  <a:gd name="connsiteX0" fmla="*/ 350520 w 350519"/>
                  <a:gd name="connsiteY0" fmla="*/ 641032 h 649605"/>
                  <a:gd name="connsiteX1" fmla="*/ 142875 w 350519"/>
                  <a:gd name="connsiteY1" fmla="*/ 319088 h 649605"/>
                  <a:gd name="connsiteX2" fmla="*/ 295275 w 350519"/>
                  <a:gd name="connsiteY2" fmla="*/ 0 h 649605"/>
                  <a:gd name="connsiteX3" fmla="*/ 170497 w 350519"/>
                  <a:gd name="connsiteY3" fmla="*/ 6668 h 649605"/>
                  <a:gd name="connsiteX4" fmla="*/ 0 w 350519"/>
                  <a:gd name="connsiteY4" fmla="*/ 316230 h 649605"/>
                  <a:gd name="connsiteX5" fmla="*/ 188595 w 350519"/>
                  <a:gd name="connsiteY5" fmla="*/ 649605 h 649605"/>
                  <a:gd name="connsiteX6" fmla="*/ 350520 w 350519"/>
                  <a:gd name="connsiteY6" fmla="*/ 641032 h 649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519" h="649605">
                    <a:moveTo>
                      <a:pt x="350520" y="641032"/>
                    </a:moveTo>
                    <a:lnTo>
                      <a:pt x="142875" y="319088"/>
                    </a:lnTo>
                    <a:lnTo>
                      <a:pt x="295275" y="0"/>
                    </a:lnTo>
                    <a:cubicBezTo>
                      <a:pt x="254317" y="3810"/>
                      <a:pt x="212407" y="5715"/>
                      <a:pt x="170497" y="6668"/>
                    </a:cubicBezTo>
                    <a:lnTo>
                      <a:pt x="0" y="316230"/>
                    </a:lnTo>
                    <a:lnTo>
                      <a:pt x="188595" y="649605"/>
                    </a:lnTo>
                    <a:cubicBezTo>
                      <a:pt x="245745" y="648653"/>
                      <a:pt x="294322" y="646748"/>
                      <a:pt x="350520" y="641032"/>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19" name="TextBox 118">
              <a:extLst>
                <a:ext uri="{FF2B5EF4-FFF2-40B4-BE49-F238E27FC236}">
                  <a16:creationId xmlns:a16="http://schemas.microsoft.com/office/drawing/2014/main" id="{312341FE-851C-6C4C-B77C-F5EB4A2F1438}"/>
                </a:ext>
              </a:extLst>
            </p:cNvPr>
            <p:cNvSpPr txBox="1"/>
            <p:nvPr/>
          </p:nvSpPr>
          <p:spPr>
            <a:xfrm rot="19731557">
              <a:off x="6481579" y="1181339"/>
              <a:ext cx="4401614" cy="4657434"/>
            </a:xfrm>
            <a:prstGeom prst="rect">
              <a:avLst/>
            </a:prstGeom>
            <a:ln>
              <a:noFill/>
            </a:ln>
          </p:spPr>
          <p:txBody>
            <a:bodyPr wrap="square" lIns="182880" tIns="146304" rIns="182880" bIns="146304" rtlCol="0">
              <a:prstTxWarp prst="textArchDown">
                <a:avLst>
                  <a:gd name="adj" fmla="val 2692690"/>
                </a:avLst>
              </a:prstTxWarp>
              <a:spAutoFit/>
            </a:bodyPr>
            <a:lstStyle/>
            <a:p>
              <a:pPr marL="0" marR="0" lvl="0" indent="0" algn="ctr" defTabSz="932597" rtl="0" eaLnBrk="1" fontAlgn="auto" latinLnBrk="0" hangingPunct="1">
                <a:lnSpc>
                  <a:spcPct val="90000"/>
                </a:lnSpc>
                <a:spcBef>
                  <a:spcPts val="0"/>
                </a:spcBef>
                <a:spcAft>
                  <a:spcPts val="1568"/>
                </a:spcAft>
                <a:buClrTx/>
                <a:buSzTx/>
                <a:buFontTx/>
                <a:buNone/>
                <a:tabLst/>
                <a:defRPr/>
              </a:pPr>
              <a:r>
                <a:rPr kumimoji="0" lang="en-US" sz="1400" b="0" i="0" u="none" strike="noStrike" kern="1200" cap="all" spc="200" normalizeH="0" baseline="0" noProof="0">
                  <a:ln>
                    <a:noFill/>
                  </a:ln>
                  <a:solidFill>
                    <a:srgbClr val="000000"/>
                  </a:solidFill>
                  <a:effectLst/>
                  <a:uLnTx/>
                  <a:uFillTx/>
                  <a:latin typeface="Segoe UI Semibold"/>
                  <a:ea typeface="+mn-ea"/>
                  <a:cs typeface="+mn-cs"/>
                </a:rPr>
                <a:t>Order </a:t>
              </a:r>
              <a:br>
                <a:rPr kumimoji="0" lang="en-US" sz="1400" b="0" i="0" u="none" strike="noStrike" kern="1200" cap="all" spc="200" normalizeH="0" baseline="0" noProof="0">
                  <a:ln>
                    <a:noFill/>
                  </a:ln>
                  <a:solidFill>
                    <a:srgbClr val="000000"/>
                  </a:solidFill>
                  <a:effectLst/>
                  <a:uLnTx/>
                  <a:uFillTx/>
                  <a:latin typeface="Segoe UI Semibold"/>
                  <a:ea typeface="+mn-ea"/>
                  <a:cs typeface="+mn-cs"/>
                </a:rPr>
              </a:br>
              <a:r>
                <a:rPr kumimoji="0" lang="en-US" sz="1400" b="0" i="0" u="none" strike="noStrike" kern="1200" cap="all" spc="200" normalizeH="0" baseline="0" noProof="0">
                  <a:ln>
                    <a:noFill/>
                  </a:ln>
                  <a:solidFill>
                    <a:srgbClr val="000000"/>
                  </a:solidFill>
                  <a:effectLst/>
                  <a:uLnTx/>
                  <a:uFillTx/>
                  <a:latin typeface="Segoe UI Semibold"/>
                  <a:ea typeface="+mn-ea"/>
                  <a:cs typeface="+mn-cs"/>
                </a:rPr>
                <a:t>orchestration</a:t>
              </a:r>
            </a:p>
          </p:txBody>
        </p:sp>
      </p:grpSp>
      <p:grpSp>
        <p:nvGrpSpPr>
          <p:cNvPr id="95" name="Group 94">
            <a:extLst>
              <a:ext uri="{FF2B5EF4-FFF2-40B4-BE49-F238E27FC236}">
                <a16:creationId xmlns:a16="http://schemas.microsoft.com/office/drawing/2014/main" id="{BC1CFCEF-D059-3748-8C16-1465EE44F024}"/>
              </a:ext>
            </a:extLst>
          </p:cNvPr>
          <p:cNvGrpSpPr/>
          <p:nvPr/>
        </p:nvGrpSpPr>
        <p:grpSpPr>
          <a:xfrm>
            <a:off x="5530733" y="918554"/>
            <a:ext cx="5582148" cy="5042519"/>
            <a:chOff x="6274954" y="1077444"/>
            <a:chExt cx="5206420" cy="4703112"/>
          </a:xfrm>
        </p:grpSpPr>
        <p:grpSp>
          <p:nvGrpSpPr>
            <p:cNvPr id="58" name="Graphic 2">
              <a:extLst>
                <a:ext uri="{FF2B5EF4-FFF2-40B4-BE49-F238E27FC236}">
                  <a16:creationId xmlns:a16="http://schemas.microsoft.com/office/drawing/2014/main" id="{D1F70161-065D-474F-A45B-80BC97E05B17}"/>
                </a:ext>
              </a:extLst>
            </p:cNvPr>
            <p:cNvGrpSpPr/>
            <p:nvPr/>
          </p:nvGrpSpPr>
          <p:grpSpPr>
            <a:xfrm>
              <a:off x="10579022" y="2099309"/>
              <a:ext cx="902352" cy="2660332"/>
              <a:chOff x="2204024" y="3096125"/>
              <a:chExt cx="902352" cy="2660332"/>
            </a:xfrm>
          </p:grpSpPr>
          <p:sp>
            <p:nvSpPr>
              <p:cNvPr id="59" name="Freeform 58">
                <a:extLst>
                  <a:ext uri="{FF2B5EF4-FFF2-40B4-BE49-F238E27FC236}">
                    <a16:creationId xmlns:a16="http://schemas.microsoft.com/office/drawing/2014/main" id="{868CD152-BAA9-0947-890E-E08A0374FB8D}"/>
                  </a:ext>
                </a:extLst>
              </p:cNvPr>
              <p:cNvSpPr/>
              <p:nvPr/>
            </p:nvSpPr>
            <p:spPr>
              <a:xfrm>
                <a:off x="2204024" y="3096125"/>
                <a:ext cx="902352" cy="2660332"/>
              </a:xfrm>
              <a:custGeom>
                <a:avLst/>
                <a:gdLst>
                  <a:gd name="connsiteX0" fmla="*/ 0 w 902352"/>
                  <a:gd name="connsiteY0" fmla="*/ 2353628 h 2660332"/>
                  <a:gd name="connsiteX1" fmla="*/ 182880 w 902352"/>
                  <a:gd name="connsiteY1" fmla="*/ 2656523 h 2660332"/>
                  <a:gd name="connsiteX2" fmla="*/ 565785 w 902352"/>
                  <a:gd name="connsiteY2" fmla="*/ 2660333 h 2660332"/>
                  <a:gd name="connsiteX3" fmla="*/ 565785 w 902352"/>
                  <a:gd name="connsiteY3" fmla="*/ 0 h 2660332"/>
                  <a:gd name="connsiteX4" fmla="*/ 351472 w 902352"/>
                  <a:gd name="connsiteY4" fmla="*/ 319088 h 2660332"/>
                  <a:gd name="connsiteX5" fmla="*/ 0 w 902352"/>
                  <a:gd name="connsiteY5" fmla="*/ 305753 h 2660332"/>
                  <a:gd name="connsiteX6" fmla="*/ 0 w 902352"/>
                  <a:gd name="connsiteY6" fmla="*/ 2353628 h 266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2352" h="2660332">
                    <a:moveTo>
                      <a:pt x="0" y="2353628"/>
                    </a:moveTo>
                    <a:lnTo>
                      <a:pt x="182880" y="2656523"/>
                    </a:lnTo>
                    <a:lnTo>
                      <a:pt x="565785" y="2660333"/>
                    </a:lnTo>
                    <a:cubicBezTo>
                      <a:pt x="1029653" y="1803083"/>
                      <a:pt x="999172" y="804863"/>
                      <a:pt x="565785" y="0"/>
                    </a:cubicBezTo>
                    <a:lnTo>
                      <a:pt x="351472" y="319088"/>
                    </a:lnTo>
                    <a:lnTo>
                      <a:pt x="0" y="305753"/>
                    </a:lnTo>
                    <a:cubicBezTo>
                      <a:pt x="334328" y="924878"/>
                      <a:pt x="357187" y="1693545"/>
                      <a:pt x="0" y="2353628"/>
                    </a:cubicBezTo>
                    <a:close/>
                  </a:path>
                </a:pathLst>
              </a:custGeom>
              <a:solidFill>
                <a:srgbClr val="D3D3D3"/>
              </a:solidFill>
              <a:ln w="952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C504C04B-2EA9-5C4D-BD61-62696FCF7D3D}"/>
                  </a:ext>
                </a:extLst>
              </p:cNvPr>
              <p:cNvSpPr/>
              <p:nvPr/>
            </p:nvSpPr>
            <p:spPr>
              <a:xfrm>
                <a:off x="2204024" y="5338310"/>
                <a:ext cx="639127" cy="418147"/>
              </a:xfrm>
              <a:custGeom>
                <a:avLst/>
                <a:gdLst>
                  <a:gd name="connsiteX0" fmla="*/ 639128 w 639127"/>
                  <a:gd name="connsiteY0" fmla="*/ 272415 h 418147"/>
                  <a:gd name="connsiteX1" fmla="*/ 256222 w 639127"/>
                  <a:gd name="connsiteY1" fmla="*/ 291465 h 418147"/>
                  <a:gd name="connsiteX2" fmla="*/ 56197 w 639127"/>
                  <a:gd name="connsiteY2" fmla="*/ 0 h 418147"/>
                  <a:gd name="connsiteX3" fmla="*/ 0 w 639127"/>
                  <a:gd name="connsiteY3" fmla="*/ 111443 h 418147"/>
                  <a:gd name="connsiteX4" fmla="*/ 182880 w 639127"/>
                  <a:gd name="connsiteY4" fmla="*/ 414338 h 418147"/>
                  <a:gd name="connsiteX5" fmla="*/ 565785 w 639127"/>
                  <a:gd name="connsiteY5" fmla="*/ 418148 h 418147"/>
                  <a:gd name="connsiteX6" fmla="*/ 639128 w 639127"/>
                  <a:gd name="connsiteY6" fmla="*/ 272415 h 41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127" h="418147">
                    <a:moveTo>
                      <a:pt x="639128" y="272415"/>
                    </a:moveTo>
                    <a:lnTo>
                      <a:pt x="256222" y="291465"/>
                    </a:lnTo>
                    <a:lnTo>
                      <a:pt x="56197" y="0"/>
                    </a:lnTo>
                    <a:cubicBezTo>
                      <a:pt x="39053" y="37148"/>
                      <a:pt x="20003" y="74295"/>
                      <a:pt x="0" y="111443"/>
                    </a:cubicBezTo>
                    <a:lnTo>
                      <a:pt x="182880" y="414338"/>
                    </a:lnTo>
                    <a:lnTo>
                      <a:pt x="565785" y="418148"/>
                    </a:lnTo>
                    <a:cubicBezTo>
                      <a:pt x="593408" y="366713"/>
                      <a:pt x="615315" y="323850"/>
                      <a:pt x="639128" y="272415"/>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26" name="TextBox 125">
              <a:extLst>
                <a:ext uri="{FF2B5EF4-FFF2-40B4-BE49-F238E27FC236}">
                  <a16:creationId xmlns:a16="http://schemas.microsoft.com/office/drawing/2014/main" id="{987FFA5A-1F7B-D44E-843B-F28767AADA18}"/>
                </a:ext>
              </a:extLst>
            </p:cNvPr>
            <p:cNvSpPr txBox="1"/>
            <p:nvPr/>
          </p:nvSpPr>
          <p:spPr>
            <a:xfrm rot="10800000">
              <a:off x="6274954" y="1077444"/>
              <a:ext cx="4739199" cy="4703112"/>
            </a:xfrm>
            <a:prstGeom prst="rect">
              <a:avLst/>
            </a:prstGeom>
          </p:spPr>
          <p:txBody>
            <a:bodyPr wrap="square" lIns="182880" tIns="146304" rIns="182880" bIns="146304" rtlCol="0">
              <a:prstTxWarp prst="textCircle">
                <a:avLst>
                  <a:gd name="adj" fmla="val 6906244"/>
                </a:avLst>
              </a:prstTxWarp>
              <a:spAutoFit/>
            </a:bodyPr>
            <a:lstStyle/>
            <a:p>
              <a:pPr marL="0" marR="0" lvl="0" indent="0" algn="ctr" defTabSz="932597" rtl="0" eaLnBrk="1" fontAlgn="auto" latinLnBrk="0" hangingPunct="1">
                <a:lnSpc>
                  <a:spcPct val="90000"/>
                </a:lnSpc>
                <a:spcBef>
                  <a:spcPts val="0"/>
                </a:spcBef>
                <a:spcAft>
                  <a:spcPts val="1568"/>
                </a:spcAft>
                <a:buClrTx/>
                <a:buSzTx/>
                <a:buFontTx/>
                <a:buNone/>
                <a:tabLst/>
                <a:defRPr/>
              </a:pPr>
              <a:r>
                <a:rPr kumimoji="0" lang="en-US" sz="1400" b="0" i="0" u="none" strike="noStrike" kern="1200" cap="all" spc="80" normalizeH="0" baseline="0" noProof="0">
                  <a:ln>
                    <a:noFill/>
                  </a:ln>
                  <a:solidFill>
                    <a:srgbClr val="000000"/>
                  </a:solidFill>
                  <a:effectLst/>
                  <a:uLnTx/>
                  <a:uFillTx/>
                  <a:latin typeface="Segoe UI Semibold"/>
                  <a:ea typeface="+mn-ea"/>
                  <a:cs typeface="+mn-cs"/>
                </a:rPr>
                <a:t>Distribution</a:t>
              </a:r>
            </a:p>
          </p:txBody>
        </p:sp>
      </p:grpSp>
      <p:grpSp>
        <p:nvGrpSpPr>
          <p:cNvPr id="106" name="Group 105">
            <a:extLst>
              <a:ext uri="{FF2B5EF4-FFF2-40B4-BE49-F238E27FC236}">
                <a16:creationId xmlns:a16="http://schemas.microsoft.com/office/drawing/2014/main" id="{E58AF5E0-D691-F249-9230-E4E51C459CE2}"/>
              </a:ext>
            </a:extLst>
          </p:cNvPr>
          <p:cNvGrpSpPr/>
          <p:nvPr/>
        </p:nvGrpSpPr>
        <p:grpSpPr>
          <a:xfrm>
            <a:off x="5559030" y="962524"/>
            <a:ext cx="4568809" cy="5476665"/>
            <a:chOff x="6301345" y="1118456"/>
            <a:chExt cx="4261288" cy="5108036"/>
          </a:xfrm>
        </p:grpSpPr>
        <p:grpSp>
          <p:nvGrpSpPr>
            <p:cNvPr id="52" name="Graphic 2">
              <a:extLst>
                <a:ext uri="{FF2B5EF4-FFF2-40B4-BE49-F238E27FC236}">
                  <a16:creationId xmlns:a16="http://schemas.microsoft.com/office/drawing/2014/main" id="{D1F70161-065D-474F-A45B-80BC97E05B17}"/>
                </a:ext>
              </a:extLst>
            </p:cNvPr>
            <p:cNvGrpSpPr/>
            <p:nvPr/>
          </p:nvGrpSpPr>
          <p:grpSpPr>
            <a:xfrm>
              <a:off x="6301345" y="4558665"/>
              <a:ext cx="2321242" cy="1667827"/>
              <a:chOff x="-2073653" y="5555481"/>
              <a:chExt cx="2321242" cy="1667827"/>
            </a:xfrm>
          </p:grpSpPr>
          <p:sp>
            <p:nvSpPr>
              <p:cNvPr id="53" name="Freeform 52">
                <a:extLst>
                  <a:ext uri="{FF2B5EF4-FFF2-40B4-BE49-F238E27FC236}">
                    <a16:creationId xmlns:a16="http://schemas.microsoft.com/office/drawing/2014/main" id="{AC503692-E449-FF43-8D1B-84BB98AC484E}"/>
                  </a:ext>
                </a:extLst>
              </p:cNvPr>
              <p:cNvSpPr/>
              <p:nvPr/>
            </p:nvSpPr>
            <p:spPr>
              <a:xfrm>
                <a:off x="-2073653" y="5555481"/>
                <a:ext cx="2321242" cy="1667827"/>
              </a:xfrm>
              <a:custGeom>
                <a:avLst/>
                <a:gdLst>
                  <a:gd name="connsiteX0" fmla="*/ 547688 w 2321242"/>
                  <a:gd name="connsiteY0" fmla="*/ 0 h 1667827"/>
                  <a:gd name="connsiteX1" fmla="*/ 194310 w 2321242"/>
                  <a:gd name="connsiteY1" fmla="*/ 6667 h 1667827"/>
                  <a:gd name="connsiteX2" fmla="*/ 0 w 2321242"/>
                  <a:gd name="connsiteY2" fmla="*/ 337185 h 1667827"/>
                  <a:gd name="connsiteX3" fmla="*/ 2303145 w 2321242"/>
                  <a:gd name="connsiteY3" fmla="*/ 1667828 h 1667827"/>
                  <a:gd name="connsiteX4" fmla="*/ 2133600 w 2321242"/>
                  <a:gd name="connsiteY4" fmla="*/ 1322070 h 1667827"/>
                  <a:gd name="connsiteX5" fmla="*/ 2321243 w 2321242"/>
                  <a:gd name="connsiteY5" fmla="*/ 1023937 h 1667827"/>
                  <a:gd name="connsiteX6" fmla="*/ 547688 w 2321242"/>
                  <a:gd name="connsiteY6" fmla="*/ 0 h 166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1242" h="1667827">
                    <a:moveTo>
                      <a:pt x="547688" y="0"/>
                    </a:moveTo>
                    <a:lnTo>
                      <a:pt x="194310" y="6667"/>
                    </a:lnTo>
                    <a:lnTo>
                      <a:pt x="0" y="337185"/>
                    </a:lnTo>
                    <a:cubicBezTo>
                      <a:pt x="510540" y="1167765"/>
                      <a:pt x="1390650" y="1641158"/>
                      <a:pt x="2303145" y="1667828"/>
                    </a:cubicBezTo>
                    <a:lnTo>
                      <a:pt x="2133600" y="1322070"/>
                    </a:lnTo>
                    <a:lnTo>
                      <a:pt x="2321243" y="1023937"/>
                    </a:lnTo>
                    <a:cubicBezTo>
                      <a:pt x="1618298" y="1002983"/>
                      <a:pt x="941070" y="639128"/>
                      <a:pt x="547688" y="0"/>
                    </a:cubicBezTo>
                    <a:close/>
                  </a:path>
                </a:pathLst>
              </a:custGeom>
              <a:solidFill>
                <a:srgbClr val="D3D3D3"/>
              </a:solidFill>
              <a:ln w="9525" cap="flat">
                <a:noFill/>
                <a:prstDash val="solid"/>
                <a:miter/>
              </a:ln>
            </p:spPr>
            <p:txBody>
              <a:bodyPr rtlCol="0" anchor="ctr"/>
              <a:lstStyle/>
              <a:p>
                <a:endParaRPr lang="en-US"/>
              </a:p>
            </p:txBody>
          </p:sp>
          <p:sp>
            <p:nvSpPr>
              <p:cNvPr id="54" name="Freeform 53">
                <a:extLst>
                  <a:ext uri="{FF2B5EF4-FFF2-40B4-BE49-F238E27FC236}">
                    <a16:creationId xmlns:a16="http://schemas.microsoft.com/office/drawing/2014/main" id="{EB4E360E-2D3A-E64D-8325-3EADC18B0903}"/>
                  </a:ext>
                </a:extLst>
              </p:cNvPr>
              <p:cNvSpPr/>
              <p:nvPr/>
            </p:nvSpPr>
            <p:spPr>
              <a:xfrm>
                <a:off x="-2073653" y="5555481"/>
                <a:ext cx="616267" cy="472440"/>
              </a:xfrm>
              <a:custGeom>
                <a:avLst/>
                <a:gdLst>
                  <a:gd name="connsiteX0" fmla="*/ 88582 w 616267"/>
                  <a:gd name="connsiteY0" fmla="*/ 472440 h 472440"/>
                  <a:gd name="connsiteX1" fmla="*/ 263842 w 616267"/>
                  <a:gd name="connsiteY1" fmla="*/ 131445 h 472440"/>
                  <a:gd name="connsiteX2" fmla="*/ 616268 w 616267"/>
                  <a:gd name="connsiteY2" fmla="*/ 103822 h 472440"/>
                  <a:gd name="connsiteX3" fmla="*/ 547688 w 616267"/>
                  <a:gd name="connsiteY3" fmla="*/ 0 h 472440"/>
                  <a:gd name="connsiteX4" fmla="*/ 194310 w 616267"/>
                  <a:gd name="connsiteY4" fmla="*/ 6667 h 472440"/>
                  <a:gd name="connsiteX5" fmla="*/ 0 w 616267"/>
                  <a:gd name="connsiteY5" fmla="*/ 337185 h 472440"/>
                  <a:gd name="connsiteX6" fmla="*/ 88582 w 616267"/>
                  <a:gd name="connsiteY6" fmla="*/ 472440 h 47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6267" h="472440">
                    <a:moveTo>
                      <a:pt x="88582" y="472440"/>
                    </a:moveTo>
                    <a:lnTo>
                      <a:pt x="263842" y="131445"/>
                    </a:lnTo>
                    <a:lnTo>
                      <a:pt x="616268" y="103822"/>
                    </a:lnTo>
                    <a:cubicBezTo>
                      <a:pt x="592455" y="69532"/>
                      <a:pt x="569595" y="35242"/>
                      <a:pt x="547688" y="0"/>
                    </a:cubicBezTo>
                    <a:lnTo>
                      <a:pt x="194310" y="6667"/>
                    </a:lnTo>
                    <a:lnTo>
                      <a:pt x="0" y="337185"/>
                    </a:lnTo>
                    <a:cubicBezTo>
                      <a:pt x="29527" y="385763"/>
                      <a:pt x="56198" y="425767"/>
                      <a:pt x="88582" y="472440"/>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28" name="TextBox 127">
              <a:extLst>
                <a:ext uri="{FF2B5EF4-FFF2-40B4-BE49-F238E27FC236}">
                  <a16:creationId xmlns:a16="http://schemas.microsoft.com/office/drawing/2014/main" id="{7B902829-C72F-E741-BE63-71356DD517D2}"/>
                </a:ext>
              </a:extLst>
            </p:cNvPr>
            <p:cNvSpPr txBox="1"/>
            <p:nvPr/>
          </p:nvSpPr>
          <p:spPr>
            <a:xfrm rot="1950833">
              <a:off x="6838300" y="1118456"/>
              <a:ext cx="3724333" cy="4979875"/>
            </a:xfrm>
            <a:prstGeom prst="rect">
              <a:avLst/>
            </a:prstGeom>
            <a:ln>
              <a:noFill/>
            </a:ln>
          </p:spPr>
          <p:txBody>
            <a:bodyPr wrap="square" lIns="182880" tIns="146304" rIns="182880" bIns="146304" rtlCol="0">
              <a:prstTxWarp prst="textArchDown">
                <a:avLst>
                  <a:gd name="adj" fmla="val 20532961"/>
                </a:avLst>
              </a:prstTxWarp>
              <a:spAutoFit/>
            </a:bodyPr>
            <a:lstStyle/>
            <a:p>
              <a:pPr marL="0" marR="0" lvl="0" indent="0" algn="ctr" defTabSz="932597" rtl="0" eaLnBrk="1" fontAlgn="auto" latinLnBrk="0" hangingPunct="1">
                <a:lnSpc>
                  <a:spcPct val="90000"/>
                </a:lnSpc>
                <a:spcBef>
                  <a:spcPts val="0"/>
                </a:spcBef>
                <a:spcAft>
                  <a:spcPts val="1568"/>
                </a:spcAft>
                <a:buClrTx/>
                <a:buSzTx/>
                <a:buFontTx/>
                <a:buNone/>
                <a:tabLst/>
                <a:defRPr/>
              </a:pPr>
              <a:r>
                <a:rPr kumimoji="0" lang="en-US" sz="1400" b="0" i="0" u="none" strike="noStrike" kern="1200" cap="all" spc="200" normalizeH="0" baseline="0" noProof="0">
                  <a:ln>
                    <a:noFill/>
                  </a:ln>
                  <a:solidFill>
                    <a:srgbClr val="000000"/>
                  </a:solidFill>
                  <a:effectLst/>
                  <a:uLnTx/>
                  <a:uFillTx/>
                  <a:latin typeface="Segoe UI Semibold"/>
                  <a:ea typeface="+mn-ea"/>
                  <a:cs typeface="+mn-cs"/>
                </a:rPr>
                <a:t>Delivery</a:t>
              </a:r>
            </a:p>
          </p:txBody>
        </p:sp>
      </p:grpSp>
      <p:grpSp>
        <p:nvGrpSpPr>
          <p:cNvPr id="108" name="Group 107">
            <a:extLst>
              <a:ext uri="{FF2B5EF4-FFF2-40B4-BE49-F238E27FC236}">
                <a16:creationId xmlns:a16="http://schemas.microsoft.com/office/drawing/2014/main" id="{A0CDEC75-FBE3-E04D-AE1A-CFA27251B302}"/>
              </a:ext>
            </a:extLst>
          </p:cNvPr>
          <p:cNvGrpSpPr/>
          <p:nvPr/>
        </p:nvGrpSpPr>
        <p:grpSpPr>
          <a:xfrm>
            <a:off x="5558007" y="441456"/>
            <a:ext cx="4921375" cy="5481907"/>
            <a:chOff x="6300393" y="632459"/>
            <a:chExt cx="4590123" cy="5112925"/>
          </a:xfrm>
        </p:grpSpPr>
        <p:grpSp>
          <p:nvGrpSpPr>
            <p:cNvPr id="64" name="Graphic 2">
              <a:extLst>
                <a:ext uri="{FF2B5EF4-FFF2-40B4-BE49-F238E27FC236}">
                  <a16:creationId xmlns:a16="http://schemas.microsoft.com/office/drawing/2014/main" id="{D1F70161-065D-474F-A45B-80BC97E05B17}"/>
                </a:ext>
              </a:extLst>
            </p:cNvPr>
            <p:cNvGrpSpPr/>
            <p:nvPr/>
          </p:nvGrpSpPr>
          <p:grpSpPr>
            <a:xfrm>
              <a:off x="6300393" y="632459"/>
              <a:ext cx="2493645" cy="1666874"/>
              <a:chOff x="-2074605" y="1629275"/>
              <a:chExt cx="2493645" cy="1666874"/>
            </a:xfrm>
          </p:grpSpPr>
          <p:sp>
            <p:nvSpPr>
              <p:cNvPr id="65" name="Freeform 64">
                <a:extLst>
                  <a:ext uri="{FF2B5EF4-FFF2-40B4-BE49-F238E27FC236}">
                    <a16:creationId xmlns:a16="http://schemas.microsoft.com/office/drawing/2014/main" id="{C2961AA9-15E3-C142-B1AD-EFCA33499AB0}"/>
                  </a:ext>
                </a:extLst>
              </p:cNvPr>
              <p:cNvSpPr/>
              <p:nvPr/>
            </p:nvSpPr>
            <p:spPr>
              <a:xfrm>
                <a:off x="-2074605" y="1629275"/>
                <a:ext cx="2492692" cy="1666874"/>
              </a:xfrm>
              <a:custGeom>
                <a:avLst/>
                <a:gdLst>
                  <a:gd name="connsiteX0" fmla="*/ 2322195 w 2492692"/>
                  <a:gd name="connsiteY0" fmla="*/ 642938 h 1666874"/>
                  <a:gd name="connsiteX1" fmla="*/ 2492693 w 2492692"/>
                  <a:gd name="connsiteY1" fmla="*/ 333375 h 1666874"/>
                  <a:gd name="connsiteX2" fmla="*/ 2304097 w 2492692"/>
                  <a:gd name="connsiteY2" fmla="*/ 0 h 1666874"/>
                  <a:gd name="connsiteX3" fmla="*/ 0 w 2492692"/>
                  <a:gd name="connsiteY3" fmla="*/ 1329690 h 1666874"/>
                  <a:gd name="connsiteX4" fmla="*/ 383857 w 2492692"/>
                  <a:gd name="connsiteY4" fmla="*/ 1355408 h 1666874"/>
                  <a:gd name="connsiteX5" fmla="*/ 547688 w 2492692"/>
                  <a:gd name="connsiteY5" fmla="*/ 1666875 h 1666874"/>
                  <a:gd name="connsiteX6" fmla="*/ 2322195 w 2492692"/>
                  <a:gd name="connsiteY6" fmla="*/ 642938 h 166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2692" h="1666874">
                    <a:moveTo>
                      <a:pt x="2322195" y="642938"/>
                    </a:moveTo>
                    <a:lnTo>
                      <a:pt x="2492693" y="333375"/>
                    </a:lnTo>
                    <a:lnTo>
                      <a:pt x="2304097" y="0"/>
                    </a:lnTo>
                    <a:cubicBezTo>
                      <a:pt x="1329690" y="26670"/>
                      <a:pt x="480060" y="551498"/>
                      <a:pt x="0" y="1329690"/>
                    </a:cubicBezTo>
                    <a:lnTo>
                      <a:pt x="383857" y="1355408"/>
                    </a:lnTo>
                    <a:lnTo>
                      <a:pt x="547688" y="1666875"/>
                    </a:lnTo>
                    <a:cubicBezTo>
                      <a:pt x="918210" y="1067753"/>
                      <a:pt x="1572578" y="663893"/>
                      <a:pt x="2322195" y="642938"/>
                    </a:cubicBezTo>
                    <a:close/>
                  </a:path>
                </a:pathLst>
              </a:custGeom>
              <a:solidFill>
                <a:srgbClr val="D3D3D3"/>
              </a:solidFill>
              <a:ln w="952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1A2347D1-BC06-1E42-82D7-6B5AD65A6021}"/>
                  </a:ext>
                </a:extLst>
              </p:cNvPr>
              <p:cNvSpPr/>
              <p:nvPr/>
            </p:nvSpPr>
            <p:spPr>
              <a:xfrm>
                <a:off x="68519" y="1629275"/>
                <a:ext cx="350520" cy="649604"/>
              </a:xfrm>
              <a:custGeom>
                <a:avLst/>
                <a:gdLst>
                  <a:gd name="connsiteX0" fmla="*/ 0 w 350520"/>
                  <a:gd name="connsiteY0" fmla="*/ 8573 h 649604"/>
                  <a:gd name="connsiteX1" fmla="*/ 207645 w 350520"/>
                  <a:gd name="connsiteY1" fmla="*/ 330518 h 649604"/>
                  <a:gd name="connsiteX2" fmla="*/ 55245 w 350520"/>
                  <a:gd name="connsiteY2" fmla="*/ 649605 h 649604"/>
                  <a:gd name="connsiteX3" fmla="*/ 180022 w 350520"/>
                  <a:gd name="connsiteY3" fmla="*/ 642938 h 649604"/>
                  <a:gd name="connsiteX4" fmla="*/ 350520 w 350520"/>
                  <a:gd name="connsiteY4" fmla="*/ 333375 h 649604"/>
                  <a:gd name="connsiteX5" fmla="*/ 161925 w 350520"/>
                  <a:gd name="connsiteY5" fmla="*/ 0 h 649604"/>
                  <a:gd name="connsiteX6" fmla="*/ 0 w 350520"/>
                  <a:gd name="connsiteY6" fmla="*/ 8573 h 64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520" h="649604">
                    <a:moveTo>
                      <a:pt x="0" y="8573"/>
                    </a:moveTo>
                    <a:lnTo>
                      <a:pt x="207645" y="330518"/>
                    </a:lnTo>
                    <a:lnTo>
                      <a:pt x="55245" y="649605"/>
                    </a:lnTo>
                    <a:cubicBezTo>
                      <a:pt x="96203" y="645795"/>
                      <a:pt x="138113" y="643890"/>
                      <a:pt x="180022" y="642938"/>
                    </a:cubicBezTo>
                    <a:lnTo>
                      <a:pt x="350520" y="333375"/>
                    </a:lnTo>
                    <a:lnTo>
                      <a:pt x="161925" y="0"/>
                    </a:lnTo>
                    <a:cubicBezTo>
                      <a:pt x="103822" y="953"/>
                      <a:pt x="55245" y="3810"/>
                      <a:pt x="0" y="8573"/>
                    </a:cubicBezTo>
                    <a:close/>
                  </a:path>
                </a:pathLst>
              </a:custGeom>
              <a:solidFill>
                <a:schemeClr val="tx2">
                  <a:lumMod val="60000"/>
                  <a:lumOff val="40000"/>
                </a:schemeClr>
              </a:solidFill>
              <a:ln w="9525" cap="flat">
                <a:noFill/>
                <a:prstDash val="solid"/>
                <a:miter/>
              </a:ln>
            </p:spPr>
            <p:txBody>
              <a:bodyPr rtlCol="0" anchor="ctr"/>
              <a:lstStyle/>
              <a:p>
                <a:endParaRPr lang="en-US"/>
              </a:p>
            </p:txBody>
          </p:sp>
        </p:grpSp>
        <p:sp>
          <p:nvSpPr>
            <p:cNvPr id="129" name="TextBox 128">
              <a:extLst>
                <a:ext uri="{FF2B5EF4-FFF2-40B4-BE49-F238E27FC236}">
                  <a16:creationId xmlns:a16="http://schemas.microsoft.com/office/drawing/2014/main" id="{BB992C4B-FBF1-5145-924B-F86D11A4B96E}"/>
                </a:ext>
              </a:extLst>
            </p:cNvPr>
            <p:cNvSpPr txBox="1"/>
            <p:nvPr/>
          </p:nvSpPr>
          <p:spPr>
            <a:xfrm rot="3512155">
              <a:off x="6372883" y="1227751"/>
              <a:ext cx="4655172" cy="4380094"/>
            </a:xfrm>
            <a:prstGeom prst="rect">
              <a:avLst/>
            </a:prstGeom>
          </p:spPr>
          <p:txBody>
            <a:bodyPr wrap="square" lIns="182880" tIns="146304" rIns="182880" bIns="146304" rtlCol="0">
              <a:prstTxWarp prst="textCircle">
                <a:avLst>
                  <a:gd name="adj" fmla="val 5617005"/>
                </a:avLst>
              </a:prstTxWarp>
              <a:spAutoFit/>
            </a:bodyPr>
            <a:lstStyle/>
            <a:p>
              <a:pPr marL="0" marR="0" lvl="0" indent="0" algn="ctr" defTabSz="932597" rtl="0" eaLnBrk="1" fontAlgn="auto" latinLnBrk="0" hangingPunct="1">
                <a:lnSpc>
                  <a:spcPct val="90000"/>
                </a:lnSpc>
                <a:spcBef>
                  <a:spcPts val="0"/>
                </a:spcBef>
                <a:spcAft>
                  <a:spcPts val="1568"/>
                </a:spcAft>
                <a:buClrTx/>
                <a:buSzTx/>
                <a:buFontTx/>
                <a:buNone/>
                <a:tabLst/>
                <a:defRPr/>
              </a:pPr>
              <a:r>
                <a:rPr kumimoji="0" lang="en-US" sz="1400" b="0" i="0" u="none" strike="noStrike" kern="1200" cap="all" spc="80" normalizeH="0" baseline="0" noProof="0">
                  <a:ln>
                    <a:noFill/>
                  </a:ln>
                  <a:solidFill>
                    <a:srgbClr val="000000"/>
                  </a:solidFill>
                  <a:effectLst/>
                  <a:uLnTx/>
                  <a:uFillTx/>
                  <a:latin typeface="Segoe UI Semibold"/>
                  <a:ea typeface="+mn-ea"/>
                  <a:cs typeface="+mn-cs"/>
                </a:rPr>
                <a:t>Procurement</a:t>
              </a:r>
            </a:p>
          </p:txBody>
        </p:sp>
      </p:grpSp>
      <p:sp>
        <p:nvSpPr>
          <p:cNvPr id="150" name="Circular Arrow 149">
            <a:extLst>
              <a:ext uri="{FF2B5EF4-FFF2-40B4-BE49-F238E27FC236}">
                <a16:creationId xmlns:a16="http://schemas.microsoft.com/office/drawing/2014/main" id="{41DC537A-D7E7-1044-B02C-375278F48BA9}"/>
              </a:ext>
            </a:extLst>
          </p:cNvPr>
          <p:cNvSpPr/>
          <p:nvPr/>
        </p:nvSpPr>
        <p:spPr bwMode="auto">
          <a:xfrm rot="2884129">
            <a:off x="6963975" y="2279875"/>
            <a:ext cx="2295854" cy="2295856"/>
          </a:xfrm>
          <a:prstGeom prst="circularArrow">
            <a:avLst>
              <a:gd name="adj1" fmla="val 2532"/>
              <a:gd name="adj2" fmla="val 364141"/>
              <a:gd name="adj3" fmla="val 20588439"/>
              <a:gd name="adj4" fmla="val 5716849"/>
              <a:gd name="adj5" fmla="val 255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0" name="TextBox 169">
            <a:extLst>
              <a:ext uri="{FF2B5EF4-FFF2-40B4-BE49-F238E27FC236}">
                <a16:creationId xmlns:a16="http://schemas.microsoft.com/office/drawing/2014/main" id="{18D29F8F-45CD-094C-BF6D-6FADCA2BA8FD}"/>
              </a:ext>
            </a:extLst>
          </p:cNvPr>
          <p:cNvSpPr txBox="1"/>
          <p:nvPr/>
        </p:nvSpPr>
        <p:spPr>
          <a:xfrm>
            <a:off x="6884109" y="2217924"/>
            <a:ext cx="2464602" cy="2445832"/>
          </a:xfrm>
          <a:prstGeom prst="rect">
            <a:avLst/>
          </a:prstGeom>
        </p:spPr>
        <p:txBody>
          <a:bodyPr wrap="square" lIns="182880" tIns="146304" rIns="182880" bIns="146304" rtlCol="0">
            <a:prstTxWarp prst="textArchDown">
              <a:avLst/>
            </a:prstTxWarp>
            <a:spAutoFit/>
          </a:bodyPr>
          <a:lstStyle/>
          <a:p>
            <a:pPr marL="0" marR="0" lvl="0" indent="0" algn="ctr" defTabSz="932597" rtl="0" eaLnBrk="1" fontAlgn="auto" latinLnBrk="0" hangingPunct="1">
              <a:lnSpc>
                <a:spcPct val="90000"/>
              </a:lnSpc>
              <a:spcBef>
                <a:spcPts val="0"/>
              </a:spcBef>
              <a:spcAft>
                <a:spcPts val="1568"/>
              </a:spcAft>
              <a:buClrTx/>
              <a:buSzTx/>
              <a:buFontTx/>
              <a:buNone/>
              <a:tabLst/>
              <a:defRPr/>
            </a:pPr>
            <a:r>
              <a:rPr kumimoji="0" lang="en-US" sz="1200" b="0" i="0" u="none" strike="noStrike" kern="1200" cap="all" spc="150" normalizeH="0" noProof="0">
                <a:ln>
                  <a:noFill/>
                </a:ln>
                <a:solidFill>
                  <a:sysClr val="windowText" lastClr="000000"/>
                </a:solidFill>
                <a:effectLst/>
                <a:uLnTx/>
                <a:uFillTx/>
                <a:latin typeface="Segoe UI Semibold"/>
                <a:ea typeface="+mn-ea"/>
                <a:cs typeface="+mn-cs"/>
              </a:rPr>
              <a:t>Business continuity</a:t>
            </a:r>
          </a:p>
        </p:txBody>
      </p:sp>
    </p:spTree>
    <p:extLst>
      <p:ext uri="{BB962C8B-B14F-4D97-AF65-F5344CB8AC3E}">
        <p14:creationId xmlns:p14="http://schemas.microsoft.com/office/powerpoint/2010/main" val="2652186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25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1000"/>
                                        <p:tgtEl>
                                          <p:spTgt spid="99"/>
                                        </p:tgtEl>
                                      </p:cBhvr>
                                    </p:animEffect>
                                  </p:childTnLst>
                                </p:cTn>
                              </p:par>
                              <p:par>
                                <p:cTn id="11" presetID="10" presetClass="entr" presetSubtype="0" fill="hold" nodeType="withEffect">
                                  <p:stCondLst>
                                    <p:cond delay="400"/>
                                  </p:stCondLst>
                                  <p:childTnLst>
                                    <p:set>
                                      <p:cBhvr>
                                        <p:cTn id="12" dur="1" fill="hold">
                                          <p:stCondLst>
                                            <p:cond delay="0"/>
                                          </p:stCondLst>
                                        </p:cTn>
                                        <p:tgtEl>
                                          <p:spTgt spid="101"/>
                                        </p:tgtEl>
                                        <p:attrNameLst>
                                          <p:attrName>style.visibility</p:attrName>
                                        </p:attrNameLst>
                                      </p:cBhvr>
                                      <p:to>
                                        <p:strVal val="visible"/>
                                      </p:to>
                                    </p:set>
                                    <p:animEffect transition="in" filter="fade">
                                      <p:cBhvr>
                                        <p:cTn id="13" dur="1000"/>
                                        <p:tgtEl>
                                          <p:spTgt spid="101"/>
                                        </p:tgtEl>
                                      </p:cBhvr>
                                    </p:animEffect>
                                  </p:childTnLst>
                                </p:cTn>
                              </p:par>
                            </p:childTnLst>
                          </p:cTn>
                        </p:par>
                        <p:par>
                          <p:cTn id="14" fill="hold">
                            <p:stCondLst>
                              <p:cond delay="1400"/>
                            </p:stCondLst>
                            <p:childTnLst>
                              <p:par>
                                <p:cTn id="15" presetID="10" presetClass="entr" presetSubtype="0" fill="hold" nodeType="after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fade">
                                      <p:cBhvr>
                                        <p:cTn id="17" dur="2000"/>
                                        <p:tgtEl>
                                          <p:spTgt spid="152"/>
                                        </p:tgtEl>
                                      </p:cBhvr>
                                    </p:animEffect>
                                  </p:childTnLst>
                                </p:cTn>
                              </p:par>
                            </p:childTnLst>
                          </p:cTn>
                        </p:par>
                        <p:par>
                          <p:cTn id="18" fill="hold">
                            <p:stCondLst>
                              <p:cond delay="3400"/>
                            </p:stCondLst>
                            <p:childTnLst>
                              <p:par>
                                <p:cTn id="19" presetID="22" presetClass="entr" presetSubtype="8" fill="hold" grpId="0" nodeType="afterEffect">
                                  <p:stCondLst>
                                    <p:cond delay="0"/>
                                  </p:stCondLst>
                                  <p:childTnLst>
                                    <p:set>
                                      <p:cBhvr>
                                        <p:cTn id="20" dur="1" fill="hold">
                                          <p:stCondLst>
                                            <p:cond delay="0"/>
                                          </p:stCondLst>
                                        </p:cTn>
                                        <p:tgtEl>
                                          <p:spTgt spid="150"/>
                                        </p:tgtEl>
                                        <p:attrNameLst>
                                          <p:attrName>style.visibility</p:attrName>
                                        </p:attrNameLst>
                                      </p:cBhvr>
                                      <p:to>
                                        <p:strVal val="visible"/>
                                      </p:to>
                                    </p:set>
                                    <p:animEffect transition="in" filter="wipe(left)">
                                      <p:cBhvr>
                                        <p:cTn id="21" dur="500"/>
                                        <p:tgtEl>
                                          <p:spTgt spid="150"/>
                                        </p:tgtEl>
                                      </p:cBhvr>
                                    </p:animEffect>
                                  </p:childTnLst>
                                </p:cTn>
                              </p:par>
                            </p:childTnLst>
                          </p:cTn>
                        </p:par>
                        <p:par>
                          <p:cTn id="22" fill="hold">
                            <p:stCondLst>
                              <p:cond delay="3900"/>
                            </p:stCondLst>
                            <p:childTnLst>
                              <p:par>
                                <p:cTn id="23" presetID="22" presetClass="entr" presetSubtype="2" fill="hold" grpId="0" nodeType="afterEffect">
                                  <p:stCondLst>
                                    <p:cond delay="0"/>
                                  </p:stCondLst>
                                  <p:childTnLst>
                                    <p:set>
                                      <p:cBhvr>
                                        <p:cTn id="24" dur="1" fill="hold">
                                          <p:stCondLst>
                                            <p:cond delay="0"/>
                                          </p:stCondLst>
                                        </p:cTn>
                                        <p:tgtEl>
                                          <p:spTgt spid="170"/>
                                        </p:tgtEl>
                                        <p:attrNameLst>
                                          <p:attrName>style.visibility</p:attrName>
                                        </p:attrNameLst>
                                      </p:cBhvr>
                                      <p:to>
                                        <p:strVal val="visible"/>
                                      </p:to>
                                    </p:set>
                                    <p:animEffect transition="in" filter="wipe(right)">
                                      <p:cBhvr>
                                        <p:cTn id="25" dur="500"/>
                                        <p:tgtEl>
                                          <p:spTgt spid="17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2000"/>
                                        <p:tgtEl>
                                          <p:spTgt spid="104"/>
                                        </p:tgtEl>
                                      </p:cBhvr>
                                    </p:animEffect>
                                  </p:childTnLst>
                                </p:cTn>
                              </p:par>
                              <p:par>
                                <p:cTn id="31" presetID="10" presetClass="entr" presetSubtype="0" fill="hold" nodeType="withEffect">
                                  <p:stCondLst>
                                    <p:cond delay="250"/>
                                  </p:stCondLst>
                                  <p:childTnLst>
                                    <p:set>
                                      <p:cBhvr>
                                        <p:cTn id="32" dur="1" fill="hold">
                                          <p:stCondLst>
                                            <p:cond delay="0"/>
                                          </p:stCondLst>
                                        </p:cTn>
                                        <p:tgtEl>
                                          <p:spTgt spid="95"/>
                                        </p:tgtEl>
                                        <p:attrNameLst>
                                          <p:attrName>style.visibility</p:attrName>
                                        </p:attrNameLst>
                                      </p:cBhvr>
                                      <p:to>
                                        <p:strVal val="visible"/>
                                      </p:to>
                                    </p:set>
                                    <p:animEffect transition="in" filter="fade">
                                      <p:cBhvr>
                                        <p:cTn id="33" dur="2000"/>
                                        <p:tgtEl>
                                          <p:spTgt spid="95"/>
                                        </p:tgtEl>
                                      </p:cBhvr>
                                    </p:animEffect>
                                  </p:childTnLst>
                                </p:cTn>
                              </p:par>
                              <p:par>
                                <p:cTn id="34" presetID="10" presetClass="entr" presetSubtype="0" fill="hold" nodeType="withEffect">
                                  <p:stCondLst>
                                    <p:cond delay="500"/>
                                  </p:stCondLst>
                                  <p:childTnLst>
                                    <p:set>
                                      <p:cBhvr>
                                        <p:cTn id="35" dur="1" fill="hold">
                                          <p:stCondLst>
                                            <p:cond delay="0"/>
                                          </p:stCondLst>
                                        </p:cTn>
                                        <p:tgtEl>
                                          <p:spTgt spid="105"/>
                                        </p:tgtEl>
                                        <p:attrNameLst>
                                          <p:attrName>style.visibility</p:attrName>
                                        </p:attrNameLst>
                                      </p:cBhvr>
                                      <p:to>
                                        <p:strVal val="visible"/>
                                      </p:to>
                                    </p:set>
                                    <p:animEffect transition="in" filter="fade">
                                      <p:cBhvr>
                                        <p:cTn id="36" dur="2000"/>
                                        <p:tgtEl>
                                          <p:spTgt spid="105"/>
                                        </p:tgtEl>
                                      </p:cBhvr>
                                    </p:animEffect>
                                  </p:childTnLst>
                                </p:cTn>
                              </p:par>
                              <p:par>
                                <p:cTn id="37" presetID="10" presetClass="entr" presetSubtype="0" fill="hold" nodeType="withEffect">
                                  <p:stCondLst>
                                    <p:cond delay="75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2000"/>
                                        <p:tgtEl>
                                          <p:spTgt spid="106"/>
                                        </p:tgtEl>
                                      </p:cBhvr>
                                    </p:animEffect>
                                  </p:childTnLst>
                                </p:cTn>
                              </p:par>
                              <p:par>
                                <p:cTn id="40" presetID="10" presetClass="entr" presetSubtype="0" fill="hold" nodeType="withEffect">
                                  <p:stCondLst>
                                    <p:cond delay="100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2000"/>
                                        <p:tgtEl>
                                          <p:spTgt spid="107"/>
                                        </p:tgtEl>
                                      </p:cBhvr>
                                    </p:animEffect>
                                  </p:childTnLst>
                                </p:cTn>
                              </p:par>
                              <p:par>
                                <p:cTn id="43" presetID="10" presetClass="entr" presetSubtype="0" fill="hold" nodeType="withEffect">
                                  <p:stCondLst>
                                    <p:cond delay="1250"/>
                                  </p:stCondLst>
                                  <p:childTnLst>
                                    <p:set>
                                      <p:cBhvr>
                                        <p:cTn id="44" dur="1" fill="hold">
                                          <p:stCondLst>
                                            <p:cond delay="0"/>
                                          </p:stCondLst>
                                        </p:cTn>
                                        <p:tgtEl>
                                          <p:spTgt spid="108"/>
                                        </p:tgtEl>
                                        <p:attrNameLst>
                                          <p:attrName>style.visibility</p:attrName>
                                        </p:attrNameLst>
                                      </p:cBhvr>
                                      <p:to>
                                        <p:strVal val="visible"/>
                                      </p:to>
                                    </p:set>
                                    <p:animEffect transition="in" filter="fade">
                                      <p:cBhvr>
                                        <p:cTn id="45" dur="2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a:extLst>
              <a:ext uri="{FF2B5EF4-FFF2-40B4-BE49-F238E27FC236}">
                <a16:creationId xmlns:a16="http://schemas.microsoft.com/office/drawing/2014/main" id="{351BDE15-E35D-418A-8087-0BDC8B2FB3D8}"/>
              </a:ext>
            </a:extLst>
          </p:cNvPr>
          <p:cNvSpPr txBox="1"/>
          <p:nvPr/>
        </p:nvSpPr>
        <p:spPr>
          <a:xfrm>
            <a:off x="1400468" y="1098081"/>
            <a:ext cx="3960936" cy="443198"/>
          </a:xfrm>
          <a:prstGeom prst="rect">
            <a:avLst/>
          </a:prstGeom>
          <a:noFill/>
        </p:spPr>
        <p:txBody>
          <a:bodyPr wrap="square" lIns="0" tIns="0" rIns="0" bIns="0" rtlCol="0">
            <a:spAutoFit/>
          </a:bodyPr>
          <a:lstStyle/>
          <a:p>
            <a:pPr algn="ctr" defTabSz="914225">
              <a:lnSpc>
                <a:spcPct val="90000"/>
              </a:lnSpc>
              <a:defRPr/>
            </a:pPr>
            <a:r>
              <a:rPr lang="en-US" sz="3200" spc="-50">
                <a:latin typeface="Segoe UI Semibold"/>
              </a:rPr>
              <a:t>Microsoft Cloud</a:t>
            </a:r>
          </a:p>
        </p:txBody>
      </p:sp>
      <p:sp>
        <p:nvSpPr>
          <p:cNvPr id="2" name="Trapezoid 1">
            <a:extLst>
              <a:ext uri="{FF2B5EF4-FFF2-40B4-BE49-F238E27FC236}">
                <a16:creationId xmlns:a16="http://schemas.microsoft.com/office/drawing/2014/main" id="{B4E78581-57C2-4088-821A-D4513546201D}"/>
              </a:ext>
            </a:extLst>
          </p:cNvPr>
          <p:cNvSpPr/>
          <p:nvPr/>
        </p:nvSpPr>
        <p:spPr bwMode="auto">
          <a:xfrm>
            <a:off x="644455" y="4467423"/>
            <a:ext cx="5479664" cy="1071606"/>
          </a:xfrm>
          <a:prstGeom prst="trapezoid">
            <a:avLst>
              <a:gd name="adj" fmla="val 50495"/>
            </a:avLst>
          </a:prstGeom>
          <a:gradFill>
            <a:gsLst>
              <a:gs pos="0">
                <a:schemeClr val="bg1">
                  <a:alpha val="60000"/>
                </a:schemeClr>
              </a:gs>
              <a:gs pos="100000">
                <a:schemeClr val="bg1">
                  <a:lumMod val="85000"/>
                  <a:lumOff val="15000"/>
                  <a:alpha val="60000"/>
                </a:schemeClr>
              </a:gs>
            </a:gsLst>
            <a:lin ang="18600000" scaled="0"/>
          </a:gradFill>
          <a:ln w="25400" cap="rnd" cmpd="sng">
            <a:gradFill>
              <a:gsLst>
                <a:gs pos="0">
                  <a:schemeClr val="accent1"/>
                </a:gs>
                <a:gs pos="100000">
                  <a:schemeClr val="accent1"/>
                </a:gs>
              </a:gsLst>
              <a:lin ang="18600000" scaled="0"/>
            </a:gradFill>
            <a:prstDash val="solid"/>
          </a:ln>
        </p:spPr>
        <p:txBody>
          <a:bodyPr wrap="square" lIns="0" tIns="27428" rIns="0" bIns="27428" rtlCol="0" anchor="ctr" anchorCtr="0">
            <a:noAutofit/>
          </a:bodyPr>
          <a:lstStyle/>
          <a:p>
            <a:pPr algn="ctr" defTabSz="913927" fontAlgn="base">
              <a:lnSpc>
                <a:spcPct val="90000"/>
              </a:lnSpc>
              <a:spcBef>
                <a:spcPts val="1200"/>
              </a:spcBef>
              <a:spcAft>
                <a:spcPct val="0"/>
              </a:spcAft>
              <a:buSzPct val="90000"/>
              <a:defRPr/>
            </a:pPr>
            <a:endParaRPr lang="en-US" sz="2000" kern="0" err="1">
              <a:latin typeface="Segoe UI Semibold"/>
              <a:cs typeface="Segoe UI" panose="020B0502040204020203" pitchFamily="34" charset="0"/>
            </a:endParaRPr>
          </a:p>
        </p:txBody>
      </p:sp>
      <p:sp>
        <p:nvSpPr>
          <p:cNvPr id="6" name="Transform">
            <a:extLst>
              <a:ext uri="{FF2B5EF4-FFF2-40B4-BE49-F238E27FC236}">
                <a16:creationId xmlns:a16="http://schemas.microsoft.com/office/drawing/2014/main" id="{BF84D5F0-2CC4-4978-A187-68125DBEE648}"/>
              </a:ext>
            </a:extLst>
          </p:cNvPr>
          <p:cNvSpPr txBox="1">
            <a:spLocks/>
          </p:cNvSpPr>
          <p:nvPr/>
        </p:nvSpPr>
        <p:spPr>
          <a:xfrm>
            <a:off x="1403863" y="5109576"/>
            <a:ext cx="3960848" cy="224901"/>
          </a:xfrm>
          <a:prstGeom prst="rect">
            <a:avLst/>
          </a:prstGeom>
          <a:noFill/>
          <a:ln w="25400" cap="rnd">
            <a:noFill/>
          </a:ln>
        </p:spPr>
        <p:txBody>
          <a:bodyPr wrap="square" lIns="0" tIns="27428" rIns="0" bIns="27428" rtlCol="0" anchor="ctr" anchorCtr="0">
            <a:spAutoFit/>
          </a:bodyPr>
          <a:lstStyle>
            <a:defPPr>
              <a:defRPr lang="en-US"/>
            </a:defPPr>
            <a:lvl1pPr defTabSz="914102" fontAlgn="base">
              <a:lnSpc>
                <a:spcPct val="90000"/>
              </a:lnSpc>
              <a:spcBef>
                <a:spcPts val="1200"/>
              </a:spcBef>
              <a:spcAft>
                <a:spcPct val="0"/>
              </a:spcAft>
              <a:buSzPct val="90000"/>
              <a:defRPr sz="1600" kern="0">
                <a:gradFill>
                  <a:gsLst>
                    <a:gs pos="18939">
                      <a:schemeClr val="tx1"/>
                    </a:gs>
                    <a:gs pos="43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927">
              <a:defRPr/>
            </a:pPr>
            <a:r>
              <a:rPr lang="en-US" sz="1200">
                <a:solidFill>
                  <a:schemeClr val="tx1"/>
                </a:solidFill>
              </a:rPr>
              <a:t>Identity, security, management, and compliance</a:t>
            </a:r>
          </a:p>
        </p:txBody>
      </p:sp>
      <p:sp>
        <p:nvSpPr>
          <p:cNvPr id="9" name="Rectangle 8">
            <a:extLst>
              <a:ext uri="{FF2B5EF4-FFF2-40B4-BE49-F238E27FC236}">
                <a16:creationId xmlns:a16="http://schemas.microsoft.com/office/drawing/2014/main" id="{CFDD544A-90E6-4D59-8DF7-C467440FB25F}"/>
              </a:ext>
            </a:extLst>
          </p:cNvPr>
          <p:cNvSpPr/>
          <p:nvPr/>
        </p:nvSpPr>
        <p:spPr bwMode="auto">
          <a:xfrm>
            <a:off x="1335282" y="3927142"/>
            <a:ext cx="4098011" cy="916027"/>
          </a:xfrm>
          <a:prstGeom prst="rect">
            <a:avLst/>
          </a:prstGeom>
          <a:gradFill>
            <a:gsLst>
              <a:gs pos="100000">
                <a:srgbClr val="0373CB"/>
              </a:gs>
              <a:gs pos="1000">
                <a:srgbClr val="233B61"/>
              </a:gs>
            </a:gsLst>
            <a:lin ang="18600000" scaled="0"/>
          </a:gradFill>
          <a:ln w="25400" cap="rnd">
            <a:noFill/>
          </a:ln>
          <a:effectLst/>
        </p:spPr>
        <p:txBody>
          <a:bodyPr wrap="square" lIns="274281" tIns="0" rIns="274281" bIns="0" rtlCol="0" anchor="ctr" anchorCtr="0">
            <a:noAutofit/>
          </a:bodyPr>
          <a:lstStyle/>
          <a:p>
            <a:pPr algn="ctr" defTabSz="913927" fontAlgn="base">
              <a:lnSpc>
                <a:spcPct val="90000"/>
              </a:lnSpc>
              <a:spcBef>
                <a:spcPts val="2239"/>
              </a:spcBef>
              <a:spcAft>
                <a:spcPct val="0"/>
              </a:spcAft>
              <a:buSzPct val="90000"/>
              <a:defRPr/>
            </a:pPr>
            <a:r>
              <a:rPr lang="en-US" sz="1200" kern="0">
                <a:solidFill>
                  <a:schemeClr val="bg1"/>
                </a:solidFill>
                <a:latin typeface="Segoe UI Semibold"/>
                <a:cs typeface="Segoe UI" panose="020B0502040204020203" pitchFamily="34" charset="0"/>
              </a:rPr>
              <a:t>Microsoft Azure</a:t>
            </a:r>
          </a:p>
        </p:txBody>
      </p:sp>
      <p:sp>
        <p:nvSpPr>
          <p:cNvPr id="11" name="Transform">
            <a:extLst>
              <a:ext uri="{FF2B5EF4-FFF2-40B4-BE49-F238E27FC236}">
                <a16:creationId xmlns:a16="http://schemas.microsoft.com/office/drawing/2014/main" id="{79A1E772-BF3A-4CF3-B07A-73B940A21B6F}"/>
              </a:ext>
            </a:extLst>
          </p:cNvPr>
          <p:cNvSpPr txBox="1">
            <a:spLocks/>
          </p:cNvSpPr>
          <p:nvPr/>
        </p:nvSpPr>
        <p:spPr>
          <a:xfrm>
            <a:off x="1335281" y="2962903"/>
            <a:ext cx="4096554" cy="916027"/>
          </a:xfrm>
          <a:prstGeom prst="rect">
            <a:avLst/>
          </a:prstGeom>
          <a:gradFill>
            <a:gsLst>
              <a:gs pos="100000">
                <a:srgbClr val="0078D4"/>
              </a:gs>
              <a:gs pos="1000">
                <a:srgbClr val="0D62AA"/>
              </a:gs>
            </a:gsLst>
            <a:lin ang="18600000" scaled="0"/>
          </a:gradFill>
          <a:ln w="25400" cap="rnd">
            <a:noFill/>
          </a:ln>
          <a:effectLst/>
        </p:spPr>
        <p:txBody>
          <a:bodyPr wrap="square" lIns="182854" tIns="0" rIns="182854"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927">
              <a:defRPr/>
            </a:pPr>
            <a:r>
              <a:rPr lang="en-US" sz="1200">
                <a:solidFill>
                  <a:schemeClr val="bg1"/>
                </a:solidFill>
              </a:rPr>
              <a:t>Microsoft Power Platform</a:t>
            </a:r>
          </a:p>
        </p:txBody>
      </p:sp>
      <p:sp>
        <p:nvSpPr>
          <p:cNvPr id="13" name="Transform">
            <a:extLst>
              <a:ext uri="{FF2B5EF4-FFF2-40B4-BE49-F238E27FC236}">
                <a16:creationId xmlns:a16="http://schemas.microsoft.com/office/drawing/2014/main" id="{EBD6227E-2E97-4ACE-A063-01DE32CCD8FD}"/>
              </a:ext>
            </a:extLst>
          </p:cNvPr>
          <p:cNvSpPr txBox="1">
            <a:spLocks/>
          </p:cNvSpPr>
          <p:nvPr/>
        </p:nvSpPr>
        <p:spPr>
          <a:xfrm>
            <a:off x="3409396" y="1902239"/>
            <a:ext cx="2022438" cy="1012450"/>
          </a:xfrm>
          <a:prstGeom prst="rect">
            <a:avLst/>
          </a:prstGeom>
          <a:gradFill>
            <a:gsLst>
              <a:gs pos="100000">
                <a:srgbClr val="0078D4"/>
              </a:gs>
              <a:gs pos="1000">
                <a:srgbClr val="0373CA"/>
              </a:gs>
            </a:gsLst>
            <a:lin ang="18600000" scaled="0"/>
          </a:gradFill>
          <a:ln w="25400" cap="rnd">
            <a:noFill/>
          </a:ln>
          <a:effectLst/>
        </p:spPr>
        <p:txBody>
          <a:bodyPr wrap="square" lIns="0" tIns="0" rIns="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927">
              <a:defRPr/>
            </a:pPr>
            <a:endParaRPr lang="en-US" sz="1200">
              <a:solidFill>
                <a:schemeClr val="bg1"/>
              </a:solidFill>
            </a:endParaRPr>
          </a:p>
          <a:p>
            <a:pPr algn="ctr" defTabSz="913927">
              <a:defRPr/>
            </a:pPr>
            <a:r>
              <a:rPr lang="en-US" sz="1200">
                <a:solidFill>
                  <a:schemeClr val="bg1"/>
                </a:solidFill>
              </a:rPr>
              <a:t>Microsoft Dynamics 365 </a:t>
            </a:r>
          </a:p>
          <a:p>
            <a:pPr algn="ctr" defTabSz="913927">
              <a:defRPr/>
            </a:pPr>
            <a:endParaRPr lang="en-US" sz="1200">
              <a:solidFill>
                <a:schemeClr val="bg1"/>
              </a:solidFill>
            </a:endParaRPr>
          </a:p>
        </p:txBody>
      </p:sp>
      <p:sp>
        <p:nvSpPr>
          <p:cNvPr id="16" name="Transform">
            <a:extLst>
              <a:ext uri="{FF2B5EF4-FFF2-40B4-BE49-F238E27FC236}">
                <a16:creationId xmlns:a16="http://schemas.microsoft.com/office/drawing/2014/main" id="{8D00DCCA-AFB9-44A3-89D0-6AD49223A2E2}"/>
              </a:ext>
            </a:extLst>
          </p:cNvPr>
          <p:cNvSpPr txBox="1">
            <a:spLocks/>
          </p:cNvSpPr>
          <p:nvPr/>
        </p:nvSpPr>
        <p:spPr>
          <a:xfrm>
            <a:off x="1335281" y="1902239"/>
            <a:ext cx="2022438" cy="1012450"/>
          </a:xfrm>
          <a:prstGeom prst="rect">
            <a:avLst/>
          </a:prstGeom>
          <a:gradFill>
            <a:gsLst>
              <a:gs pos="100000">
                <a:srgbClr val="0078D4"/>
              </a:gs>
              <a:gs pos="1000">
                <a:srgbClr val="115A9C"/>
              </a:gs>
            </a:gsLst>
            <a:lin ang="18600000" scaled="0"/>
          </a:gradFill>
          <a:ln w="25400" cap="rnd">
            <a:noFill/>
          </a:ln>
          <a:effectLst/>
        </p:spPr>
        <p:txBody>
          <a:bodyPr wrap="square" lIns="0" tIns="0" rIns="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927">
              <a:defRPr/>
            </a:pPr>
            <a:r>
              <a:rPr lang="en-US" sz="1200" dirty="0">
                <a:solidFill>
                  <a:schemeClr val="bg1"/>
                </a:solidFill>
              </a:rPr>
              <a:t>Microsoft 365</a:t>
            </a:r>
          </a:p>
        </p:txBody>
      </p:sp>
      <p:sp>
        <p:nvSpPr>
          <p:cNvPr id="41" name="Freeform 40">
            <a:extLst>
              <a:ext uri="{FF2B5EF4-FFF2-40B4-BE49-F238E27FC236}">
                <a16:creationId xmlns:a16="http://schemas.microsoft.com/office/drawing/2014/main" id="{F0F287CC-B0CF-F34E-A2BD-403D6662B6ED}"/>
              </a:ext>
            </a:extLst>
          </p:cNvPr>
          <p:cNvSpPr/>
          <p:nvPr/>
        </p:nvSpPr>
        <p:spPr bwMode="auto">
          <a:xfrm>
            <a:off x="10499720" y="2842310"/>
            <a:ext cx="714002" cy="2278091"/>
          </a:xfrm>
          <a:custGeom>
            <a:avLst/>
            <a:gdLst>
              <a:gd name="connsiteX0" fmla="*/ 34835 w 714103"/>
              <a:gd name="connsiteY0" fmla="*/ 0 h 2717074"/>
              <a:gd name="connsiteX1" fmla="*/ 714103 w 714103"/>
              <a:gd name="connsiteY1" fmla="*/ 0 h 2717074"/>
              <a:gd name="connsiteX2" fmla="*/ 714103 w 714103"/>
              <a:gd name="connsiteY2" fmla="*/ 2055223 h 2717074"/>
              <a:gd name="connsiteX3" fmla="*/ 0 w 714103"/>
              <a:gd name="connsiteY3" fmla="*/ 2717074 h 2717074"/>
              <a:gd name="connsiteX0" fmla="*/ 34835 w 714103"/>
              <a:gd name="connsiteY0" fmla="*/ 0 h 2717074"/>
              <a:gd name="connsiteX1" fmla="*/ 714103 w 714103"/>
              <a:gd name="connsiteY1" fmla="*/ 0 h 2717074"/>
              <a:gd name="connsiteX2" fmla="*/ 714103 w 714103"/>
              <a:gd name="connsiteY2" fmla="*/ 2055223 h 2717074"/>
              <a:gd name="connsiteX3" fmla="*/ 269966 w 714103"/>
              <a:gd name="connsiteY3" fmla="*/ 2438400 h 2717074"/>
              <a:gd name="connsiteX4" fmla="*/ 0 w 714103"/>
              <a:gd name="connsiteY4" fmla="*/ 2717074 h 2717074"/>
              <a:gd name="connsiteX0" fmla="*/ 34835 w 714103"/>
              <a:gd name="connsiteY0" fmla="*/ 0 h 2717074"/>
              <a:gd name="connsiteX1" fmla="*/ 714103 w 714103"/>
              <a:gd name="connsiteY1" fmla="*/ 0 h 2717074"/>
              <a:gd name="connsiteX2" fmla="*/ 714103 w 714103"/>
              <a:gd name="connsiteY2" fmla="*/ 2055223 h 2717074"/>
              <a:gd name="connsiteX3" fmla="*/ 26126 w 714103"/>
              <a:gd name="connsiteY3" fmla="*/ 2438400 h 2717074"/>
              <a:gd name="connsiteX4" fmla="*/ 0 w 714103"/>
              <a:gd name="connsiteY4" fmla="*/ 2717074 h 2717074"/>
              <a:gd name="connsiteX0" fmla="*/ 34835 w 714103"/>
              <a:gd name="connsiteY0" fmla="*/ 0 h 2717074"/>
              <a:gd name="connsiteX1" fmla="*/ 714103 w 714103"/>
              <a:gd name="connsiteY1" fmla="*/ 0 h 2717074"/>
              <a:gd name="connsiteX2" fmla="*/ 714103 w 714103"/>
              <a:gd name="connsiteY2" fmla="*/ 2055223 h 2717074"/>
              <a:gd name="connsiteX3" fmla="*/ 1 w 714103"/>
              <a:gd name="connsiteY3" fmla="*/ 2438400 h 2717074"/>
              <a:gd name="connsiteX4" fmla="*/ 0 w 714103"/>
              <a:gd name="connsiteY4" fmla="*/ 2717074 h 2717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103" h="2717074">
                <a:moveTo>
                  <a:pt x="34835" y="0"/>
                </a:moveTo>
                <a:lnTo>
                  <a:pt x="714103" y="0"/>
                </a:lnTo>
                <a:lnTo>
                  <a:pt x="714103" y="2055223"/>
                </a:lnTo>
                <a:lnTo>
                  <a:pt x="1" y="2438400"/>
                </a:lnTo>
                <a:cubicBezTo>
                  <a:pt x="1" y="2531291"/>
                  <a:pt x="0" y="2624183"/>
                  <a:pt x="0" y="2717074"/>
                </a:cubicBezTo>
              </a:path>
            </a:pathLst>
          </a:custGeom>
          <a:noFill/>
          <a:ln w="19050" cap="rnd" cmpd="sng">
            <a:solidFill>
              <a:schemeClr val="tx1">
                <a:lumMod val="85000"/>
              </a:schemeClr>
            </a:solidFill>
            <a:prstDash val="sysDot"/>
          </a:ln>
        </p:spPr>
        <p:txBody>
          <a:bodyPr rtlCol="0" anchor="ctr"/>
          <a:lstStyle/>
          <a:p>
            <a:pPr algn="ctr" defTabSz="914225">
              <a:defRPr/>
            </a:pPr>
            <a:endParaRPr lang="en-US" sz="1800">
              <a:latin typeface="Segoe UI"/>
            </a:endParaRPr>
          </a:p>
        </p:txBody>
      </p:sp>
      <p:sp>
        <p:nvSpPr>
          <p:cNvPr id="58" name="Trapezoid 57">
            <a:extLst>
              <a:ext uri="{FF2B5EF4-FFF2-40B4-BE49-F238E27FC236}">
                <a16:creationId xmlns:a16="http://schemas.microsoft.com/office/drawing/2014/main" id="{BFF4BF15-B074-4FEA-8B3A-E912EFE8C7C0}"/>
              </a:ext>
            </a:extLst>
          </p:cNvPr>
          <p:cNvSpPr/>
          <p:nvPr/>
        </p:nvSpPr>
        <p:spPr bwMode="auto">
          <a:xfrm>
            <a:off x="7516647" y="5355355"/>
            <a:ext cx="1598132" cy="251921"/>
          </a:xfrm>
          <a:prstGeom prst="trapezoid">
            <a:avLst>
              <a:gd name="adj" fmla="val 50495"/>
            </a:avLst>
          </a:prstGeom>
          <a:noFill/>
          <a:ln w="19050" cap="sq" cmpd="sng">
            <a:solidFill>
              <a:schemeClr val="tx1">
                <a:lumMod val="85000"/>
              </a:schemeClr>
            </a:solidFill>
            <a:prstDash val="sysDot"/>
            <a:miter lim="800000"/>
          </a:ln>
        </p:spPr>
        <p:txBody>
          <a:bodyPr wrap="square" lIns="0" tIns="27428" rIns="0" bIns="27428" rtlCol="0" anchor="ctr" anchorCtr="0">
            <a:noAutofit/>
          </a:bodyPr>
          <a:lstStyle/>
          <a:p>
            <a:pPr algn="ctr" defTabSz="913927" fontAlgn="base">
              <a:lnSpc>
                <a:spcPct val="90000"/>
              </a:lnSpc>
              <a:spcBef>
                <a:spcPts val="1200"/>
              </a:spcBef>
              <a:spcAft>
                <a:spcPct val="0"/>
              </a:spcAft>
              <a:buSzPct val="90000"/>
              <a:defRPr/>
            </a:pPr>
            <a:endParaRPr lang="en-US" sz="2000" kern="0" err="1">
              <a:latin typeface="Segoe UI Semibold"/>
              <a:cs typeface="Segoe UI" panose="020B0502040204020203" pitchFamily="34" charset="0"/>
            </a:endParaRPr>
          </a:p>
        </p:txBody>
      </p:sp>
      <p:sp>
        <p:nvSpPr>
          <p:cNvPr id="22" name="Trapezoid 21">
            <a:extLst>
              <a:ext uri="{FF2B5EF4-FFF2-40B4-BE49-F238E27FC236}">
                <a16:creationId xmlns:a16="http://schemas.microsoft.com/office/drawing/2014/main" id="{34D5C209-DFFB-C242-8792-79C69CF26EB3}"/>
              </a:ext>
            </a:extLst>
          </p:cNvPr>
          <p:cNvSpPr/>
          <p:nvPr/>
        </p:nvSpPr>
        <p:spPr bwMode="auto">
          <a:xfrm>
            <a:off x="6539221" y="3832425"/>
            <a:ext cx="1598132" cy="251921"/>
          </a:xfrm>
          <a:prstGeom prst="trapezoid">
            <a:avLst>
              <a:gd name="adj" fmla="val 50495"/>
            </a:avLst>
          </a:prstGeom>
          <a:noFill/>
          <a:ln w="19050" cap="sq" cmpd="sng">
            <a:solidFill>
              <a:schemeClr val="tx1">
                <a:lumMod val="85000"/>
              </a:schemeClr>
            </a:solidFill>
            <a:prstDash val="sysDot"/>
            <a:miter lim="800000"/>
          </a:ln>
        </p:spPr>
        <p:txBody>
          <a:bodyPr wrap="square" lIns="0" tIns="27428" rIns="0" bIns="27428" rtlCol="0" anchor="ctr" anchorCtr="0">
            <a:noAutofit/>
          </a:bodyPr>
          <a:lstStyle/>
          <a:p>
            <a:pPr algn="ctr" defTabSz="913927" fontAlgn="base">
              <a:lnSpc>
                <a:spcPct val="90000"/>
              </a:lnSpc>
              <a:spcBef>
                <a:spcPts val="1200"/>
              </a:spcBef>
              <a:spcAft>
                <a:spcPct val="0"/>
              </a:spcAft>
              <a:buSzPct val="90000"/>
              <a:defRPr/>
            </a:pPr>
            <a:endParaRPr lang="en-US" sz="2000" kern="0" err="1">
              <a:latin typeface="Segoe UI Semibold"/>
              <a:cs typeface="Segoe UI" panose="020B0502040204020203" pitchFamily="34" charset="0"/>
            </a:endParaRPr>
          </a:p>
        </p:txBody>
      </p:sp>
      <p:sp>
        <p:nvSpPr>
          <p:cNvPr id="39" name="Trapezoid 38">
            <a:extLst>
              <a:ext uri="{FF2B5EF4-FFF2-40B4-BE49-F238E27FC236}">
                <a16:creationId xmlns:a16="http://schemas.microsoft.com/office/drawing/2014/main" id="{9F67B263-A233-4FA5-9718-4DFF04D380DA}"/>
              </a:ext>
            </a:extLst>
          </p:cNvPr>
          <p:cNvSpPr/>
          <p:nvPr/>
        </p:nvSpPr>
        <p:spPr bwMode="auto">
          <a:xfrm>
            <a:off x="9012425" y="2734267"/>
            <a:ext cx="1598132" cy="251921"/>
          </a:xfrm>
          <a:prstGeom prst="trapezoid">
            <a:avLst>
              <a:gd name="adj" fmla="val 50495"/>
            </a:avLst>
          </a:prstGeom>
          <a:noFill/>
          <a:ln w="19050" cap="sq" cmpd="sng">
            <a:solidFill>
              <a:schemeClr val="tx1">
                <a:lumMod val="85000"/>
              </a:schemeClr>
            </a:solidFill>
            <a:prstDash val="sysDot"/>
            <a:miter lim="800000"/>
          </a:ln>
        </p:spPr>
        <p:txBody>
          <a:bodyPr wrap="square" lIns="0" tIns="27428" rIns="0" bIns="27428" rtlCol="0" anchor="ctr" anchorCtr="0">
            <a:noAutofit/>
          </a:bodyPr>
          <a:lstStyle/>
          <a:p>
            <a:pPr algn="ctr" defTabSz="913927" fontAlgn="base">
              <a:lnSpc>
                <a:spcPct val="90000"/>
              </a:lnSpc>
              <a:spcBef>
                <a:spcPts val="1200"/>
              </a:spcBef>
              <a:spcAft>
                <a:spcPct val="0"/>
              </a:spcAft>
              <a:buSzPct val="90000"/>
              <a:defRPr/>
            </a:pPr>
            <a:endParaRPr lang="en-US" sz="2000" kern="0" err="1">
              <a:latin typeface="Segoe UI Semibold"/>
              <a:cs typeface="Segoe UI" panose="020B0502040204020203" pitchFamily="34" charset="0"/>
            </a:endParaRPr>
          </a:p>
        </p:txBody>
      </p:sp>
      <p:sp>
        <p:nvSpPr>
          <p:cNvPr id="42" name="Trapezoid 41">
            <a:extLst>
              <a:ext uri="{FF2B5EF4-FFF2-40B4-BE49-F238E27FC236}">
                <a16:creationId xmlns:a16="http://schemas.microsoft.com/office/drawing/2014/main" id="{A1838FFA-E04E-4E30-9D9F-B8FFB05AC982}"/>
              </a:ext>
            </a:extLst>
          </p:cNvPr>
          <p:cNvSpPr/>
          <p:nvPr/>
        </p:nvSpPr>
        <p:spPr bwMode="auto">
          <a:xfrm>
            <a:off x="9252360" y="4084584"/>
            <a:ext cx="1598132" cy="251921"/>
          </a:xfrm>
          <a:prstGeom prst="trapezoid">
            <a:avLst>
              <a:gd name="adj" fmla="val 50495"/>
            </a:avLst>
          </a:prstGeom>
          <a:noFill/>
          <a:ln w="19050" cap="sq" cmpd="sng">
            <a:solidFill>
              <a:schemeClr val="tx1">
                <a:lumMod val="85000"/>
              </a:schemeClr>
            </a:solidFill>
            <a:prstDash val="sysDot"/>
            <a:miter lim="800000"/>
          </a:ln>
        </p:spPr>
        <p:txBody>
          <a:bodyPr wrap="square" lIns="0" tIns="27428" rIns="0" bIns="27428" rtlCol="0" anchor="ctr" anchorCtr="0">
            <a:noAutofit/>
          </a:bodyPr>
          <a:lstStyle/>
          <a:p>
            <a:pPr algn="ctr" defTabSz="913927" fontAlgn="base">
              <a:lnSpc>
                <a:spcPct val="90000"/>
              </a:lnSpc>
              <a:spcBef>
                <a:spcPts val="1200"/>
              </a:spcBef>
              <a:spcAft>
                <a:spcPct val="0"/>
              </a:spcAft>
              <a:buSzPct val="90000"/>
              <a:defRPr/>
            </a:pPr>
            <a:endParaRPr lang="en-US" sz="2000" kern="0" err="1">
              <a:latin typeface="Segoe UI Semibold"/>
              <a:cs typeface="Segoe UI" panose="020B0502040204020203" pitchFamily="34" charset="0"/>
            </a:endParaRPr>
          </a:p>
        </p:txBody>
      </p:sp>
      <p:sp>
        <p:nvSpPr>
          <p:cNvPr id="45" name="Trapezoid 44">
            <a:extLst>
              <a:ext uri="{FF2B5EF4-FFF2-40B4-BE49-F238E27FC236}">
                <a16:creationId xmlns:a16="http://schemas.microsoft.com/office/drawing/2014/main" id="{03D183A1-62A6-449F-980E-4C3B40731AAD}"/>
              </a:ext>
            </a:extLst>
          </p:cNvPr>
          <p:cNvSpPr/>
          <p:nvPr/>
        </p:nvSpPr>
        <p:spPr bwMode="auto">
          <a:xfrm>
            <a:off x="9675150" y="5612605"/>
            <a:ext cx="1598132" cy="251921"/>
          </a:xfrm>
          <a:prstGeom prst="trapezoid">
            <a:avLst>
              <a:gd name="adj" fmla="val 50495"/>
            </a:avLst>
          </a:prstGeom>
          <a:noFill/>
          <a:ln w="19050" cap="sq" cmpd="sng">
            <a:solidFill>
              <a:schemeClr val="tx1">
                <a:lumMod val="85000"/>
              </a:schemeClr>
            </a:solidFill>
            <a:prstDash val="sysDot"/>
            <a:miter lim="800000"/>
          </a:ln>
        </p:spPr>
        <p:txBody>
          <a:bodyPr wrap="square" lIns="0" tIns="27428" rIns="0" bIns="27428" rtlCol="0" anchor="ctr" anchorCtr="0">
            <a:noAutofit/>
          </a:bodyPr>
          <a:lstStyle/>
          <a:p>
            <a:pPr algn="ctr" defTabSz="913927" fontAlgn="base">
              <a:lnSpc>
                <a:spcPct val="90000"/>
              </a:lnSpc>
              <a:spcBef>
                <a:spcPts val="1200"/>
              </a:spcBef>
              <a:spcAft>
                <a:spcPct val="0"/>
              </a:spcAft>
              <a:buSzPct val="90000"/>
              <a:defRPr/>
            </a:pPr>
            <a:endParaRPr lang="en-US" sz="2000" kern="0" err="1">
              <a:latin typeface="Segoe UI Semibold"/>
              <a:cs typeface="Segoe UI" panose="020B0502040204020203" pitchFamily="34" charset="0"/>
            </a:endParaRPr>
          </a:p>
        </p:txBody>
      </p:sp>
      <p:grpSp>
        <p:nvGrpSpPr>
          <p:cNvPr id="14" name="Group 13">
            <a:extLst>
              <a:ext uri="{FF2B5EF4-FFF2-40B4-BE49-F238E27FC236}">
                <a16:creationId xmlns:a16="http://schemas.microsoft.com/office/drawing/2014/main" id="{746D419E-4901-294D-9546-F8AB86DA81C9}"/>
              </a:ext>
            </a:extLst>
          </p:cNvPr>
          <p:cNvGrpSpPr/>
          <p:nvPr/>
        </p:nvGrpSpPr>
        <p:grpSpPr>
          <a:xfrm>
            <a:off x="6804516" y="3183444"/>
            <a:ext cx="1075497" cy="811491"/>
            <a:chOff x="6824227" y="2570481"/>
            <a:chExt cx="1075650" cy="1080348"/>
          </a:xfrm>
        </p:grpSpPr>
        <p:sp>
          <p:nvSpPr>
            <p:cNvPr id="37" name="Transform">
              <a:extLst>
                <a:ext uri="{FF2B5EF4-FFF2-40B4-BE49-F238E27FC236}">
                  <a16:creationId xmlns:a16="http://schemas.microsoft.com/office/drawing/2014/main" id="{6A35E7AB-4910-41FD-9342-8C1112781D06}"/>
                </a:ext>
              </a:extLst>
            </p:cNvPr>
            <p:cNvSpPr txBox="1">
              <a:spLocks/>
            </p:cNvSpPr>
            <p:nvPr/>
          </p:nvSpPr>
          <p:spPr>
            <a:xfrm>
              <a:off x="6824227" y="2570481"/>
              <a:ext cx="1075650" cy="538479"/>
            </a:xfrm>
            <a:prstGeom prst="rect">
              <a:avLst/>
            </a:prstGeom>
            <a:gradFill>
              <a:gsLst>
                <a:gs pos="100000">
                  <a:srgbClr val="0078D4"/>
                </a:gs>
                <a:gs pos="1000">
                  <a:srgbClr val="0373CA"/>
                </a:gs>
              </a:gsLst>
              <a:lin ang="18600000" scaled="0"/>
            </a:gradFill>
            <a:ln w="25400" cap="rnd">
              <a:noFill/>
            </a:ln>
            <a:effectLst/>
          </p:spPr>
          <p:txBody>
            <a:bodyPr wrap="square" lIns="0" tIns="0" rIns="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927">
                <a:defRPr/>
              </a:pPr>
              <a:r>
                <a:rPr lang="en-US" sz="1000">
                  <a:solidFill>
                    <a:schemeClr val="bg1"/>
                  </a:solidFill>
                </a:rPr>
                <a:t>Marketing App</a:t>
              </a:r>
            </a:p>
          </p:txBody>
        </p:sp>
        <p:sp>
          <p:nvSpPr>
            <p:cNvPr id="48" name="Transform">
              <a:extLst>
                <a:ext uri="{FF2B5EF4-FFF2-40B4-BE49-F238E27FC236}">
                  <a16:creationId xmlns:a16="http://schemas.microsoft.com/office/drawing/2014/main" id="{C1D7C911-82B6-48B2-AF32-9CDA2DE2D613}"/>
                </a:ext>
              </a:extLst>
            </p:cNvPr>
            <p:cNvSpPr txBox="1">
              <a:spLocks/>
            </p:cNvSpPr>
            <p:nvPr/>
          </p:nvSpPr>
          <p:spPr>
            <a:xfrm>
              <a:off x="6824227" y="3112349"/>
              <a:ext cx="1075650" cy="538480"/>
            </a:xfrm>
            <a:prstGeom prst="rect">
              <a:avLst/>
            </a:prstGeom>
            <a:solidFill>
              <a:schemeClr val="bg1">
                <a:lumMod val="85000"/>
                <a:lumOff val="15000"/>
              </a:schemeClr>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0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927">
                <a:defRPr/>
              </a:pPr>
              <a:r>
                <a:rPr lang="en-US">
                  <a:solidFill>
                    <a:schemeClr val="tx1"/>
                  </a:solidFill>
                </a:rPr>
                <a:t>Public Cloud A</a:t>
              </a:r>
            </a:p>
          </p:txBody>
        </p:sp>
      </p:grpSp>
      <p:grpSp>
        <p:nvGrpSpPr>
          <p:cNvPr id="12" name="Group 11">
            <a:extLst>
              <a:ext uri="{FF2B5EF4-FFF2-40B4-BE49-F238E27FC236}">
                <a16:creationId xmlns:a16="http://schemas.microsoft.com/office/drawing/2014/main" id="{6BD35551-6914-6C4D-9846-3C65B56A891A}"/>
              </a:ext>
            </a:extLst>
          </p:cNvPr>
          <p:cNvGrpSpPr/>
          <p:nvPr/>
        </p:nvGrpSpPr>
        <p:grpSpPr>
          <a:xfrm>
            <a:off x="9286591" y="2078868"/>
            <a:ext cx="1076785" cy="809064"/>
            <a:chOff x="9193443" y="1121801"/>
            <a:chExt cx="1076938" cy="1077115"/>
          </a:xfrm>
        </p:grpSpPr>
        <p:sp>
          <p:nvSpPr>
            <p:cNvPr id="40" name="Transform">
              <a:extLst>
                <a:ext uri="{FF2B5EF4-FFF2-40B4-BE49-F238E27FC236}">
                  <a16:creationId xmlns:a16="http://schemas.microsoft.com/office/drawing/2014/main" id="{5E243390-BB7C-4361-B534-0AB30284AB74}"/>
                </a:ext>
              </a:extLst>
            </p:cNvPr>
            <p:cNvSpPr txBox="1">
              <a:spLocks/>
            </p:cNvSpPr>
            <p:nvPr/>
          </p:nvSpPr>
          <p:spPr>
            <a:xfrm>
              <a:off x="9194731" y="1121801"/>
              <a:ext cx="1075650" cy="538480"/>
            </a:xfrm>
            <a:prstGeom prst="rect">
              <a:avLst/>
            </a:prstGeom>
            <a:solidFill>
              <a:srgbClr val="107C10"/>
            </a:solidFill>
            <a:ln w="25400" cap="rnd">
              <a:noFill/>
            </a:ln>
            <a:effectLst/>
          </p:spPr>
          <p:txBody>
            <a:bodyPr wrap="square" lIns="0" tIns="0" rIns="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927">
                <a:defRPr/>
              </a:pPr>
              <a:r>
                <a:rPr lang="en-US" sz="1000" dirty="0">
                  <a:solidFill>
                    <a:schemeClr val="bg1"/>
                  </a:solidFill>
                </a:rPr>
                <a:t>Business</a:t>
              </a:r>
              <a:br>
                <a:rPr lang="en-US" sz="1000" dirty="0">
                  <a:solidFill>
                    <a:schemeClr val="bg1"/>
                  </a:solidFill>
                </a:rPr>
              </a:br>
              <a:r>
                <a:rPr lang="en-US" sz="1000" dirty="0">
                  <a:solidFill>
                    <a:schemeClr val="bg1"/>
                  </a:solidFill>
                </a:rPr>
                <a:t>Intelligence</a:t>
              </a:r>
            </a:p>
          </p:txBody>
        </p:sp>
        <p:sp>
          <p:nvSpPr>
            <p:cNvPr id="50" name="Transform">
              <a:extLst>
                <a:ext uri="{FF2B5EF4-FFF2-40B4-BE49-F238E27FC236}">
                  <a16:creationId xmlns:a16="http://schemas.microsoft.com/office/drawing/2014/main" id="{1E4319A4-9497-45A0-90B0-97981A4493E7}"/>
                </a:ext>
              </a:extLst>
            </p:cNvPr>
            <p:cNvSpPr txBox="1">
              <a:spLocks/>
            </p:cNvSpPr>
            <p:nvPr/>
          </p:nvSpPr>
          <p:spPr>
            <a:xfrm>
              <a:off x="9193443" y="1660436"/>
              <a:ext cx="1075650" cy="538480"/>
            </a:xfrm>
            <a:prstGeom prst="rect">
              <a:avLst/>
            </a:prstGeom>
            <a:solidFill>
              <a:schemeClr val="bg1">
                <a:lumMod val="85000"/>
                <a:lumOff val="15000"/>
              </a:schemeClr>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0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927">
                <a:defRPr/>
              </a:pPr>
              <a:r>
                <a:rPr lang="en-US">
                  <a:solidFill>
                    <a:schemeClr val="tx1"/>
                  </a:solidFill>
                </a:rPr>
                <a:t>Public Cloud B</a:t>
              </a:r>
            </a:p>
          </p:txBody>
        </p:sp>
      </p:grpSp>
      <p:grpSp>
        <p:nvGrpSpPr>
          <p:cNvPr id="15" name="Group 14">
            <a:extLst>
              <a:ext uri="{FF2B5EF4-FFF2-40B4-BE49-F238E27FC236}">
                <a16:creationId xmlns:a16="http://schemas.microsoft.com/office/drawing/2014/main" id="{9F918299-4E84-4E44-805F-735F2A2081FC}"/>
              </a:ext>
            </a:extLst>
          </p:cNvPr>
          <p:cNvGrpSpPr/>
          <p:nvPr/>
        </p:nvGrpSpPr>
        <p:grpSpPr>
          <a:xfrm>
            <a:off x="7765012" y="4662955"/>
            <a:ext cx="1080171" cy="816697"/>
            <a:chOff x="7784859" y="4405745"/>
            <a:chExt cx="1080325" cy="1087276"/>
          </a:xfrm>
        </p:grpSpPr>
        <p:sp>
          <p:nvSpPr>
            <p:cNvPr id="54" name="Transform">
              <a:extLst>
                <a:ext uri="{FF2B5EF4-FFF2-40B4-BE49-F238E27FC236}">
                  <a16:creationId xmlns:a16="http://schemas.microsoft.com/office/drawing/2014/main" id="{BF73564D-44C4-4AAC-A1B1-D491629985EA}"/>
                </a:ext>
              </a:extLst>
            </p:cNvPr>
            <p:cNvSpPr txBox="1">
              <a:spLocks/>
            </p:cNvSpPr>
            <p:nvPr/>
          </p:nvSpPr>
          <p:spPr>
            <a:xfrm>
              <a:off x="7789534" y="4405745"/>
              <a:ext cx="1075650" cy="538480"/>
            </a:xfrm>
            <a:prstGeom prst="rect">
              <a:avLst/>
            </a:prstGeom>
            <a:noFill/>
            <a:ln w="25400" cap="rnd">
              <a:solidFill>
                <a:schemeClr val="tx1"/>
              </a:solidFill>
              <a:prstDash val="sysDot"/>
            </a:ln>
            <a:effectLst/>
          </p:spPr>
          <p:txBody>
            <a:bodyPr wrap="square" lIns="0" tIns="0" rIns="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927">
                <a:defRPr/>
              </a:pPr>
              <a:r>
                <a:rPr lang="en-US" sz="1000">
                  <a:solidFill>
                    <a:schemeClr val="tx1"/>
                  </a:solidFill>
                </a:rPr>
                <a:t>Collaboration</a:t>
              </a:r>
              <a:br>
                <a:rPr lang="en-US" sz="1000">
                  <a:solidFill>
                    <a:schemeClr val="tx1"/>
                  </a:solidFill>
                </a:rPr>
              </a:br>
              <a:r>
                <a:rPr lang="en-US" sz="1000">
                  <a:solidFill>
                    <a:schemeClr val="tx1"/>
                  </a:solidFill>
                </a:rPr>
                <a:t>Suite</a:t>
              </a:r>
            </a:p>
          </p:txBody>
        </p:sp>
        <p:sp>
          <p:nvSpPr>
            <p:cNvPr id="56" name="Transform">
              <a:extLst>
                <a:ext uri="{FF2B5EF4-FFF2-40B4-BE49-F238E27FC236}">
                  <a16:creationId xmlns:a16="http://schemas.microsoft.com/office/drawing/2014/main" id="{E2CB254A-50E5-4DC5-AD24-814500F9AC92}"/>
                </a:ext>
              </a:extLst>
            </p:cNvPr>
            <p:cNvSpPr txBox="1">
              <a:spLocks/>
            </p:cNvSpPr>
            <p:nvPr/>
          </p:nvSpPr>
          <p:spPr>
            <a:xfrm>
              <a:off x="7784859" y="4954541"/>
              <a:ext cx="1075650" cy="538480"/>
            </a:xfrm>
            <a:prstGeom prst="rect">
              <a:avLst/>
            </a:prstGeom>
            <a:solidFill>
              <a:schemeClr val="bg1">
                <a:lumMod val="85000"/>
                <a:lumOff val="15000"/>
              </a:schemeClr>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0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927">
                <a:defRPr/>
              </a:pPr>
              <a:r>
                <a:rPr lang="en-US">
                  <a:solidFill>
                    <a:schemeClr val="tx1"/>
                  </a:solidFill>
                </a:rPr>
                <a:t>Public Cloud C</a:t>
              </a:r>
            </a:p>
          </p:txBody>
        </p:sp>
      </p:grpSp>
      <p:grpSp>
        <p:nvGrpSpPr>
          <p:cNvPr id="10" name="Group 9">
            <a:extLst>
              <a:ext uri="{FF2B5EF4-FFF2-40B4-BE49-F238E27FC236}">
                <a16:creationId xmlns:a16="http://schemas.microsoft.com/office/drawing/2014/main" id="{DEBAD2B6-6208-E942-82EF-A388AAC720FD}"/>
              </a:ext>
            </a:extLst>
          </p:cNvPr>
          <p:cNvGrpSpPr/>
          <p:nvPr/>
        </p:nvGrpSpPr>
        <p:grpSpPr>
          <a:xfrm>
            <a:off x="9514032" y="3510899"/>
            <a:ext cx="1079122" cy="736193"/>
            <a:chOff x="9534127" y="2886739"/>
            <a:chExt cx="1079275" cy="1076960"/>
          </a:xfrm>
        </p:grpSpPr>
        <p:sp>
          <p:nvSpPr>
            <p:cNvPr id="43" name="Transform">
              <a:extLst>
                <a:ext uri="{FF2B5EF4-FFF2-40B4-BE49-F238E27FC236}">
                  <a16:creationId xmlns:a16="http://schemas.microsoft.com/office/drawing/2014/main" id="{DAB7CB1A-C56A-452A-964F-8A80ED3E0096}"/>
                </a:ext>
              </a:extLst>
            </p:cNvPr>
            <p:cNvSpPr txBox="1">
              <a:spLocks/>
            </p:cNvSpPr>
            <p:nvPr/>
          </p:nvSpPr>
          <p:spPr>
            <a:xfrm>
              <a:off x="9537752" y="2886739"/>
              <a:ext cx="1075650" cy="538480"/>
            </a:xfrm>
            <a:prstGeom prst="rect">
              <a:avLst/>
            </a:prstGeom>
            <a:solidFill>
              <a:schemeClr val="accent3"/>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0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927">
                <a:defRPr/>
              </a:pPr>
              <a:r>
                <a:rPr lang="en-US" dirty="0">
                  <a:solidFill>
                    <a:schemeClr val="bg1"/>
                  </a:solidFill>
                </a:rPr>
                <a:t>Low-Code</a:t>
              </a:r>
              <a:br>
                <a:rPr lang="en-US" dirty="0">
                  <a:solidFill>
                    <a:schemeClr val="bg1"/>
                  </a:solidFill>
                </a:rPr>
              </a:br>
              <a:r>
                <a:rPr lang="en-US" dirty="0">
                  <a:solidFill>
                    <a:schemeClr val="bg1"/>
                  </a:solidFill>
                </a:rPr>
                <a:t>Applications</a:t>
              </a:r>
            </a:p>
          </p:txBody>
        </p:sp>
        <p:sp>
          <p:nvSpPr>
            <p:cNvPr id="59" name="Transform">
              <a:extLst>
                <a:ext uri="{FF2B5EF4-FFF2-40B4-BE49-F238E27FC236}">
                  <a16:creationId xmlns:a16="http://schemas.microsoft.com/office/drawing/2014/main" id="{2588AA98-5B46-4DAB-A5DD-C1C7E7F59545}"/>
                </a:ext>
              </a:extLst>
            </p:cNvPr>
            <p:cNvSpPr txBox="1">
              <a:spLocks/>
            </p:cNvSpPr>
            <p:nvPr/>
          </p:nvSpPr>
          <p:spPr>
            <a:xfrm>
              <a:off x="9534127" y="3425219"/>
              <a:ext cx="1075650" cy="538480"/>
            </a:xfrm>
            <a:prstGeom prst="rect">
              <a:avLst/>
            </a:prstGeom>
            <a:solidFill>
              <a:schemeClr val="bg1">
                <a:lumMod val="85000"/>
                <a:lumOff val="15000"/>
              </a:schemeClr>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0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3927">
                <a:defRPr/>
              </a:pPr>
              <a:r>
                <a:rPr lang="en-US">
                  <a:solidFill>
                    <a:schemeClr val="tx1"/>
                  </a:solidFill>
                </a:rPr>
                <a:t>Last generation data centers</a:t>
              </a:r>
            </a:p>
          </p:txBody>
        </p:sp>
      </p:grpSp>
      <p:grpSp>
        <p:nvGrpSpPr>
          <p:cNvPr id="17" name="Group 16">
            <a:extLst>
              <a:ext uri="{FF2B5EF4-FFF2-40B4-BE49-F238E27FC236}">
                <a16:creationId xmlns:a16="http://schemas.microsoft.com/office/drawing/2014/main" id="{FF356D78-698E-4A41-8923-18FB24E6F60D}"/>
              </a:ext>
            </a:extLst>
          </p:cNvPr>
          <p:cNvGrpSpPr/>
          <p:nvPr/>
        </p:nvGrpSpPr>
        <p:grpSpPr>
          <a:xfrm>
            <a:off x="9929754" y="4946689"/>
            <a:ext cx="1076030" cy="803859"/>
            <a:chOff x="9949908" y="4917771"/>
            <a:chExt cx="1076183" cy="1070186"/>
          </a:xfrm>
        </p:grpSpPr>
        <p:sp>
          <p:nvSpPr>
            <p:cNvPr id="61" name="Transform">
              <a:extLst>
                <a:ext uri="{FF2B5EF4-FFF2-40B4-BE49-F238E27FC236}">
                  <a16:creationId xmlns:a16="http://schemas.microsoft.com/office/drawing/2014/main" id="{61DC54EB-5687-4752-A8BE-0C1447977E19}"/>
                </a:ext>
              </a:extLst>
            </p:cNvPr>
            <p:cNvSpPr txBox="1">
              <a:spLocks/>
            </p:cNvSpPr>
            <p:nvPr/>
          </p:nvSpPr>
          <p:spPr>
            <a:xfrm>
              <a:off x="9950441" y="4917771"/>
              <a:ext cx="1075650" cy="538480"/>
            </a:xfrm>
            <a:prstGeom prst="rect">
              <a:avLst/>
            </a:prstGeom>
            <a:solidFill>
              <a:schemeClr val="bg2"/>
            </a:solidFill>
            <a:ln w="25400" cap="rnd">
              <a:noFill/>
            </a:ln>
            <a:effectLst/>
          </p:spPr>
          <p:txBody>
            <a:bodyPr wrap="square" lIns="0" tIns="0" rIns="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927">
                <a:defRPr/>
              </a:pPr>
              <a:r>
                <a:rPr lang="en-US" sz="1000">
                  <a:solidFill>
                    <a:schemeClr val="tx1"/>
                  </a:solidFill>
                </a:rPr>
                <a:t>Integration</a:t>
              </a:r>
              <a:br>
                <a:rPr lang="en-US" sz="1000">
                  <a:solidFill>
                    <a:schemeClr val="tx1"/>
                  </a:solidFill>
                </a:rPr>
              </a:br>
              <a:r>
                <a:rPr lang="en-US" sz="1000">
                  <a:solidFill>
                    <a:schemeClr val="tx1"/>
                  </a:solidFill>
                </a:rPr>
                <a:t>Tools</a:t>
              </a:r>
            </a:p>
          </p:txBody>
        </p:sp>
        <p:sp>
          <p:nvSpPr>
            <p:cNvPr id="63" name="Transform">
              <a:extLst>
                <a:ext uri="{FF2B5EF4-FFF2-40B4-BE49-F238E27FC236}">
                  <a16:creationId xmlns:a16="http://schemas.microsoft.com/office/drawing/2014/main" id="{71133B35-BE77-4901-9F69-6BE6195F93FE}"/>
                </a:ext>
              </a:extLst>
            </p:cNvPr>
            <p:cNvSpPr txBox="1">
              <a:spLocks/>
            </p:cNvSpPr>
            <p:nvPr/>
          </p:nvSpPr>
          <p:spPr>
            <a:xfrm>
              <a:off x="9949908" y="5449477"/>
              <a:ext cx="1075650" cy="538480"/>
            </a:xfrm>
            <a:prstGeom prst="rect">
              <a:avLst/>
            </a:prstGeom>
            <a:solidFill>
              <a:schemeClr val="bg1">
                <a:lumMod val="85000"/>
                <a:lumOff val="15000"/>
              </a:schemeClr>
            </a:solidFill>
            <a:ln w="25400" cap="rnd">
              <a:noFill/>
            </a:ln>
            <a:effectLst/>
          </p:spPr>
          <p:txBody>
            <a:bodyPr wrap="square" lIns="0" tIns="0" rIns="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927">
                <a:defRPr/>
              </a:pPr>
              <a:r>
                <a:rPr lang="en-US" sz="1000">
                  <a:solidFill>
                    <a:schemeClr val="tx1"/>
                  </a:solidFill>
                </a:rPr>
                <a:t>Public Cloud B</a:t>
              </a:r>
            </a:p>
          </p:txBody>
        </p:sp>
      </p:grpSp>
      <p:sp>
        <p:nvSpPr>
          <p:cNvPr id="23" name="Freeform: Shape 22">
            <a:extLst>
              <a:ext uri="{FF2B5EF4-FFF2-40B4-BE49-F238E27FC236}">
                <a16:creationId xmlns:a16="http://schemas.microsoft.com/office/drawing/2014/main" id="{FBCE6567-C19E-4E32-9B6F-D11E3B7E9F10}"/>
              </a:ext>
            </a:extLst>
          </p:cNvPr>
          <p:cNvSpPr/>
          <p:nvPr/>
        </p:nvSpPr>
        <p:spPr bwMode="auto">
          <a:xfrm>
            <a:off x="7158036" y="4093195"/>
            <a:ext cx="0" cy="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noFill/>
          <a:ln w="19050" cap="rnd" cmpd="sng">
            <a:solidFill>
              <a:schemeClr val="tx1">
                <a:lumMod val="85000"/>
              </a:schemeClr>
            </a:solidFill>
            <a:prstDash val="sysDot"/>
          </a:ln>
        </p:spPr>
        <p:txBody>
          <a:bodyPr wrap="square" lIns="0" tIns="27428" rIns="0" bIns="27428" rtlCol="0" anchor="ctr" anchorCtr="0">
            <a:noAutofit/>
          </a:bodyPr>
          <a:lstStyle/>
          <a:p>
            <a:pPr algn="ctr" defTabSz="913927" fontAlgn="base">
              <a:lnSpc>
                <a:spcPct val="90000"/>
              </a:lnSpc>
              <a:spcBef>
                <a:spcPts val="1200"/>
              </a:spcBef>
              <a:spcAft>
                <a:spcPct val="0"/>
              </a:spcAft>
              <a:buSzPct val="90000"/>
              <a:defRPr/>
            </a:pPr>
            <a:endParaRPr lang="en-US" sz="2000" kern="0" err="1">
              <a:latin typeface="Segoe UI Semibold"/>
              <a:cs typeface="Segoe UI" panose="020B0502040204020203" pitchFamily="34" charset="0"/>
            </a:endParaRPr>
          </a:p>
        </p:txBody>
      </p:sp>
      <p:sp>
        <p:nvSpPr>
          <p:cNvPr id="66" name="Trapezoid 65">
            <a:extLst>
              <a:ext uri="{FF2B5EF4-FFF2-40B4-BE49-F238E27FC236}">
                <a16:creationId xmlns:a16="http://schemas.microsoft.com/office/drawing/2014/main" id="{BB259E75-34F7-4E5A-BC4D-681487AC8E33}"/>
              </a:ext>
            </a:extLst>
          </p:cNvPr>
          <p:cNvSpPr/>
          <p:nvPr/>
        </p:nvSpPr>
        <p:spPr bwMode="auto">
          <a:xfrm>
            <a:off x="6844463" y="2492216"/>
            <a:ext cx="1598132" cy="251921"/>
          </a:xfrm>
          <a:prstGeom prst="trapezoid">
            <a:avLst>
              <a:gd name="adj" fmla="val 50495"/>
            </a:avLst>
          </a:prstGeom>
          <a:noFill/>
          <a:ln w="19050" cap="sq" cmpd="sng">
            <a:solidFill>
              <a:schemeClr val="tx1">
                <a:lumMod val="85000"/>
              </a:schemeClr>
            </a:solidFill>
            <a:prstDash val="sysDot"/>
            <a:miter lim="800000"/>
          </a:ln>
        </p:spPr>
        <p:txBody>
          <a:bodyPr wrap="square" lIns="0" tIns="27428" rIns="0" bIns="27428" rtlCol="0" anchor="ctr" anchorCtr="0">
            <a:noAutofit/>
          </a:bodyPr>
          <a:lstStyle/>
          <a:p>
            <a:pPr algn="ctr" defTabSz="913927" fontAlgn="base">
              <a:lnSpc>
                <a:spcPct val="90000"/>
              </a:lnSpc>
              <a:spcBef>
                <a:spcPts val="1200"/>
              </a:spcBef>
              <a:spcAft>
                <a:spcPct val="0"/>
              </a:spcAft>
              <a:buSzPct val="90000"/>
              <a:defRPr/>
            </a:pPr>
            <a:endParaRPr lang="en-US" sz="2000" kern="0" err="1">
              <a:latin typeface="Segoe UI Semibold"/>
              <a:cs typeface="Segoe UI" panose="020B0502040204020203" pitchFamily="34" charset="0"/>
            </a:endParaRPr>
          </a:p>
        </p:txBody>
      </p:sp>
      <p:grpSp>
        <p:nvGrpSpPr>
          <p:cNvPr id="5" name="Group 4">
            <a:extLst>
              <a:ext uri="{FF2B5EF4-FFF2-40B4-BE49-F238E27FC236}">
                <a16:creationId xmlns:a16="http://schemas.microsoft.com/office/drawing/2014/main" id="{9CE96B55-BEE7-E84D-A225-3AF2E69A2E8D}"/>
              </a:ext>
            </a:extLst>
          </p:cNvPr>
          <p:cNvGrpSpPr/>
          <p:nvPr/>
        </p:nvGrpSpPr>
        <p:grpSpPr>
          <a:xfrm>
            <a:off x="7109758" y="1843236"/>
            <a:ext cx="1075497" cy="811490"/>
            <a:chOff x="6572163" y="582509"/>
            <a:chExt cx="1075650" cy="1080347"/>
          </a:xfrm>
        </p:grpSpPr>
        <p:sp>
          <p:nvSpPr>
            <p:cNvPr id="67" name="Transform">
              <a:extLst>
                <a:ext uri="{FF2B5EF4-FFF2-40B4-BE49-F238E27FC236}">
                  <a16:creationId xmlns:a16="http://schemas.microsoft.com/office/drawing/2014/main" id="{2D74C953-A0E4-4A7E-9749-3C8FFEC76395}"/>
                </a:ext>
              </a:extLst>
            </p:cNvPr>
            <p:cNvSpPr txBox="1">
              <a:spLocks/>
            </p:cNvSpPr>
            <p:nvPr/>
          </p:nvSpPr>
          <p:spPr>
            <a:xfrm>
              <a:off x="6572163" y="582509"/>
              <a:ext cx="1075650" cy="538480"/>
            </a:xfrm>
            <a:prstGeom prst="rect">
              <a:avLst/>
            </a:prstGeom>
            <a:solidFill>
              <a:schemeClr val="accent3"/>
            </a:solidFill>
            <a:ln w="25400" cap="rnd">
              <a:noFill/>
            </a:ln>
            <a:effectLst/>
          </p:spPr>
          <p:txBody>
            <a:bodyPr wrap="square" lIns="0" tIns="0" rIns="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927">
                <a:defRPr/>
              </a:pPr>
              <a:r>
                <a:rPr lang="en-US" sz="1000" dirty="0">
                  <a:solidFill>
                    <a:schemeClr val="bg1"/>
                  </a:solidFill>
                </a:rPr>
                <a:t>Finance</a:t>
              </a:r>
            </a:p>
          </p:txBody>
        </p:sp>
        <p:sp>
          <p:nvSpPr>
            <p:cNvPr id="69" name="Transform">
              <a:extLst>
                <a:ext uri="{FF2B5EF4-FFF2-40B4-BE49-F238E27FC236}">
                  <a16:creationId xmlns:a16="http://schemas.microsoft.com/office/drawing/2014/main" id="{8DCCCFC5-9D15-4C33-BF44-FD399CA26B89}"/>
                </a:ext>
              </a:extLst>
            </p:cNvPr>
            <p:cNvSpPr txBox="1">
              <a:spLocks/>
            </p:cNvSpPr>
            <p:nvPr/>
          </p:nvSpPr>
          <p:spPr>
            <a:xfrm>
              <a:off x="6572163" y="1124376"/>
              <a:ext cx="1075650" cy="538480"/>
            </a:xfrm>
            <a:prstGeom prst="rect">
              <a:avLst/>
            </a:prstGeom>
            <a:solidFill>
              <a:schemeClr val="bg1">
                <a:lumMod val="85000"/>
                <a:lumOff val="15000"/>
              </a:schemeClr>
            </a:solidFill>
            <a:ln w="25400" cap="rnd">
              <a:noFill/>
            </a:ln>
            <a:effectLst/>
          </p:spPr>
          <p:txBody>
            <a:bodyPr wrap="square" lIns="0" tIns="0" rIns="0" bIns="0" rtlCol="0" anchor="ctr" anchorCtr="0">
              <a:noAutofit/>
            </a:bodyPr>
            <a:lstStyle>
              <a:defPPr>
                <a:defRPr lang="en-US"/>
              </a:defPPr>
              <a:lvl1pP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913927">
                <a:defRPr/>
              </a:pPr>
              <a:r>
                <a:rPr lang="en-US" sz="1000">
                  <a:solidFill>
                    <a:schemeClr val="tx1"/>
                  </a:solidFill>
                </a:rPr>
                <a:t>Last generation data centers</a:t>
              </a:r>
            </a:p>
          </p:txBody>
        </p:sp>
      </p:grpSp>
      <p:sp>
        <p:nvSpPr>
          <p:cNvPr id="71" name="Freeform: Shape 70">
            <a:extLst>
              <a:ext uri="{FF2B5EF4-FFF2-40B4-BE49-F238E27FC236}">
                <a16:creationId xmlns:a16="http://schemas.microsoft.com/office/drawing/2014/main" id="{B0E8CC93-E2CB-4DBE-BDC6-4B6B1CCA7F18}"/>
              </a:ext>
            </a:extLst>
          </p:cNvPr>
          <p:cNvSpPr/>
          <p:nvPr/>
        </p:nvSpPr>
        <p:spPr bwMode="auto">
          <a:xfrm>
            <a:off x="6531592" y="2982293"/>
            <a:ext cx="0" cy="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noFill/>
          <a:ln w="19050" cap="rnd" cmpd="sng">
            <a:solidFill>
              <a:schemeClr val="tx1">
                <a:lumMod val="85000"/>
              </a:schemeClr>
            </a:solidFill>
            <a:prstDash val="sysDot"/>
          </a:ln>
        </p:spPr>
        <p:txBody>
          <a:bodyPr wrap="square" lIns="0" tIns="27428" rIns="0" bIns="27428" rtlCol="0" anchor="ctr" anchorCtr="0">
            <a:noAutofit/>
          </a:bodyPr>
          <a:lstStyle/>
          <a:p>
            <a:pPr algn="ctr" defTabSz="913927" fontAlgn="base">
              <a:lnSpc>
                <a:spcPct val="90000"/>
              </a:lnSpc>
              <a:spcBef>
                <a:spcPts val="1200"/>
              </a:spcBef>
              <a:spcAft>
                <a:spcPct val="0"/>
              </a:spcAft>
              <a:buSzPct val="90000"/>
              <a:defRPr/>
            </a:pPr>
            <a:endParaRPr lang="en-US" sz="2000" kern="0" err="1">
              <a:latin typeface="Segoe UI Semibold"/>
              <a:cs typeface="Segoe UI" panose="020B0502040204020203" pitchFamily="34" charset="0"/>
            </a:endParaRPr>
          </a:p>
        </p:txBody>
      </p:sp>
      <p:sp>
        <p:nvSpPr>
          <p:cNvPr id="33" name="Freeform 32">
            <a:extLst>
              <a:ext uri="{FF2B5EF4-FFF2-40B4-BE49-F238E27FC236}">
                <a16:creationId xmlns:a16="http://schemas.microsoft.com/office/drawing/2014/main" id="{B0B0E9A1-C570-5545-98C7-3FC756EE045E}"/>
              </a:ext>
            </a:extLst>
          </p:cNvPr>
          <p:cNvSpPr/>
          <p:nvPr/>
        </p:nvSpPr>
        <p:spPr bwMode="auto">
          <a:xfrm>
            <a:off x="7375527" y="4091635"/>
            <a:ext cx="4223059" cy="1632184"/>
          </a:xfrm>
          <a:custGeom>
            <a:avLst/>
            <a:gdLst>
              <a:gd name="connsiteX0" fmla="*/ 3753394 w 4206240"/>
              <a:gd name="connsiteY0" fmla="*/ 2037806 h 2037806"/>
              <a:gd name="connsiteX1" fmla="*/ 4206240 w 4206240"/>
              <a:gd name="connsiteY1" fmla="*/ 783772 h 2037806"/>
              <a:gd name="connsiteX2" fmla="*/ 0 w 4206240"/>
              <a:gd name="connsiteY2" fmla="*/ 243840 h 2037806"/>
              <a:gd name="connsiteX3" fmla="*/ 0 w 4206240"/>
              <a:gd name="connsiteY3" fmla="*/ 0 h 2037806"/>
              <a:gd name="connsiteX0" fmla="*/ 4241074 w 4241074"/>
              <a:gd name="connsiteY0" fmla="*/ 2116184 h 2116184"/>
              <a:gd name="connsiteX1" fmla="*/ 4206240 w 4241074"/>
              <a:gd name="connsiteY1" fmla="*/ 783772 h 2116184"/>
              <a:gd name="connsiteX2" fmla="*/ 0 w 4241074"/>
              <a:gd name="connsiteY2" fmla="*/ 243840 h 2116184"/>
              <a:gd name="connsiteX3" fmla="*/ 0 w 4241074"/>
              <a:gd name="connsiteY3" fmla="*/ 0 h 2116184"/>
              <a:gd name="connsiteX0" fmla="*/ 4258491 w 4258491"/>
              <a:gd name="connsiteY0" fmla="*/ 2307773 h 2307773"/>
              <a:gd name="connsiteX1" fmla="*/ 4206240 w 4258491"/>
              <a:gd name="connsiteY1" fmla="*/ 783772 h 2307773"/>
              <a:gd name="connsiteX2" fmla="*/ 0 w 4258491"/>
              <a:gd name="connsiteY2" fmla="*/ 243840 h 2307773"/>
              <a:gd name="connsiteX3" fmla="*/ 0 w 4258491"/>
              <a:gd name="connsiteY3" fmla="*/ 0 h 2307773"/>
              <a:gd name="connsiteX0" fmla="*/ 4241074 w 4241074"/>
              <a:gd name="connsiteY0" fmla="*/ 2333898 h 2333898"/>
              <a:gd name="connsiteX1" fmla="*/ 4206240 w 4241074"/>
              <a:gd name="connsiteY1" fmla="*/ 783772 h 2333898"/>
              <a:gd name="connsiteX2" fmla="*/ 0 w 4241074"/>
              <a:gd name="connsiteY2" fmla="*/ 243840 h 2333898"/>
              <a:gd name="connsiteX3" fmla="*/ 0 w 4241074"/>
              <a:gd name="connsiteY3" fmla="*/ 0 h 2333898"/>
              <a:gd name="connsiteX0" fmla="*/ 4241074 w 4241074"/>
              <a:gd name="connsiteY0" fmla="*/ 2333898 h 2333898"/>
              <a:gd name="connsiteX1" fmla="*/ 4223657 w 4241074"/>
              <a:gd name="connsiteY1" fmla="*/ 2037805 h 2333898"/>
              <a:gd name="connsiteX2" fmla="*/ 4206240 w 4241074"/>
              <a:gd name="connsiteY2" fmla="*/ 783772 h 2333898"/>
              <a:gd name="connsiteX3" fmla="*/ 0 w 4241074"/>
              <a:gd name="connsiteY3" fmla="*/ 243840 h 2333898"/>
              <a:gd name="connsiteX4" fmla="*/ 0 w 4241074"/>
              <a:gd name="connsiteY4" fmla="*/ 0 h 2333898"/>
              <a:gd name="connsiteX0" fmla="*/ 3840479 w 4223657"/>
              <a:gd name="connsiteY0" fmla="*/ 2142309 h 2142309"/>
              <a:gd name="connsiteX1" fmla="*/ 4223657 w 4223657"/>
              <a:gd name="connsiteY1" fmla="*/ 2037805 h 2142309"/>
              <a:gd name="connsiteX2" fmla="*/ 4206240 w 4223657"/>
              <a:gd name="connsiteY2" fmla="*/ 783772 h 2142309"/>
              <a:gd name="connsiteX3" fmla="*/ 0 w 4223657"/>
              <a:gd name="connsiteY3" fmla="*/ 243840 h 2142309"/>
              <a:gd name="connsiteX4" fmla="*/ 0 w 4223657"/>
              <a:gd name="connsiteY4" fmla="*/ 0 h 2142309"/>
              <a:gd name="connsiteX0" fmla="*/ 3840479 w 4232366"/>
              <a:gd name="connsiteY0" fmla="*/ 2142309 h 2142309"/>
              <a:gd name="connsiteX1" fmla="*/ 4232366 w 4232366"/>
              <a:gd name="connsiteY1" fmla="*/ 2124891 h 2142309"/>
              <a:gd name="connsiteX2" fmla="*/ 4206240 w 4232366"/>
              <a:gd name="connsiteY2" fmla="*/ 783772 h 2142309"/>
              <a:gd name="connsiteX3" fmla="*/ 0 w 4232366"/>
              <a:gd name="connsiteY3" fmla="*/ 243840 h 2142309"/>
              <a:gd name="connsiteX4" fmla="*/ 0 w 4232366"/>
              <a:gd name="connsiteY4" fmla="*/ 0 h 2142309"/>
              <a:gd name="connsiteX0" fmla="*/ 3840479 w 4232366"/>
              <a:gd name="connsiteY0" fmla="*/ 2142309 h 2151017"/>
              <a:gd name="connsiteX1" fmla="*/ 4232366 w 4232366"/>
              <a:gd name="connsiteY1" fmla="*/ 2151017 h 2151017"/>
              <a:gd name="connsiteX2" fmla="*/ 4206240 w 4232366"/>
              <a:gd name="connsiteY2" fmla="*/ 783772 h 2151017"/>
              <a:gd name="connsiteX3" fmla="*/ 0 w 4232366"/>
              <a:gd name="connsiteY3" fmla="*/ 243840 h 2151017"/>
              <a:gd name="connsiteX4" fmla="*/ 0 w 4232366"/>
              <a:gd name="connsiteY4" fmla="*/ 0 h 2151017"/>
              <a:gd name="connsiteX0" fmla="*/ 3840479 w 4223658"/>
              <a:gd name="connsiteY0" fmla="*/ 2142309 h 2142309"/>
              <a:gd name="connsiteX1" fmla="*/ 4223658 w 4223658"/>
              <a:gd name="connsiteY1" fmla="*/ 2142309 h 2142309"/>
              <a:gd name="connsiteX2" fmla="*/ 4206240 w 4223658"/>
              <a:gd name="connsiteY2" fmla="*/ 783772 h 2142309"/>
              <a:gd name="connsiteX3" fmla="*/ 0 w 4223658"/>
              <a:gd name="connsiteY3" fmla="*/ 243840 h 2142309"/>
              <a:gd name="connsiteX4" fmla="*/ 0 w 4223658"/>
              <a:gd name="connsiteY4" fmla="*/ 0 h 214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658" h="2142309">
                <a:moveTo>
                  <a:pt x="3840479" y="2142309"/>
                </a:moveTo>
                <a:lnTo>
                  <a:pt x="4223658" y="2142309"/>
                </a:lnTo>
                <a:lnTo>
                  <a:pt x="4206240" y="783772"/>
                </a:lnTo>
                <a:lnTo>
                  <a:pt x="0" y="243840"/>
                </a:lnTo>
                <a:lnTo>
                  <a:pt x="0" y="0"/>
                </a:lnTo>
              </a:path>
            </a:pathLst>
          </a:custGeom>
          <a:noFill/>
          <a:ln w="19050" cap="rnd" cmpd="sng">
            <a:solidFill>
              <a:schemeClr val="tx1">
                <a:lumMod val="85000"/>
              </a:schemeClr>
            </a:solidFill>
            <a:prstDash val="sysDot"/>
          </a:ln>
        </p:spPr>
        <p:txBody>
          <a:bodyPr rtlCol="0" anchor="ctr"/>
          <a:lstStyle/>
          <a:p>
            <a:pPr algn="ctr" defTabSz="914225">
              <a:defRPr/>
            </a:pPr>
            <a:endParaRPr lang="en-US" sz="1800">
              <a:latin typeface="Segoe UI"/>
            </a:endParaRPr>
          </a:p>
        </p:txBody>
      </p:sp>
      <p:sp>
        <p:nvSpPr>
          <p:cNvPr id="34" name="Freeform 33">
            <a:extLst>
              <a:ext uri="{FF2B5EF4-FFF2-40B4-BE49-F238E27FC236}">
                <a16:creationId xmlns:a16="http://schemas.microsoft.com/office/drawing/2014/main" id="{34A5049A-D97F-B94F-B980-090F00FD8195}"/>
              </a:ext>
            </a:extLst>
          </p:cNvPr>
          <p:cNvSpPr/>
          <p:nvPr/>
        </p:nvSpPr>
        <p:spPr bwMode="auto">
          <a:xfrm>
            <a:off x="8975934" y="4337288"/>
            <a:ext cx="1123247" cy="1010691"/>
          </a:xfrm>
          <a:custGeom>
            <a:avLst/>
            <a:gdLst>
              <a:gd name="connsiteX0" fmla="*/ 0 w 1123406"/>
              <a:gd name="connsiteY0" fmla="*/ 1254035 h 1254035"/>
              <a:gd name="connsiteX1" fmla="*/ 1123406 w 1123406"/>
              <a:gd name="connsiteY1" fmla="*/ 418012 h 1254035"/>
              <a:gd name="connsiteX2" fmla="*/ 1123406 w 1123406"/>
              <a:gd name="connsiteY2" fmla="*/ 0 h 1254035"/>
            </a:gdLst>
            <a:ahLst/>
            <a:cxnLst>
              <a:cxn ang="0">
                <a:pos x="connsiteX0" y="connsiteY0"/>
              </a:cxn>
              <a:cxn ang="0">
                <a:pos x="connsiteX1" y="connsiteY1"/>
              </a:cxn>
              <a:cxn ang="0">
                <a:pos x="connsiteX2" y="connsiteY2"/>
              </a:cxn>
            </a:cxnLst>
            <a:rect l="l" t="t" r="r" b="b"/>
            <a:pathLst>
              <a:path w="1123406" h="1254035">
                <a:moveTo>
                  <a:pt x="0" y="1254035"/>
                </a:moveTo>
                <a:lnTo>
                  <a:pt x="1123406" y="418012"/>
                </a:lnTo>
                <a:lnTo>
                  <a:pt x="1123406" y="0"/>
                </a:lnTo>
              </a:path>
            </a:pathLst>
          </a:custGeom>
          <a:noFill/>
          <a:ln w="19050" cap="rnd" cmpd="sng">
            <a:solidFill>
              <a:schemeClr val="tx1">
                <a:lumMod val="85000"/>
              </a:schemeClr>
            </a:solidFill>
            <a:prstDash val="sysDot"/>
          </a:ln>
        </p:spPr>
        <p:txBody>
          <a:bodyPr rtlCol="0" anchor="ctr"/>
          <a:lstStyle/>
          <a:p>
            <a:pPr algn="ctr" defTabSz="914225">
              <a:defRPr/>
            </a:pPr>
            <a:endParaRPr lang="en-US" sz="1800">
              <a:latin typeface="Segoe UI"/>
            </a:endParaRPr>
          </a:p>
        </p:txBody>
      </p:sp>
      <p:sp>
        <p:nvSpPr>
          <p:cNvPr id="35" name="Freeform 34">
            <a:extLst>
              <a:ext uri="{FF2B5EF4-FFF2-40B4-BE49-F238E27FC236}">
                <a16:creationId xmlns:a16="http://schemas.microsoft.com/office/drawing/2014/main" id="{006034AB-5C42-1B48-9B4D-2CE8397C506C}"/>
              </a:ext>
            </a:extLst>
          </p:cNvPr>
          <p:cNvSpPr/>
          <p:nvPr/>
        </p:nvSpPr>
        <p:spPr bwMode="auto">
          <a:xfrm>
            <a:off x="8270641" y="2996719"/>
            <a:ext cx="1114539" cy="1730545"/>
          </a:xfrm>
          <a:custGeom>
            <a:avLst/>
            <a:gdLst>
              <a:gd name="connsiteX0" fmla="*/ 1114697 w 1114697"/>
              <a:gd name="connsiteY0" fmla="*/ 0 h 2011680"/>
              <a:gd name="connsiteX1" fmla="*/ 0 w 1114697"/>
              <a:gd name="connsiteY1" fmla="*/ 1811383 h 2011680"/>
              <a:gd name="connsiteX2" fmla="*/ 0 w 1114697"/>
              <a:gd name="connsiteY2" fmla="*/ 2011680 h 2011680"/>
            </a:gdLst>
            <a:ahLst/>
            <a:cxnLst>
              <a:cxn ang="0">
                <a:pos x="connsiteX0" y="connsiteY0"/>
              </a:cxn>
              <a:cxn ang="0">
                <a:pos x="connsiteX1" y="connsiteY1"/>
              </a:cxn>
              <a:cxn ang="0">
                <a:pos x="connsiteX2" y="connsiteY2"/>
              </a:cxn>
            </a:cxnLst>
            <a:rect l="l" t="t" r="r" b="b"/>
            <a:pathLst>
              <a:path w="1114697" h="2011680">
                <a:moveTo>
                  <a:pt x="1114697" y="0"/>
                </a:moveTo>
                <a:lnTo>
                  <a:pt x="0" y="1811383"/>
                </a:lnTo>
                <a:lnTo>
                  <a:pt x="0" y="2011680"/>
                </a:lnTo>
              </a:path>
            </a:pathLst>
          </a:custGeom>
          <a:noFill/>
          <a:ln w="19050" cap="rnd" cmpd="sng">
            <a:solidFill>
              <a:schemeClr val="tx1">
                <a:lumMod val="85000"/>
              </a:schemeClr>
            </a:solidFill>
            <a:prstDash val="sysDot"/>
          </a:ln>
        </p:spPr>
        <p:txBody>
          <a:bodyPr rtlCol="0" anchor="ctr"/>
          <a:lstStyle/>
          <a:p>
            <a:pPr algn="ctr" defTabSz="914225">
              <a:defRPr/>
            </a:pPr>
            <a:endParaRPr lang="en-US" sz="1800">
              <a:latin typeface="Segoe UI"/>
            </a:endParaRPr>
          </a:p>
        </p:txBody>
      </p:sp>
      <p:sp>
        <p:nvSpPr>
          <p:cNvPr id="38" name="Freeform 37">
            <a:extLst>
              <a:ext uri="{FF2B5EF4-FFF2-40B4-BE49-F238E27FC236}">
                <a16:creationId xmlns:a16="http://schemas.microsoft.com/office/drawing/2014/main" id="{9B3A988D-1A6A-284D-8940-8D231E666823}"/>
              </a:ext>
            </a:extLst>
          </p:cNvPr>
          <p:cNvSpPr/>
          <p:nvPr/>
        </p:nvSpPr>
        <p:spPr bwMode="auto">
          <a:xfrm>
            <a:off x="7652420" y="2779868"/>
            <a:ext cx="1697931" cy="1395991"/>
          </a:xfrm>
          <a:custGeom>
            <a:avLst/>
            <a:gdLst>
              <a:gd name="connsiteX0" fmla="*/ 0 w 1698172"/>
              <a:gd name="connsiteY0" fmla="*/ 0 h 1898468"/>
              <a:gd name="connsiteX1" fmla="*/ 0 w 1698172"/>
              <a:gd name="connsiteY1" fmla="*/ 322217 h 1898468"/>
              <a:gd name="connsiteX2" fmla="*/ 1698172 w 1698172"/>
              <a:gd name="connsiteY2" fmla="*/ 1898468 h 1898468"/>
            </a:gdLst>
            <a:ahLst/>
            <a:cxnLst>
              <a:cxn ang="0">
                <a:pos x="connsiteX0" y="connsiteY0"/>
              </a:cxn>
              <a:cxn ang="0">
                <a:pos x="connsiteX1" y="connsiteY1"/>
              </a:cxn>
              <a:cxn ang="0">
                <a:pos x="connsiteX2" y="connsiteY2"/>
              </a:cxn>
            </a:cxnLst>
            <a:rect l="l" t="t" r="r" b="b"/>
            <a:pathLst>
              <a:path w="1698172" h="1898468">
                <a:moveTo>
                  <a:pt x="0" y="0"/>
                </a:moveTo>
                <a:lnTo>
                  <a:pt x="0" y="322217"/>
                </a:lnTo>
                <a:lnTo>
                  <a:pt x="1698172" y="1898468"/>
                </a:lnTo>
              </a:path>
            </a:pathLst>
          </a:custGeom>
          <a:noFill/>
          <a:ln w="19050" cap="rnd" cmpd="sng">
            <a:solidFill>
              <a:schemeClr val="tx1">
                <a:lumMod val="85000"/>
              </a:schemeClr>
            </a:solidFill>
            <a:prstDash val="sysDot"/>
          </a:ln>
        </p:spPr>
        <p:txBody>
          <a:bodyPr rtlCol="0" anchor="ctr"/>
          <a:lstStyle/>
          <a:p>
            <a:pPr algn="ctr" defTabSz="914225">
              <a:defRPr/>
            </a:pPr>
            <a:endParaRPr lang="en-US" sz="1800">
              <a:latin typeface="Segoe UI"/>
            </a:endParaRPr>
          </a:p>
        </p:txBody>
      </p:sp>
      <p:sp>
        <p:nvSpPr>
          <p:cNvPr id="44" name="Freeform 43">
            <a:extLst>
              <a:ext uri="{FF2B5EF4-FFF2-40B4-BE49-F238E27FC236}">
                <a16:creationId xmlns:a16="http://schemas.microsoft.com/office/drawing/2014/main" id="{BFABEB87-77BE-1340-A98F-F6E46C25331B}"/>
              </a:ext>
            </a:extLst>
          </p:cNvPr>
          <p:cNvSpPr/>
          <p:nvPr/>
        </p:nvSpPr>
        <p:spPr bwMode="auto">
          <a:xfrm>
            <a:off x="7034199" y="4084617"/>
            <a:ext cx="557269" cy="1375661"/>
          </a:xfrm>
          <a:custGeom>
            <a:avLst/>
            <a:gdLst>
              <a:gd name="connsiteX0" fmla="*/ 557348 w 557348"/>
              <a:gd name="connsiteY0" fmla="*/ 1680754 h 1680754"/>
              <a:gd name="connsiteX1" fmla="*/ 0 w 557348"/>
              <a:gd name="connsiteY1" fmla="*/ 1680754 h 1680754"/>
              <a:gd name="connsiteX2" fmla="*/ 0 w 557348"/>
              <a:gd name="connsiteY2" fmla="*/ 1541417 h 1680754"/>
              <a:gd name="connsiteX3" fmla="*/ 0 w 557348"/>
              <a:gd name="connsiteY3" fmla="*/ 0 h 1680754"/>
              <a:gd name="connsiteX4" fmla="*/ 121920 w 557348"/>
              <a:gd name="connsiteY4" fmla="*/ 0 h 1680754"/>
              <a:gd name="connsiteX0" fmla="*/ 557348 w 557348"/>
              <a:gd name="connsiteY0" fmla="*/ 1680754 h 1680754"/>
              <a:gd name="connsiteX1" fmla="*/ 0 w 557348"/>
              <a:gd name="connsiteY1" fmla="*/ 1680754 h 1680754"/>
              <a:gd name="connsiteX2" fmla="*/ 0 w 557348"/>
              <a:gd name="connsiteY2" fmla="*/ 1541417 h 1680754"/>
              <a:gd name="connsiteX3" fmla="*/ 0 w 557348"/>
              <a:gd name="connsiteY3" fmla="*/ 0 h 1680754"/>
            </a:gdLst>
            <a:ahLst/>
            <a:cxnLst>
              <a:cxn ang="0">
                <a:pos x="connsiteX0" y="connsiteY0"/>
              </a:cxn>
              <a:cxn ang="0">
                <a:pos x="connsiteX1" y="connsiteY1"/>
              </a:cxn>
              <a:cxn ang="0">
                <a:pos x="connsiteX2" y="connsiteY2"/>
              </a:cxn>
              <a:cxn ang="0">
                <a:pos x="connsiteX3" y="connsiteY3"/>
              </a:cxn>
            </a:cxnLst>
            <a:rect l="l" t="t" r="r" b="b"/>
            <a:pathLst>
              <a:path w="557348" h="1680754">
                <a:moveTo>
                  <a:pt x="557348" y="1680754"/>
                </a:moveTo>
                <a:lnTo>
                  <a:pt x="0" y="1680754"/>
                </a:lnTo>
                <a:lnTo>
                  <a:pt x="0" y="1541417"/>
                </a:lnTo>
                <a:lnTo>
                  <a:pt x="0" y="0"/>
                </a:lnTo>
              </a:path>
            </a:pathLst>
          </a:custGeom>
          <a:noFill/>
          <a:ln w="19050" cap="rnd" cmpd="sng">
            <a:solidFill>
              <a:schemeClr val="tx1">
                <a:lumMod val="85000"/>
              </a:schemeClr>
            </a:solidFill>
            <a:prstDash val="sysDot"/>
          </a:ln>
        </p:spPr>
        <p:txBody>
          <a:bodyPr rtlCol="0" anchor="ctr"/>
          <a:lstStyle/>
          <a:p>
            <a:pPr algn="ctr" defTabSz="914225">
              <a:defRPr/>
            </a:pPr>
            <a:endParaRPr lang="en-US" sz="1800">
              <a:latin typeface="Segoe UI"/>
            </a:endParaRPr>
          </a:p>
        </p:txBody>
      </p:sp>
      <p:sp>
        <p:nvSpPr>
          <p:cNvPr id="47" name="Freeform 46">
            <a:extLst>
              <a:ext uri="{FF2B5EF4-FFF2-40B4-BE49-F238E27FC236}">
                <a16:creationId xmlns:a16="http://schemas.microsoft.com/office/drawing/2014/main" id="{2C892CCD-2EBA-BC49-9480-CD4A8F765BD7}"/>
              </a:ext>
            </a:extLst>
          </p:cNvPr>
          <p:cNvSpPr/>
          <p:nvPr/>
        </p:nvSpPr>
        <p:spPr bwMode="auto">
          <a:xfrm>
            <a:off x="8092157" y="2856347"/>
            <a:ext cx="988266" cy="1080878"/>
          </a:xfrm>
          <a:custGeom>
            <a:avLst/>
            <a:gdLst>
              <a:gd name="connsiteX0" fmla="*/ 0 w 1036320"/>
              <a:gd name="connsiteY0" fmla="*/ 1341120 h 1341120"/>
              <a:gd name="connsiteX1" fmla="*/ 374469 w 1036320"/>
              <a:gd name="connsiteY1" fmla="*/ 1341120 h 1341120"/>
              <a:gd name="connsiteX2" fmla="*/ 374469 w 1036320"/>
              <a:gd name="connsiteY2" fmla="*/ 0 h 1341120"/>
              <a:gd name="connsiteX3" fmla="*/ 1036320 w 1036320"/>
              <a:gd name="connsiteY3" fmla="*/ 0 h 1341120"/>
            </a:gdLst>
            <a:ahLst/>
            <a:cxnLst>
              <a:cxn ang="0">
                <a:pos x="connsiteX0" y="connsiteY0"/>
              </a:cxn>
              <a:cxn ang="0">
                <a:pos x="connsiteX1" y="connsiteY1"/>
              </a:cxn>
              <a:cxn ang="0">
                <a:pos x="connsiteX2" y="connsiteY2"/>
              </a:cxn>
              <a:cxn ang="0">
                <a:pos x="connsiteX3" y="connsiteY3"/>
              </a:cxn>
            </a:cxnLst>
            <a:rect l="l" t="t" r="r" b="b"/>
            <a:pathLst>
              <a:path w="1036320" h="1341120">
                <a:moveTo>
                  <a:pt x="0" y="1341120"/>
                </a:moveTo>
                <a:lnTo>
                  <a:pt x="374469" y="1341120"/>
                </a:lnTo>
                <a:lnTo>
                  <a:pt x="374469" y="0"/>
                </a:lnTo>
                <a:lnTo>
                  <a:pt x="1036320" y="0"/>
                </a:lnTo>
              </a:path>
            </a:pathLst>
          </a:custGeom>
          <a:noFill/>
          <a:ln w="19050" cap="rnd" cmpd="sng">
            <a:solidFill>
              <a:schemeClr val="tx1">
                <a:lumMod val="85000"/>
              </a:schemeClr>
            </a:solidFill>
            <a:prstDash val="sysDot"/>
          </a:ln>
        </p:spPr>
        <p:txBody>
          <a:bodyPr rtlCol="0" anchor="ctr"/>
          <a:lstStyle/>
          <a:p>
            <a:pPr algn="ctr" defTabSz="914225">
              <a:defRPr/>
            </a:pPr>
            <a:endParaRPr lang="en-US" sz="1800">
              <a:latin typeface="Segoe UI"/>
            </a:endParaRPr>
          </a:p>
        </p:txBody>
      </p:sp>
      <p:sp>
        <p:nvSpPr>
          <p:cNvPr id="49" name="Freeform 48">
            <a:extLst>
              <a:ext uri="{FF2B5EF4-FFF2-40B4-BE49-F238E27FC236}">
                <a16:creationId xmlns:a16="http://schemas.microsoft.com/office/drawing/2014/main" id="{5E0EFF40-D18C-E045-B18D-D8CF28806D9F}"/>
              </a:ext>
            </a:extLst>
          </p:cNvPr>
          <p:cNvSpPr/>
          <p:nvPr/>
        </p:nvSpPr>
        <p:spPr bwMode="auto">
          <a:xfrm>
            <a:off x="8322885" y="5614688"/>
            <a:ext cx="2159420" cy="383412"/>
          </a:xfrm>
          <a:custGeom>
            <a:avLst/>
            <a:gdLst>
              <a:gd name="connsiteX0" fmla="*/ 0 w 2255520"/>
              <a:gd name="connsiteY0" fmla="*/ 0 h 766355"/>
              <a:gd name="connsiteX1" fmla="*/ 0 w 2255520"/>
              <a:gd name="connsiteY1" fmla="*/ 766355 h 766355"/>
              <a:gd name="connsiteX2" fmla="*/ 2255520 w 2255520"/>
              <a:gd name="connsiteY2" fmla="*/ 766355 h 766355"/>
              <a:gd name="connsiteX3" fmla="*/ 2255520 w 2255520"/>
              <a:gd name="connsiteY3" fmla="*/ 470263 h 766355"/>
              <a:gd name="connsiteX0" fmla="*/ 0 w 2255520"/>
              <a:gd name="connsiteY0" fmla="*/ 0 h 766355"/>
              <a:gd name="connsiteX1" fmla="*/ 0 w 2255520"/>
              <a:gd name="connsiteY1" fmla="*/ 766355 h 766355"/>
              <a:gd name="connsiteX2" fmla="*/ 2255520 w 2255520"/>
              <a:gd name="connsiteY2" fmla="*/ 766355 h 766355"/>
              <a:gd name="connsiteX3" fmla="*/ 2255520 w 2255520"/>
              <a:gd name="connsiteY3" fmla="*/ 518024 h 766355"/>
            </a:gdLst>
            <a:ahLst/>
            <a:cxnLst>
              <a:cxn ang="0">
                <a:pos x="connsiteX0" y="connsiteY0"/>
              </a:cxn>
              <a:cxn ang="0">
                <a:pos x="connsiteX1" y="connsiteY1"/>
              </a:cxn>
              <a:cxn ang="0">
                <a:pos x="connsiteX2" y="connsiteY2"/>
              </a:cxn>
              <a:cxn ang="0">
                <a:pos x="connsiteX3" y="connsiteY3"/>
              </a:cxn>
            </a:cxnLst>
            <a:rect l="l" t="t" r="r" b="b"/>
            <a:pathLst>
              <a:path w="2255520" h="766355">
                <a:moveTo>
                  <a:pt x="0" y="0"/>
                </a:moveTo>
                <a:lnTo>
                  <a:pt x="0" y="766355"/>
                </a:lnTo>
                <a:lnTo>
                  <a:pt x="2255520" y="766355"/>
                </a:lnTo>
                <a:lnTo>
                  <a:pt x="2255520" y="518024"/>
                </a:lnTo>
              </a:path>
            </a:pathLst>
          </a:custGeom>
          <a:noFill/>
          <a:ln w="19050" cap="rnd" cmpd="sng">
            <a:solidFill>
              <a:schemeClr val="tx1">
                <a:lumMod val="85000"/>
              </a:schemeClr>
            </a:solidFill>
            <a:prstDash val="sysDot"/>
          </a:ln>
        </p:spPr>
        <p:txBody>
          <a:bodyPr rtlCol="0" anchor="ctr"/>
          <a:lstStyle/>
          <a:p>
            <a:pPr algn="ctr" defTabSz="914225">
              <a:defRPr/>
            </a:pPr>
            <a:endParaRPr lang="en-US" sz="1800">
              <a:latin typeface="Segoe UI"/>
            </a:endParaRPr>
          </a:p>
        </p:txBody>
      </p:sp>
      <p:sp>
        <p:nvSpPr>
          <p:cNvPr id="51" name="Freeform 50">
            <a:extLst>
              <a:ext uri="{FF2B5EF4-FFF2-40B4-BE49-F238E27FC236}">
                <a16:creationId xmlns:a16="http://schemas.microsoft.com/office/drawing/2014/main" id="{EC9F1688-1A45-684D-B030-39235F85F580}"/>
              </a:ext>
            </a:extLst>
          </p:cNvPr>
          <p:cNvSpPr/>
          <p:nvPr/>
        </p:nvSpPr>
        <p:spPr bwMode="auto">
          <a:xfrm>
            <a:off x="6389857" y="2597014"/>
            <a:ext cx="531146" cy="1340210"/>
          </a:xfrm>
          <a:custGeom>
            <a:avLst/>
            <a:gdLst>
              <a:gd name="connsiteX0" fmla="*/ 531222 w 531222"/>
              <a:gd name="connsiteY0" fmla="*/ 0 h 1776549"/>
              <a:gd name="connsiteX1" fmla="*/ 0 w 531222"/>
              <a:gd name="connsiteY1" fmla="*/ 0 h 1776549"/>
              <a:gd name="connsiteX2" fmla="*/ 0 w 531222"/>
              <a:gd name="connsiteY2" fmla="*/ 1776549 h 1776549"/>
              <a:gd name="connsiteX3" fmla="*/ 243840 w 531222"/>
              <a:gd name="connsiteY3" fmla="*/ 1776549 h 1776549"/>
            </a:gdLst>
            <a:ahLst/>
            <a:cxnLst>
              <a:cxn ang="0">
                <a:pos x="connsiteX0" y="connsiteY0"/>
              </a:cxn>
              <a:cxn ang="0">
                <a:pos x="connsiteX1" y="connsiteY1"/>
              </a:cxn>
              <a:cxn ang="0">
                <a:pos x="connsiteX2" y="connsiteY2"/>
              </a:cxn>
              <a:cxn ang="0">
                <a:pos x="connsiteX3" y="connsiteY3"/>
              </a:cxn>
            </a:cxnLst>
            <a:rect l="l" t="t" r="r" b="b"/>
            <a:pathLst>
              <a:path w="531222" h="1776549">
                <a:moveTo>
                  <a:pt x="531222" y="0"/>
                </a:moveTo>
                <a:lnTo>
                  <a:pt x="0" y="0"/>
                </a:lnTo>
                <a:lnTo>
                  <a:pt x="0" y="1776549"/>
                </a:lnTo>
                <a:lnTo>
                  <a:pt x="243840" y="1776549"/>
                </a:lnTo>
              </a:path>
            </a:pathLst>
          </a:custGeom>
          <a:noFill/>
          <a:ln w="19050" cap="rnd" cmpd="sng">
            <a:solidFill>
              <a:schemeClr val="tx1">
                <a:lumMod val="85000"/>
              </a:schemeClr>
            </a:solidFill>
            <a:prstDash val="sysDot"/>
          </a:ln>
        </p:spPr>
        <p:txBody>
          <a:bodyPr rtlCol="0" anchor="ctr"/>
          <a:lstStyle/>
          <a:p>
            <a:pPr algn="ctr" defTabSz="914225">
              <a:defRPr/>
            </a:pPr>
            <a:endParaRPr lang="en-US" sz="1800">
              <a:latin typeface="Segoe UI"/>
            </a:endParaRPr>
          </a:p>
        </p:txBody>
      </p:sp>
      <p:sp>
        <p:nvSpPr>
          <p:cNvPr id="52" name="Freeform 51">
            <a:extLst>
              <a:ext uri="{FF2B5EF4-FFF2-40B4-BE49-F238E27FC236}">
                <a16:creationId xmlns:a16="http://schemas.microsoft.com/office/drawing/2014/main" id="{B43FA3E5-05B9-1944-AFC4-2E7AB08B1CF2}"/>
              </a:ext>
            </a:extLst>
          </p:cNvPr>
          <p:cNvSpPr/>
          <p:nvPr/>
        </p:nvSpPr>
        <p:spPr bwMode="auto">
          <a:xfrm>
            <a:off x="8421295" y="2597014"/>
            <a:ext cx="1407960" cy="624304"/>
          </a:xfrm>
          <a:custGeom>
            <a:avLst/>
            <a:gdLst>
              <a:gd name="connsiteX0" fmla="*/ 0 w 1489166"/>
              <a:gd name="connsiteY0" fmla="*/ 0 h 923108"/>
              <a:gd name="connsiteX1" fmla="*/ 383178 w 1489166"/>
              <a:gd name="connsiteY1" fmla="*/ 0 h 923108"/>
              <a:gd name="connsiteX2" fmla="*/ 383178 w 1489166"/>
              <a:gd name="connsiteY2" fmla="*/ 923108 h 923108"/>
              <a:gd name="connsiteX3" fmla="*/ 1489166 w 1489166"/>
              <a:gd name="connsiteY3" fmla="*/ 923108 h 923108"/>
              <a:gd name="connsiteX4" fmla="*/ 1489166 w 1489166"/>
              <a:gd name="connsiteY4" fmla="*/ 644434 h 9231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166" h="923108">
                <a:moveTo>
                  <a:pt x="0" y="0"/>
                </a:moveTo>
                <a:lnTo>
                  <a:pt x="383178" y="0"/>
                </a:lnTo>
                <a:lnTo>
                  <a:pt x="383178" y="923108"/>
                </a:lnTo>
                <a:lnTo>
                  <a:pt x="1489166" y="923108"/>
                </a:lnTo>
                <a:lnTo>
                  <a:pt x="1489166" y="644434"/>
                </a:lnTo>
              </a:path>
            </a:pathLst>
          </a:custGeom>
          <a:noFill/>
          <a:ln w="19050" cap="rnd" cmpd="sng">
            <a:solidFill>
              <a:schemeClr val="tx1">
                <a:lumMod val="85000"/>
              </a:schemeClr>
            </a:solidFill>
            <a:prstDash val="sysDot"/>
          </a:ln>
        </p:spPr>
        <p:txBody>
          <a:bodyPr rtlCol="0" anchor="ctr"/>
          <a:lstStyle/>
          <a:p>
            <a:pPr algn="ctr" defTabSz="914225">
              <a:defRPr/>
            </a:pPr>
            <a:endParaRPr lang="en-US" sz="1800">
              <a:latin typeface="Segoe UI"/>
            </a:endParaRPr>
          </a:p>
        </p:txBody>
      </p:sp>
      <p:sp>
        <p:nvSpPr>
          <p:cNvPr id="55" name="Freeform 54">
            <a:extLst>
              <a:ext uri="{FF2B5EF4-FFF2-40B4-BE49-F238E27FC236}">
                <a16:creationId xmlns:a16="http://schemas.microsoft.com/office/drawing/2014/main" id="{C7BF9D44-B58D-1E48-972A-1A8C5BD4242E}"/>
              </a:ext>
            </a:extLst>
          </p:cNvPr>
          <p:cNvSpPr/>
          <p:nvPr/>
        </p:nvSpPr>
        <p:spPr bwMode="auto">
          <a:xfrm>
            <a:off x="9533206" y="4358346"/>
            <a:ext cx="177210" cy="1399964"/>
          </a:xfrm>
          <a:custGeom>
            <a:avLst/>
            <a:gdLst>
              <a:gd name="connsiteX0" fmla="*/ 226423 w 226423"/>
              <a:gd name="connsiteY0" fmla="*/ 1837509 h 1837509"/>
              <a:gd name="connsiteX1" fmla="*/ 0 w 226423"/>
              <a:gd name="connsiteY1" fmla="*/ 1837509 h 1837509"/>
              <a:gd name="connsiteX2" fmla="*/ 0 w 226423"/>
              <a:gd name="connsiteY2" fmla="*/ 0 h 1837509"/>
              <a:gd name="connsiteX3" fmla="*/ 78377 w 226423"/>
              <a:gd name="connsiteY3" fmla="*/ 0 h 1837509"/>
              <a:gd name="connsiteX0" fmla="*/ 226423 w 226423"/>
              <a:gd name="connsiteY0" fmla="*/ 1837509 h 1837509"/>
              <a:gd name="connsiteX1" fmla="*/ 0 w 226423"/>
              <a:gd name="connsiteY1" fmla="*/ 1837509 h 1837509"/>
              <a:gd name="connsiteX2" fmla="*/ 0 w 226423"/>
              <a:gd name="connsiteY2" fmla="*/ 0 h 1837509"/>
            </a:gdLst>
            <a:ahLst/>
            <a:cxnLst>
              <a:cxn ang="0">
                <a:pos x="connsiteX0" y="connsiteY0"/>
              </a:cxn>
              <a:cxn ang="0">
                <a:pos x="connsiteX1" y="connsiteY1"/>
              </a:cxn>
              <a:cxn ang="0">
                <a:pos x="connsiteX2" y="connsiteY2"/>
              </a:cxn>
            </a:cxnLst>
            <a:rect l="l" t="t" r="r" b="b"/>
            <a:pathLst>
              <a:path w="226423" h="1837509">
                <a:moveTo>
                  <a:pt x="226423" y="1837509"/>
                </a:moveTo>
                <a:lnTo>
                  <a:pt x="0" y="1837509"/>
                </a:lnTo>
                <a:lnTo>
                  <a:pt x="0" y="0"/>
                </a:lnTo>
              </a:path>
            </a:pathLst>
          </a:custGeom>
          <a:noFill/>
          <a:ln w="19050" cap="rnd" cmpd="sng">
            <a:solidFill>
              <a:schemeClr val="tx1">
                <a:lumMod val="85000"/>
              </a:schemeClr>
            </a:solidFill>
            <a:prstDash val="sysDot"/>
          </a:ln>
        </p:spPr>
        <p:txBody>
          <a:bodyPr rtlCol="0" anchor="ctr"/>
          <a:lstStyle/>
          <a:p>
            <a:pPr algn="ctr" defTabSz="914225">
              <a:defRPr/>
            </a:pPr>
            <a:endParaRPr lang="en-US" sz="1800">
              <a:latin typeface="Segoe UI"/>
            </a:endParaRPr>
          </a:p>
        </p:txBody>
      </p:sp>
      <p:sp>
        <p:nvSpPr>
          <p:cNvPr id="18" name="Freeform: Shape 17">
            <a:extLst>
              <a:ext uri="{FF2B5EF4-FFF2-40B4-BE49-F238E27FC236}">
                <a16:creationId xmlns:a16="http://schemas.microsoft.com/office/drawing/2014/main" id="{3CB74717-21E2-4482-A75C-C81AE78D69B3}"/>
              </a:ext>
            </a:extLst>
          </p:cNvPr>
          <p:cNvSpPr/>
          <p:nvPr/>
        </p:nvSpPr>
        <p:spPr bwMode="auto">
          <a:xfrm>
            <a:off x="6683971" y="3105119"/>
            <a:ext cx="0" cy="0"/>
          </a:xfrm>
          <a:custGeom>
            <a:avLst/>
            <a:gdLst>
              <a:gd name="connsiteX0" fmla="*/ 0 w 0"/>
              <a:gd name="connsiteY0" fmla="*/ 0 h 0"/>
              <a:gd name="connsiteX1" fmla="*/ 0 w 0"/>
              <a:gd name="connsiteY1" fmla="*/ 0 h 0"/>
              <a:gd name="connsiteX2" fmla="*/ 0 w 0"/>
              <a:gd name="connsiteY2" fmla="*/ 0 h 0"/>
            </a:gdLst>
            <a:ahLst/>
            <a:cxnLst>
              <a:cxn ang="0">
                <a:pos x="connsiteX0" y="connsiteY0"/>
              </a:cxn>
              <a:cxn ang="0">
                <a:pos x="connsiteX1" y="connsiteY1"/>
              </a:cxn>
              <a:cxn ang="0">
                <a:pos x="connsiteX2" y="connsiteY2"/>
              </a:cxn>
            </a:cxnLst>
            <a:rect l="l" t="t" r="r" b="b"/>
            <a:pathLst>
              <a:path>
                <a:moveTo>
                  <a:pt x="0" y="0"/>
                </a:moveTo>
                <a:lnTo>
                  <a:pt x="0" y="0"/>
                </a:lnTo>
                <a:lnTo>
                  <a:pt x="0" y="0"/>
                </a:lnTo>
                <a:close/>
              </a:path>
            </a:pathLst>
          </a:custGeom>
          <a:noFill/>
          <a:ln w="19050" cap="rnd" cmpd="sng">
            <a:solidFill>
              <a:schemeClr val="tx1">
                <a:lumMod val="85000"/>
              </a:schemeClr>
            </a:solidFill>
            <a:prstDash val="sysDot"/>
          </a:ln>
        </p:spPr>
        <p:txBody>
          <a:bodyPr wrap="square" lIns="0" tIns="27428" rIns="0" bIns="27428" rtlCol="0" anchor="ctr" anchorCtr="0">
            <a:noAutofit/>
          </a:bodyPr>
          <a:lstStyle/>
          <a:p>
            <a:pPr algn="ctr" defTabSz="913927" fontAlgn="base">
              <a:lnSpc>
                <a:spcPct val="90000"/>
              </a:lnSpc>
              <a:spcBef>
                <a:spcPts val="1200"/>
              </a:spcBef>
              <a:spcAft>
                <a:spcPct val="0"/>
              </a:spcAft>
              <a:buSzPct val="90000"/>
              <a:defRPr/>
            </a:pPr>
            <a:endParaRPr lang="en-US" sz="2000" kern="0" err="1">
              <a:latin typeface="Segoe UI Semibold"/>
              <a:cs typeface="Segoe UI" panose="020B0502040204020203" pitchFamily="34" charset="0"/>
            </a:endParaRPr>
          </a:p>
        </p:txBody>
      </p:sp>
      <p:sp>
        <p:nvSpPr>
          <p:cNvPr id="3" name="TextBox 2">
            <a:extLst>
              <a:ext uri="{FF2B5EF4-FFF2-40B4-BE49-F238E27FC236}">
                <a16:creationId xmlns:a16="http://schemas.microsoft.com/office/drawing/2014/main" id="{7B7BDF1B-7C22-449D-B653-5F1F473095DB}"/>
              </a:ext>
            </a:extLst>
          </p:cNvPr>
          <p:cNvSpPr txBox="1"/>
          <p:nvPr/>
        </p:nvSpPr>
        <p:spPr>
          <a:xfrm>
            <a:off x="7032999" y="1098081"/>
            <a:ext cx="3958851" cy="443198"/>
          </a:xfrm>
          <a:prstGeom prst="rect">
            <a:avLst/>
          </a:prstGeom>
          <a:noFill/>
        </p:spPr>
        <p:txBody>
          <a:bodyPr wrap="square" lIns="0" tIns="0" rIns="0" bIns="0" rtlCol="0">
            <a:spAutoFit/>
          </a:bodyPr>
          <a:lstStyle/>
          <a:p>
            <a:pPr algn="ctr" defTabSz="914225">
              <a:lnSpc>
                <a:spcPct val="90000"/>
              </a:lnSpc>
              <a:defRPr/>
            </a:pPr>
            <a:r>
              <a:rPr lang="en-US" sz="3200" spc="-50">
                <a:latin typeface="Segoe UI Semibold"/>
              </a:rPr>
              <a:t>Most Competition</a:t>
            </a:r>
          </a:p>
        </p:txBody>
      </p:sp>
    </p:spTree>
    <p:extLst>
      <p:ext uri="{BB962C8B-B14F-4D97-AF65-F5344CB8AC3E}">
        <p14:creationId xmlns:p14="http://schemas.microsoft.com/office/powerpoint/2010/main" val="1209566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42" presetClass="path" presetSubtype="0" accel="50000" decel="50000" fill="hold" nodeType="withEffect">
                                  <p:stCondLst>
                                    <p:cond delay="0"/>
                                  </p:stCondLst>
                                  <p:childTnLst>
                                    <p:animMotion origin="layout" path="M -3.54167E-6 -0.02662 L -3.54167E-6 2.22222E-6 " pathEditMode="relative" rAng="0" ptsTypes="AA">
                                      <p:cBhvr>
                                        <p:cTn id="9" dur="750" fill="hold"/>
                                        <p:tgtEl>
                                          <p:spTgt spid="5"/>
                                        </p:tgtEl>
                                        <p:attrNameLst>
                                          <p:attrName>ppt_x</p:attrName>
                                          <p:attrName>ppt_y</p:attrName>
                                        </p:attrNameLst>
                                      </p:cBhvr>
                                      <p:rCtr x="0" y="1319"/>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42" presetClass="path" presetSubtype="0" accel="50000" decel="50000" fill="hold" nodeType="withEffect">
                                  <p:stCondLst>
                                    <p:cond delay="0"/>
                                  </p:stCondLst>
                                  <p:childTnLst>
                                    <p:animMotion origin="layout" path="M 6.25E-7 -0.02662 L 6.25E-7 7.40741E-7 " pathEditMode="relative" rAng="0" ptsTypes="AA">
                                      <p:cBhvr>
                                        <p:cTn id="14" dur="750" fill="hold"/>
                                        <p:tgtEl>
                                          <p:spTgt spid="10"/>
                                        </p:tgtEl>
                                        <p:attrNameLst>
                                          <p:attrName>ppt_x</p:attrName>
                                          <p:attrName>ppt_y</p:attrName>
                                        </p:attrNameLst>
                                      </p:cBhvr>
                                      <p:rCtr x="0" y="1319"/>
                                    </p:animMotion>
                                  </p:childTnLst>
                                </p:cTn>
                              </p:par>
                              <p:par>
                                <p:cTn id="15" presetID="1" presetClass="entr" presetSubtype="0" fill="hold" grpId="0" nodeType="withEffect">
                                  <p:stCondLst>
                                    <p:cond delay="0"/>
                                  </p:stCondLst>
                                  <p:childTnLst>
                                    <p:set>
                                      <p:cBhvr>
                                        <p:cTn id="16" dur="1" fill="hold">
                                          <p:stCondLst>
                                            <p:cond delay="399"/>
                                          </p:stCondLst>
                                        </p:cTn>
                                        <p:tgtEl>
                                          <p:spTgt spid="66"/>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400" fill="hold"/>
                                        <p:tgtEl>
                                          <p:spTgt spid="66"/>
                                        </p:tgtEl>
                                      </p:cBhvr>
                                      <p:by x="0" y="0"/>
                                    </p:animScale>
                                  </p:childTnLst>
                                </p:cTn>
                              </p:par>
                              <p:par>
                                <p:cTn id="19" presetID="64" presetClass="path" presetSubtype="0" accel="100000" autoRev="1" fill="hold" grpId="2" nodeType="withEffect">
                                  <p:stCondLst>
                                    <p:cond delay="0"/>
                                  </p:stCondLst>
                                  <p:childTnLst>
                                    <p:animMotion origin="layout" path="M -3.125E-6 -2.96296E-6 L -3.125E-6 -0.0375 " pathEditMode="relative" rAng="0" ptsTypes="AA">
                                      <p:cBhvr>
                                        <p:cTn id="20" dur="400" fill="hold"/>
                                        <p:tgtEl>
                                          <p:spTgt spid="66"/>
                                        </p:tgtEl>
                                        <p:attrNameLst>
                                          <p:attrName>ppt_x</p:attrName>
                                          <p:attrName>ppt_y</p:attrName>
                                        </p:attrNameLst>
                                      </p:cBhvr>
                                      <p:rCtr x="0" y="-1875"/>
                                    </p:animMotion>
                                  </p:childTnLst>
                                </p:cTn>
                              </p:par>
                              <p:par>
                                <p:cTn id="21" presetID="1" presetClass="entr" presetSubtype="0" fill="hold" grpId="0" nodeType="withEffect">
                                  <p:stCondLst>
                                    <p:cond delay="0"/>
                                  </p:stCondLst>
                                  <p:childTnLst>
                                    <p:set>
                                      <p:cBhvr>
                                        <p:cTn id="22" dur="1" fill="hold">
                                          <p:stCondLst>
                                            <p:cond delay="399"/>
                                          </p:stCondLst>
                                        </p:cTn>
                                        <p:tgtEl>
                                          <p:spTgt spid="42"/>
                                        </p:tgtEl>
                                        <p:attrNameLst>
                                          <p:attrName>style.visibility</p:attrName>
                                        </p:attrNameLst>
                                      </p:cBhvr>
                                      <p:to>
                                        <p:strVal val="visible"/>
                                      </p:to>
                                    </p:set>
                                  </p:childTnLst>
                                </p:cTn>
                              </p:par>
                              <p:par>
                                <p:cTn id="23" presetID="6" presetClass="emph" presetSubtype="0" accel="100000" autoRev="1" fill="hold" grpId="1" nodeType="withEffect">
                                  <p:stCondLst>
                                    <p:cond delay="0"/>
                                  </p:stCondLst>
                                  <p:childTnLst>
                                    <p:animScale>
                                      <p:cBhvr>
                                        <p:cTn id="24" dur="400" fill="hold"/>
                                        <p:tgtEl>
                                          <p:spTgt spid="42"/>
                                        </p:tgtEl>
                                      </p:cBhvr>
                                      <p:by x="0" y="0"/>
                                    </p:animScale>
                                  </p:childTnLst>
                                </p:cTn>
                              </p:par>
                              <p:par>
                                <p:cTn id="25" presetID="64" presetClass="path" presetSubtype="0" accel="100000" autoRev="1" fill="hold" grpId="2" nodeType="withEffect">
                                  <p:stCondLst>
                                    <p:cond delay="0"/>
                                  </p:stCondLst>
                                  <p:childTnLst>
                                    <p:animMotion origin="layout" path="M 8.33333E-7 1.11111E-6 L 8.33333E-7 -0.0375 " pathEditMode="relative" rAng="0" ptsTypes="AA">
                                      <p:cBhvr>
                                        <p:cTn id="26" dur="400" fill="hold"/>
                                        <p:tgtEl>
                                          <p:spTgt spid="42"/>
                                        </p:tgtEl>
                                        <p:attrNameLst>
                                          <p:attrName>ppt_x</p:attrName>
                                          <p:attrName>ppt_y</p:attrName>
                                        </p:attrNameLst>
                                      </p:cBhvr>
                                      <p:rCtr x="0" y="-1875"/>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750"/>
                                        <p:tgtEl>
                                          <p:spTgt spid="14"/>
                                        </p:tgtEl>
                                      </p:cBhvr>
                                    </p:animEffect>
                                  </p:childTnLst>
                                </p:cTn>
                              </p:par>
                              <p:par>
                                <p:cTn id="32" presetID="42" presetClass="path" presetSubtype="0" accel="50000" decel="50000" fill="hold" nodeType="withEffect">
                                  <p:stCondLst>
                                    <p:cond delay="0"/>
                                  </p:stCondLst>
                                  <p:childTnLst>
                                    <p:animMotion origin="layout" path="M -3.54167E-6 -0.02662 L -3.54167E-6 3.7037E-7 " pathEditMode="relative" rAng="0" ptsTypes="AA">
                                      <p:cBhvr>
                                        <p:cTn id="33" dur="750" fill="hold"/>
                                        <p:tgtEl>
                                          <p:spTgt spid="14"/>
                                        </p:tgtEl>
                                        <p:attrNameLst>
                                          <p:attrName>ppt_x</p:attrName>
                                          <p:attrName>ppt_y</p:attrName>
                                        </p:attrNameLst>
                                      </p:cBhvr>
                                      <p:rCtr x="0" y="1319"/>
                                    </p:animMotion>
                                  </p:childTnLst>
                                </p:cTn>
                              </p:par>
                              <p:par>
                                <p:cTn id="34" presetID="1" presetClass="entr" presetSubtype="0" fill="hold" grpId="0" nodeType="withEffect">
                                  <p:stCondLst>
                                    <p:cond delay="0"/>
                                  </p:stCondLst>
                                  <p:childTnLst>
                                    <p:set>
                                      <p:cBhvr>
                                        <p:cTn id="35" dur="1" fill="hold">
                                          <p:stCondLst>
                                            <p:cond delay="399"/>
                                          </p:stCondLst>
                                        </p:cTn>
                                        <p:tgtEl>
                                          <p:spTgt spid="22"/>
                                        </p:tgtEl>
                                        <p:attrNameLst>
                                          <p:attrName>style.visibility</p:attrName>
                                        </p:attrNameLst>
                                      </p:cBhvr>
                                      <p:to>
                                        <p:strVal val="visible"/>
                                      </p:to>
                                    </p:set>
                                  </p:childTnLst>
                                </p:cTn>
                              </p:par>
                              <p:par>
                                <p:cTn id="36" presetID="6" presetClass="emph" presetSubtype="0" accel="100000" autoRev="1" fill="hold" grpId="1" nodeType="withEffect">
                                  <p:stCondLst>
                                    <p:cond delay="0"/>
                                  </p:stCondLst>
                                  <p:childTnLst>
                                    <p:animScale>
                                      <p:cBhvr>
                                        <p:cTn id="37" dur="400" fill="hold"/>
                                        <p:tgtEl>
                                          <p:spTgt spid="22"/>
                                        </p:tgtEl>
                                      </p:cBhvr>
                                      <p:by x="0" y="0"/>
                                    </p:animScale>
                                  </p:childTnLst>
                                </p:cTn>
                              </p:par>
                              <p:par>
                                <p:cTn id="38" presetID="64" presetClass="path" presetSubtype="0" accel="100000" autoRev="1" fill="hold" grpId="2" nodeType="withEffect">
                                  <p:stCondLst>
                                    <p:cond delay="0"/>
                                  </p:stCondLst>
                                  <p:childTnLst>
                                    <p:animMotion origin="layout" path="M -2.91667E-6 -3.33333E-6 L -2.91667E-6 -0.0375 " pathEditMode="relative" rAng="0" ptsTypes="AA">
                                      <p:cBhvr>
                                        <p:cTn id="39" dur="400" fill="hold"/>
                                        <p:tgtEl>
                                          <p:spTgt spid="22"/>
                                        </p:tgtEl>
                                        <p:attrNameLst>
                                          <p:attrName>ppt_x</p:attrName>
                                          <p:attrName>ppt_y</p:attrName>
                                        </p:attrNameLst>
                                      </p:cBhvr>
                                      <p:rCtr x="0" y="-1875"/>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750"/>
                                        <p:tgtEl>
                                          <p:spTgt spid="12"/>
                                        </p:tgtEl>
                                      </p:cBhvr>
                                    </p:animEffect>
                                  </p:childTnLst>
                                </p:cTn>
                              </p:par>
                              <p:par>
                                <p:cTn id="45" presetID="42" presetClass="path" presetSubtype="0" accel="50000" decel="50000" fill="hold" nodeType="withEffect">
                                  <p:stCondLst>
                                    <p:cond delay="0"/>
                                  </p:stCondLst>
                                  <p:childTnLst>
                                    <p:animMotion origin="layout" path="M 6.25E-7 -0.02662 L 6.25E-7 2.96296E-6 " pathEditMode="relative" rAng="0" ptsTypes="AA">
                                      <p:cBhvr>
                                        <p:cTn id="46" dur="750" fill="hold"/>
                                        <p:tgtEl>
                                          <p:spTgt spid="12"/>
                                        </p:tgtEl>
                                        <p:attrNameLst>
                                          <p:attrName>ppt_x</p:attrName>
                                          <p:attrName>ppt_y</p:attrName>
                                        </p:attrNameLst>
                                      </p:cBhvr>
                                      <p:rCtr x="0" y="1319"/>
                                    </p:animMotion>
                                  </p:childTnLst>
                                </p:cTn>
                              </p:par>
                              <p:par>
                                <p:cTn id="47" presetID="1" presetClass="entr" presetSubtype="0" fill="hold" grpId="0" nodeType="withEffect">
                                  <p:stCondLst>
                                    <p:cond delay="0"/>
                                  </p:stCondLst>
                                  <p:childTnLst>
                                    <p:set>
                                      <p:cBhvr>
                                        <p:cTn id="48" dur="1" fill="hold">
                                          <p:stCondLst>
                                            <p:cond delay="399"/>
                                          </p:stCondLst>
                                        </p:cTn>
                                        <p:tgtEl>
                                          <p:spTgt spid="39"/>
                                        </p:tgtEl>
                                        <p:attrNameLst>
                                          <p:attrName>style.visibility</p:attrName>
                                        </p:attrNameLst>
                                      </p:cBhvr>
                                      <p:to>
                                        <p:strVal val="visible"/>
                                      </p:to>
                                    </p:set>
                                  </p:childTnLst>
                                </p:cTn>
                              </p:par>
                              <p:par>
                                <p:cTn id="49" presetID="6" presetClass="emph" presetSubtype="0" accel="100000" autoRev="1" fill="hold" grpId="1" nodeType="withEffect">
                                  <p:stCondLst>
                                    <p:cond delay="0"/>
                                  </p:stCondLst>
                                  <p:childTnLst>
                                    <p:animScale>
                                      <p:cBhvr>
                                        <p:cTn id="50" dur="400" fill="hold"/>
                                        <p:tgtEl>
                                          <p:spTgt spid="39"/>
                                        </p:tgtEl>
                                      </p:cBhvr>
                                      <p:by x="0" y="0"/>
                                    </p:animScale>
                                  </p:childTnLst>
                                </p:cTn>
                              </p:par>
                              <p:par>
                                <p:cTn id="51" presetID="64" presetClass="path" presetSubtype="0" accel="100000" autoRev="1" fill="hold" grpId="2" nodeType="withEffect">
                                  <p:stCondLst>
                                    <p:cond delay="0"/>
                                  </p:stCondLst>
                                  <p:childTnLst>
                                    <p:animMotion origin="layout" path="M 2.5E-6 1.85185E-6 L 2.5E-6 -0.0375 " pathEditMode="relative" rAng="0" ptsTypes="AA">
                                      <p:cBhvr>
                                        <p:cTn id="52" dur="400" fill="hold"/>
                                        <p:tgtEl>
                                          <p:spTgt spid="39"/>
                                        </p:tgtEl>
                                        <p:attrNameLst>
                                          <p:attrName>ppt_x</p:attrName>
                                          <p:attrName>ppt_y</p:attrName>
                                        </p:attrNameLst>
                                      </p:cBhvr>
                                      <p:rCtr x="0" y="-1875"/>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42" presetClass="path" presetSubtype="0" accel="50000" decel="50000" fill="hold" nodeType="withEffect">
                                  <p:stCondLst>
                                    <p:cond delay="0"/>
                                  </p:stCondLst>
                                  <p:childTnLst>
                                    <p:animMotion origin="layout" path="M 2.08333E-7 -0.02662 L 2.08333E-7 -1.85185E-6 " pathEditMode="relative" rAng="0" ptsTypes="AA">
                                      <p:cBhvr>
                                        <p:cTn id="59" dur="750" fill="hold"/>
                                        <p:tgtEl>
                                          <p:spTgt spid="15"/>
                                        </p:tgtEl>
                                        <p:attrNameLst>
                                          <p:attrName>ppt_x</p:attrName>
                                          <p:attrName>ppt_y</p:attrName>
                                        </p:attrNameLst>
                                      </p:cBhvr>
                                      <p:rCtr x="0" y="1319"/>
                                    </p:animMotion>
                                  </p:childTnLst>
                                </p:cTn>
                              </p:par>
                              <p:par>
                                <p:cTn id="60" presetID="1" presetClass="entr" presetSubtype="0" fill="hold" grpId="0" nodeType="withEffect">
                                  <p:stCondLst>
                                    <p:cond delay="0"/>
                                  </p:stCondLst>
                                  <p:childTnLst>
                                    <p:set>
                                      <p:cBhvr>
                                        <p:cTn id="61" dur="1" fill="hold">
                                          <p:stCondLst>
                                            <p:cond delay="399"/>
                                          </p:stCondLst>
                                        </p:cTn>
                                        <p:tgtEl>
                                          <p:spTgt spid="58"/>
                                        </p:tgtEl>
                                        <p:attrNameLst>
                                          <p:attrName>style.visibility</p:attrName>
                                        </p:attrNameLst>
                                      </p:cBhvr>
                                      <p:to>
                                        <p:strVal val="visible"/>
                                      </p:to>
                                    </p:set>
                                  </p:childTnLst>
                                </p:cTn>
                              </p:par>
                              <p:par>
                                <p:cTn id="62" presetID="6" presetClass="emph" presetSubtype="0" accel="100000" autoRev="1" fill="hold" grpId="1" nodeType="withEffect">
                                  <p:stCondLst>
                                    <p:cond delay="0"/>
                                  </p:stCondLst>
                                  <p:childTnLst>
                                    <p:animScale>
                                      <p:cBhvr>
                                        <p:cTn id="63" dur="400" fill="hold"/>
                                        <p:tgtEl>
                                          <p:spTgt spid="58"/>
                                        </p:tgtEl>
                                      </p:cBhvr>
                                      <p:by x="0" y="0"/>
                                    </p:animScale>
                                  </p:childTnLst>
                                </p:cTn>
                              </p:par>
                              <p:par>
                                <p:cTn id="64" presetID="64" presetClass="path" presetSubtype="0" accel="100000" autoRev="1" fill="hold" grpId="2" nodeType="withEffect">
                                  <p:stCondLst>
                                    <p:cond delay="0"/>
                                  </p:stCondLst>
                                  <p:childTnLst>
                                    <p:animMotion origin="layout" path="M -1.25E-6 4.44444E-6 L -1.25E-6 -0.0375 " pathEditMode="relative" rAng="0" ptsTypes="AA">
                                      <p:cBhvr>
                                        <p:cTn id="65" dur="400" fill="hold"/>
                                        <p:tgtEl>
                                          <p:spTgt spid="58"/>
                                        </p:tgtEl>
                                        <p:attrNameLst>
                                          <p:attrName>ppt_x</p:attrName>
                                          <p:attrName>ppt_y</p:attrName>
                                        </p:attrNameLst>
                                      </p:cBhvr>
                                      <p:rCtr x="0" y="-1875"/>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750"/>
                                        <p:tgtEl>
                                          <p:spTgt spid="17"/>
                                        </p:tgtEl>
                                      </p:cBhvr>
                                    </p:animEffect>
                                  </p:childTnLst>
                                </p:cTn>
                              </p:par>
                              <p:par>
                                <p:cTn id="71" presetID="42" presetClass="path" presetSubtype="0" accel="50000" decel="50000" fill="hold" nodeType="withEffect">
                                  <p:stCondLst>
                                    <p:cond delay="0"/>
                                  </p:stCondLst>
                                  <p:childTnLst>
                                    <p:animMotion origin="layout" path="M -3.75E-6 -0.02662 L -3.75E-6 -1.11111E-6 " pathEditMode="relative" rAng="0" ptsTypes="AA">
                                      <p:cBhvr>
                                        <p:cTn id="72" dur="750" fill="hold"/>
                                        <p:tgtEl>
                                          <p:spTgt spid="17"/>
                                        </p:tgtEl>
                                        <p:attrNameLst>
                                          <p:attrName>ppt_x</p:attrName>
                                          <p:attrName>ppt_y</p:attrName>
                                        </p:attrNameLst>
                                      </p:cBhvr>
                                      <p:rCtr x="0" y="1319"/>
                                    </p:animMotion>
                                  </p:childTnLst>
                                </p:cTn>
                              </p:par>
                              <p:par>
                                <p:cTn id="73" presetID="1" presetClass="entr" presetSubtype="0" fill="hold" grpId="0" nodeType="withEffect">
                                  <p:stCondLst>
                                    <p:cond delay="0"/>
                                  </p:stCondLst>
                                  <p:childTnLst>
                                    <p:set>
                                      <p:cBhvr>
                                        <p:cTn id="74" dur="1" fill="hold">
                                          <p:stCondLst>
                                            <p:cond delay="399"/>
                                          </p:stCondLst>
                                        </p:cTn>
                                        <p:tgtEl>
                                          <p:spTgt spid="45"/>
                                        </p:tgtEl>
                                        <p:attrNameLst>
                                          <p:attrName>style.visibility</p:attrName>
                                        </p:attrNameLst>
                                      </p:cBhvr>
                                      <p:to>
                                        <p:strVal val="visible"/>
                                      </p:to>
                                    </p:set>
                                  </p:childTnLst>
                                </p:cTn>
                              </p:par>
                              <p:par>
                                <p:cTn id="75" presetID="6" presetClass="emph" presetSubtype="0" accel="100000" autoRev="1" fill="hold" grpId="1" nodeType="withEffect">
                                  <p:stCondLst>
                                    <p:cond delay="0"/>
                                  </p:stCondLst>
                                  <p:childTnLst>
                                    <p:animScale>
                                      <p:cBhvr>
                                        <p:cTn id="76" dur="400" fill="hold"/>
                                        <p:tgtEl>
                                          <p:spTgt spid="45"/>
                                        </p:tgtEl>
                                      </p:cBhvr>
                                      <p:by x="0" y="0"/>
                                    </p:animScale>
                                  </p:childTnLst>
                                </p:cTn>
                              </p:par>
                              <p:par>
                                <p:cTn id="77" presetID="64" presetClass="path" presetSubtype="0" accel="100000" autoRev="1" fill="hold" grpId="2" nodeType="withEffect">
                                  <p:stCondLst>
                                    <p:cond delay="0"/>
                                  </p:stCondLst>
                                  <p:childTnLst>
                                    <p:animMotion origin="layout" path="M -4.58333E-6 4.44444E-6 L -4.58333E-6 -0.0375 " pathEditMode="relative" rAng="0" ptsTypes="AA">
                                      <p:cBhvr>
                                        <p:cTn id="78" dur="400" fill="hold"/>
                                        <p:tgtEl>
                                          <p:spTgt spid="45"/>
                                        </p:tgtEl>
                                        <p:attrNameLst>
                                          <p:attrName>ppt_x</p:attrName>
                                          <p:attrName>ppt_y</p:attrName>
                                        </p:attrNameLst>
                                      </p:cBhvr>
                                      <p:rCtr x="0" y="-1875"/>
                                    </p:animMotion>
                                  </p:childTnLst>
                                </p:cTn>
                              </p:par>
                            </p:childTnLst>
                          </p:cTn>
                        </p:par>
                        <p:par>
                          <p:cTn id="79" fill="hold">
                            <p:stCondLst>
                              <p:cond delay="800"/>
                            </p:stCondLst>
                            <p:childTnLst>
                              <p:par>
                                <p:cTn id="80" presetID="16" presetClass="entr" presetSubtype="26" fill="hold" grpId="0" nodeType="after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barn(inHorizontal)">
                                      <p:cBhvr>
                                        <p:cTn id="82" dur="500"/>
                                        <p:tgtEl>
                                          <p:spTgt spid="51"/>
                                        </p:tgtEl>
                                      </p:cBhvr>
                                    </p:animEffect>
                                  </p:childTnLst>
                                </p:cTn>
                              </p:par>
                              <p:par>
                                <p:cTn id="83" presetID="16" presetClass="entr" presetSubtype="26"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barn(inHorizontal)">
                                      <p:cBhvr>
                                        <p:cTn id="85" dur="500"/>
                                        <p:tgtEl>
                                          <p:spTgt spid="38"/>
                                        </p:tgtEl>
                                      </p:cBhvr>
                                    </p:animEffect>
                                  </p:childTnLst>
                                </p:cTn>
                              </p:par>
                              <p:par>
                                <p:cTn id="86" presetID="16" presetClass="entr" presetSubtype="26"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animEffect transition="in" filter="barn(inHorizontal)">
                                      <p:cBhvr>
                                        <p:cTn id="88" dur="500"/>
                                        <p:tgtEl>
                                          <p:spTgt spid="44"/>
                                        </p:tgtEl>
                                      </p:cBhvr>
                                    </p:animEffect>
                                  </p:childTnLst>
                                </p:cTn>
                              </p:par>
                              <p:par>
                                <p:cTn id="89" presetID="16" presetClass="entr" presetSubtype="26"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barn(inHorizontal)">
                                      <p:cBhvr>
                                        <p:cTn id="91" dur="500"/>
                                        <p:tgtEl>
                                          <p:spTgt spid="55"/>
                                        </p:tgtEl>
                                      </p:cBhvr>
                                    </p:animEffect>
                                  </p:childTnLst>
                                </p:cTn>
                              </p:par>
                              <p:par>
                                <p:cTn id="92" presetID="16" presetClass="entr" presetSubtype="26"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barn(inHorizontal)">
                                      <p:cBhvr>
                                        <p:cTn id="94" dur="500"/>
                                        <p:tgtEl>
                                          <p:spTgt spid="41"/>
                                        </p:tgtEl>
                                      </p:cBhvr>
                                    </p:animEffect>
                                  </p:childTnLst>
                                </p:cTn>
                              </p:par>
                              <p:par>
                                <p:cTn id="95" presetID="16" presetClass="entr" presetSubtype="21"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barn(inVertical)">
                                      <p:cBhvr>
                                        <p:cTn id="97" dur="500"/>
                                        <p:tgtEl>
                                          <p:spTgt spid="52"/>
                                        </p:tgtEl>
                                      </p:cBhvr>
                                    </p:animEffect>
                                  </p:childTnLst>
                                </p:cTn>
                              </p:par>
                              <p:par>
                                <p:cTn id="98" presetID="16" presetClass="entr" presetSubtype="21" fill="hold" grpId="0" nodeType="with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barn(inVertical)">
                                      <p:cBhvr>
                                        <p:cTn id="100" dur="500"/>
                                        <p:tgtEl>
                                          <p:spTgt spid="47"/>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barn(inVertical)">
                                      <p:cBhvr>
                                        <p:cTn id="103" dur="500"/>
                                        <p:tgtEl>
                                          <p:spTgt spid="33"/>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barn(inVertical)">
                                      <p:cBhvr>
                                        <p:cTn id="106" dur="500"/>
                                        <p:tgtEl>
                                          <p:spTgt spid="49"/>
                                        </p:tgtEl>
                                      </p:cBhvr>
                                    </p:animEffect>
                                  </p:childTnLst>
                                </p:cTn>
                              </p:par>
                              <p:par>
                                <p:cTn id="107" presetID="16" presetClass="entr" presetSubtype="26" fill="hold" grpId="0" nodeType="withEffect">
                                  <p:stCondLst>
                                    <p:cond delay="0"/>
                                  </p:stCondLst>
                                  <p:childTnLst>
                                    <p:set>
                                      <p:cBhvr>
                                        <p:cTn id="108" dur="1" fill="hold">
                                          <p:stCondLst>
                                            <p:cond delay="0"/>
                                          </p:stCondLst>
                                        </p:cTn>
                                        <p:tgtEl>
                                          <p:spTgt spid="35"/>
                                        </p:tgtEl>
                                        <p:attrNameLst>
                                          <p:attrName>style.visibility</p:attrName>
                                        </p:attrNameLst>
                                      </p:cBhvr>
                                      <p:to>
                                        <p:strVal val="visible"/>
                                      </p:to>
                                    </p:set>
                                    <p:animEffect transition="in" filter="barn(inHorizontal)">
                                      <p:cBhvr>
                                        <p:cTn id="109" dur="500"/>
                                        <p:tgtEl>
                                          <p:spTgt spid="35"/>
                                        </p:tgtEl>
                                      </p:cBhvr>
                                    </p:animEffect>
                                  </p:childTnLst>
                                </p:cTn>
                              </p:par>
                              <p:par>
                                <p:cTn id="110" presetID="16" presetClass="entr" presetSubtype="26"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animEffect transition="in" filter="barn(inHorizontal)">
                                      <p:cBhvr>
                                        <p:cTn id="1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8" grpId="0" animBg="1"/>
      <p:bldP spid="58" grpId="1" animBg="1"/>
      <p:bldP spid="58" grpId="2" animBg="1"/>
      <p:bldP spid="22" grpId="0" animBg="1"/>
      <p:bldP spid="22" grpId="1" animBg="1"/>
      <p:bldP spid="22" grpId="2" animBg="1"/>
      <p:bldP spid="39" grpId="0" animBg="1"/>
      <p:bldP spid="39" grpId="1" animBg="1"/>
      <p:bldP spid="39" grpId="2" animBg="1"/>
      <p:bldP spid="42" grpId="0" animBg="1"/>
      <p:bldP spid="42" grpId="1" animBg="1"/>
      <p:bldP spid="42" grpId="2" animBg="1"/>
      <p:bldP spid="45" grpId="0" animBg="1"/>
      <p:bldP spid="45" grpId="1" animBg="1"/>
      <p:bldP spid="45" grpId="2" animBg="1"/>
      <p:bldP spid="66" grpId="0" animBg="1"/>
      <p:bldP spid="66" grpId="1" animBg="1"/>
      <p:bldP spid="66" grpId="2" animBg="1"/>
      <p:bldP spid="33" grpId="0" animBg="1"/>
      <p:bldP spid="34" grpId="0" animBg="1"/>
      <p:bldP spid="35" grpId="0" animBg="1"/>
      <p:bldP spid="38" grpId="0" animBg="1"/>
      <p:bldP spid="44" grpId="0" animBg="1"/>
      <p:bldP spid="47" grpId="0" animBg="1"/>
      <p:bldP spid="49" grpId="0" animBg="1"/>
      <p:bldP spid="51" grpId="0" animBg="1"/>
      <p:bldP spid="52"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2" name="Freeform 46">
            <a:extLst>
              <a:ext uri="{FF2B5EF4-FFF2-40B4-BE49-F238E27FC236}">
                <a16:creationId xmlns:a16="http://schemas.microsoft.com/office/drawing/2014/main" id="{CE9FDD99-95E5-4A16-950B-DFE6E367D826}"/>
              </a:ext>
            </a:extLst>
          </p:cNvPr>
          <p:cNvSpPr/>
          <p:nvPr/>
        </p:nvSpPr>
        <p:spPr>
          <a:xfrm>
            <a:off x="6850140" y="2448753"/>
            <a:ext cx="1817804" cy="1817805"/>
          </a:xfrm>
          <a:custGeom>
            <a:avLst/>
            <a:gdLst>
              <a:gd name="connsiteX0" fmla="*/ 1695450 w 1695450"/>
              <a:gd name="connsiteY0" fmla="*/ 847725 h 1695450"/>
              <a:gd name="connsiteX1" fmla="*/ 847725 w 1695450"/>
              <a:gd name="connsiteY1" fmla="*/ 1695450 h 1695450"/>
              <a:gd name="connsiteX2" fmla="*/ 0 w 1695450"/>
              <a:gd name="connsiteY2" fmla="*/ 847725 h 1695450"/>
              <a:gd name="connsiteX3" fmla="*/ 847725 w 1695450"/>
              <a:gd name="connsiteY3" fmla="*/ 0 h 1695450"/>
              <a:gd name="connsiteX4" fmla="*/ 1695450 w 1695450"/>
              <a:gd name="connsiteY4" fmla="*/ 847725 h 169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50" h="1695450">
                <a:moveTo>
                  <a:pt x="1695450" y="847725"/>
                </a:moveTo>
                <a:cubicBezTo>
                  <a:pt x="1695450" y="1315911"/>
                  <a:pt x="1315911" y="1695450"/>
                  <a:pt x="847725" y="1695450"/>
                </a:cubicBezTo>
                <a:cubicBezTo>
                  <a:pt x="379540" y="1695450"/>
                  <a:pt x="0" y="1315911"/>
                  <a:pt x="0" y="847725"/>
                </a:cubicBezTo>
                <a:cubicBezTo>
                  <a:pt x="0" y="379539"/>
                  <a:pt x="379540" y="0"/>
                  <a:pt x="847725" y="0"/>
                </a:cubicBezTo>
                <a:cubicBezTo>
                  <a:pt x="1315911" y="0"/>
                  <a:pt x="1695450" y="379539"/>
                  <a:pt x="1695450" y="847725"/>
                </a:cubicBezTo>
                <a:close/>
              </a:path>
            </a:pathLst>
          </a:custGeom>
          <a:solidFill>
            <a:schemeClr val="bg1">
              <a:lumMod val="95000"/>
            </a:schemeClr>
          </a:solidFill>
          <a:ln w="3458" cap="flat">
            <a:noFill/>
            <a:prstDash val="solid"/>
            <a:miter/>
          </a:ln>
        </p:spPr>
        <p:txBody>
          <a:bodyPr rtlCol="0" anchor="ctr"/>
          <a:lstStyle/>
          <a:p>
            <a:endParaRPr lang="en-US"/>
          </a:p>
        </p:txBody>
      </p:sp>
      <p:sp>
        <p:nvSpPr>
          <p:cNvPr id="209" name="TextBox 208">
            <a:extLst>
              <a:ext uri="{FF2B5EF4-FFF2-40B4-BE49-F238E27FC236}">
                <a16:creationId xmlns:a16="http://schemas.microsoft.com/office/drawing/2014/main" id="{496EA552-F175-49CD-AB7A-B22BDDE0F8C5}"/>
              </a:ext>
            </a:extLst>
          </p:cNvPr>
          <p:cNvSpPr txBox="1"/>
          <p:nvPr/>
        </p:nvSpPr>
        <p:spPr>
          <a:xfrm rot="-60000">
            <a:off x="6836478" y="2265441"/>
            <a:ext cx="1835522" cy="1955651"/>
          </a:xfrm>
          <a:prstGeom prst="rect">
            <a:avLst/>
          </a:prstGeom>
          <a:noFill/>
        </p:spPr>
        <p:txBody>
          <a:bodyPr wrap="square" lIns="0" tIns="0" rIns="0" bIns="0" rtlCol="0">
            <a:prstTxWarp prst="textArchDown">
              <a:avLst>
                <a:gd name="adj" fmla="val 17383014"/>
              </a:avLst>
            </a:prstTxWarp>
            <a:noAutofit/>
          </a:bodyPr>
          <a:lstStyle/>
          <a:p>
            <a:pPr algn="ctr"/>
            <a:r>
              <a:rPr lang="en-US" sz="900">
                <a:latin typeface="+mj-lt"/>
              </a:rPr>
              <a:t>Data unification with common data system</a:t>
            </a:r>
          </a:p>
        </p:txBody>
      </p:sp>
      <p:grpSp>
        <p:nvGrpSpPr>
          <p:cNvPr id="67" name="!!inner ring">
            <a:extLst>
              <a:ext uri="{FF2B5EF4-FFF2-40B4-BE49-F238E27FC236}">
                <a16:creationId xmlns:a16="http://schemas.microsoft.com/office/drawing/2014/main" id="{75113B48-B908-40EE-B982-4B505BD7AAAC}"/>
              </a:ext>
            </a:extLst>
          </p:cNvPr>
          <p:cNvGrpSpPr/>
          <p:nvPr/>
        </p:nvGrpSpPr>
        <p:grpSpPr>
          <a:xfrm>
            <a:off x="6776342" y="2334104"/>
            <a:ext cx="1964761" cy="1996578"/>
            <a:chOff x="5644232" y="2183235"/>
            <a:chExt cx="1964761" cy="1996578"/>
          </a:xfrm>
        </p:grpSpPr>
        <p:sp>
          <p:nvSpPr>
            <p:cNvPr id="66" name="Arc 65">
              <a:extLst>
                <a:ext uri="{FF2B5EF4-FFF2-40B4-BE49-F238E27FC236}">
                  <a16:creationId xmlns:a16="http://schemas.microsoft.com/office/drawing/2014/main" id="{A556B9E5-282E-4450-B1A5-9BCF00AF5A0C}"/>
                </a:ext>
              </a:extLst>
            </p:cNvPr>
            <p:cNvSpPr/>
            <p:nvPr/>
          </p:nvSpPr>
          <p:spPr>
            <a:xfrm>
              <a:off x="5644232" y="2215059"/>
              <a:ext cx="1964761" cy="1964754"/>
            </a:xfrm>
            <a:prstGeom prst="arc">
              <a:avLst>
                <a:gd name="adj1" fmla="val 16024070"/>
                <a:gd name="adj2" fmla="val 1334456"/>
              </a:avLst>
            </a:prstGeom>
            <a:noFill/>
            <a:ln w="12700" cap="rnd">
              <a:solidFill>
                <a:schemeClr val="accent1"/>
              </a:solidFill>
              <a:prstDash val="solid"/>
              <a:round/>
            </a:ln>
          </p:spPr>
          <p:txBody>
            <a:bodyPr rtlCol="0" anchor="ctr"/>
            <a:lstStyle/>
            <a:p>
              <a:endParaRPr lang="en-US"/>
            </a:p>
          </p:txBody>
        </p:sp>
        <p:sp>
          <p:nvSpPr>
            <p:cNvPr id="308" name="Arc 307">
              <a:extLst>
                <a:ext uri="{FF2B5EF4-FFF2-40B4-BE49-F238E27FC236}">
                  <a16:creationId xmlns:a16="http://schemas.microsoft.com/office/drawing/2014/main" id="{443F0E81-F100-415A-A98C-B20DDF28DFB1}"/>
                </a:ext>
              </a:extLst>
            </p:cNvPr>
            <p:cNvSpPr/>
            <p:nvPr/>
          </p:nvSpPr>
          <p:spPr>
            <a:xfrm>
              <a:off x="5644232" y="2215059"/>
              <a:ext cx="1964761" cy="1964754"/>
            </a:xfrm>
            <a:prstGeom prst="arc">
              <a:avLst>
                <a:gd name="adj1" fmla="val 8841486"/>
                <a:gd name="adj2" fmla="val 15777884"/>
              </a:avLst>
            </a:prstGeom>
            <a:noFill/>
            <a:ln w="12700" cap="rnd">
              <a:solidFill>
                <a:srgbClr val="65ACDF"/>
              </a:solidFill>
              <a:prstDash val="solid"/>
              <a:round/>
            </a:ln>
          </p:spPr>
          <p:txBody>
            <a:bodyPr rtlCol="0" anchor="ctr"/>
            <a:lstStyle/>
            <a:p>
              <a:endParaRPr lang="en-US"/>
            </a:p>
          </p:txBody>
        </p:sp>
        <p:sp>
          <p:nvSpPr>
            <p:cNvPr id="309" name="Arc 308">
              <a:extLst>
                <a:ext uri="{FF2B5EF4-FFF2-40B4-BE49-F238E27FC236}">
                  <a16:creationId xmlns:a16="http://schemas.microsoft.com/office/drawing/2014/main" id="{BBC859F1-9041-4709-B0EE-92B2ADCF6793}"/>
                </a:ext>
              </a:extLst>
            </p:cNvPr>
            <p:cNvSpPr/>
            <p:nvPr/>
          </p:nvSpPr>
          <p:spPr>
            <a:xfrm>
              <a:off x="5644232" y="2215059"/>
              <a:ext cx="1964761" cy="1964754"/>
            </a:xfrm>
            <a:prstGeom prst="arc">
              <a:avLst>
                <a:gd name="adj1" fmla="val 1660324"/>
                <a:gd name="adj2" fmla="val 8563397"/>
              </a:avLst>
            </a:prstGeom>
            <a:noFill/>
            <a:ln w="12700" cap="rnd">
              <a:solidFill>
                <a:schemeClr val="accent1">
                  <a:lumMod val="50000"/>
                </a:schemeClr>
              </a:solidFill>
              <a:prstDash val="solid"/>
              <a:round/>
            </a:ln>
          </p:spPr>
          <p:txBody>
            <a:bodyPr rtlCol="0" anchor="ctr"/>
            <a:lstStyle/>
            <a:p>
              <a:endParaRPr lang="en-US"/>
            </a:p>
          </p:txBody>
        </p:sp>
        <p:sp>
          <p:nvSpPr>
            <p:cNvPr id="310" name="Freeform: Shape 309">
              <a:extLst>
                <a:ext uri="{FF2B5EF4-FFF2-40B4-BE49-F238E27FC236}">
                  <a16:creationId xmlns:a16="http://schemas.microsoft.com/office/drawing/2014/main" id="{4CC685DE-030D-44EE-B3E4-8199F836C1F7}"/>
                </a:ext>
              </a:extLst>
            </p:cNvPr>
            <p:cNvSpPr/>
            <p:nvPr/>
          </p:nvSpPr>
          <p:spPr>
            <a:xfrm rot="20499117" flipH="1">
              <a:off x="6465065" y="2183235"/>
              <a:ext cx="45719" cy="76178"/>
            </a:xfrm>
            <a:custGeom>
              <a:avLst/>
              <a:gdLst>
                <a:gd name="connsiteX0" fmla="*/ 142927 w 142926"/>
                <a:gd name="connsiteY0" fmla="*/ 238147 h 238147"/>
                <a:gd name="connsiteX1" fmla="*/ 0 w 142926"/>
                <a:gd name="connsiteY1" fmla="*/ 142863 h 238147"/>
                <a:gd name="connsiteX2" fmla="*/ 95220 w 142926"/>
                <a:gd name="connsiteY2" fmla="*/ 0 h 238147"/>
              </a:gdLst>
              <a:ahLst/>
              <a:cxnLst>
                <a:cxn ang="0">
                  <a:pos x="connsiteX0" y="connsiteY0"/>
                </a:cxn>
                <a:cxn ang="0">
                  <a:pos x="connsiteX1" y="connsiteY1"/>
                </a:cxn>
                <a:cxn ang="0">
                  <a:pos x="connsiteX2" y="connsiteY2"/>
                </a:cxn>
              </a:cxnLst>
              <a:rect l="l" t="t" r="r" b="b"/>
              <a:pathLst>
                <a:path w="142926" h="238147">
                  <a:moveTo>
                    <a:pt x="142927" y="238147"/>
                  </a:moveTo>
                  <a:lnTo>
                    <a:pt x="0" y="142863"/>
                  </a:lnTo>
                  <a:lnTo>
                    <a:pt x="95220" y="0"/>
                  </a:lnTo>
                </a:path>
              </a:pathLst>
            </a:custGeom>
            <a:noFill/>
            <a:ln w="12700" cap="rnd">
              <a:solidFill>
                <a:schemeClr val="accent1">
                  <a:lumMod val="60000"/>
                  <a:lumOff val="40000"/>
                </a:schemeClr>
              </a:solidFill>
              <a:prstDash val="solid"/>
              <a:round/>
            </a:ln>
          </p:spPr>
          <p:txBody>
            <a:bodyPr rtlCol="0" anchor="ctr"/>
            <a:lstStyle/>
            <a:p>
              <a:endParaRPr lang="en-US"/>
            </a:p>
          </p:txBody>
        </p:sp>
        <p:sp>
          <p:nvSpPr>
            <p:cNvPr id="311" name="Freeform: Shape 310">
              <a:extLst>
                <a:ext uri="{FF2B5EF4-FFF2-40B4-BE49-F238E27FC236}">
                  <a16:creationId xmlns:a16="http://schemas.microsoft.com/office/drawing/2014/main" id="{49A703BE-4A03-4424-9A2C-F57796BA35B9}"/>
                </a:ext>
              </a:extLst>
            </p:cNvPr>
            <p:cNvSpPr/>
            <p:nvPr/>
          </p:nvSpPr>
          <p:spPr>
            <a:xfrm rot="6300000" flipH="1">
              <a:off x="7522004" y="3514395"/>
              <a:ext cx="45719" cy="76178"/>
            </a:xfrm>
            <a:custGeom>
              <a:avLst/>
              <a:gdLst>
                <a:gd name="connsiteX0" fmla="*/ 142927 w 142926"/>
                <a:gd name="connsiteY0" fmla="*/ 238147 h 238147"/>
                <a:gd name="connsiteX1" fmla="*/ 0 w 142926"/>
                <a:gd name="connsiteY1" fmla="*/ 142863 h 238147"/>
                <a:gd name="connsiteX2" fmla="*/ 95220 w 142926"/>
                <a:gd name="connsiteY2" fmla="*/ 0 h 238147"/>
              </a:gdLst>
              <a:ahLst/>
              <a:cxnLst>
                <a:cxn ang="0">
                  <a:pos x="connsiteX0" y="connsiteY0"/>
                </a:cxn>
                <a:cxn ang="0">
                  <a:pos x="connsiteX1" y="connsiteY1"/>
                </a:cxn>
                <a:cxn ang="0">
                  <a:pos x="connsiteX2" y="connsiteY2"/>
                </a:cxn>
              </a:cxnLst>
              <a:rect l="l" t="t" r="r" b="b"/>
              <a:pathLst>
                <a:path w="142926" h="238147">
                  <a:moveTo>
                    <a:pt x="142927" y="238147"/>
                  </a:moveTo>
                  <a:lnTo>
                    <a:pt x="0" y="142863"/>
                  </a:lnTo>
                  <a:lnTo>
                    <a:pt x="95220" y="0"/>
                  </a:lnTo>
                </a:path>
              </a:pathLst>
            </a:custGeom>
            <a:noFill/>
            <a:ln w="12700" cap="rnd">
              <a:solidFill>
                <a:schemeClr val="accent1"/>
              </a:solidFill>
              <a:prstDash val="solid"/>
              <a:round/>
            </a:ln>
          </p:spPr>
          <p:txBody>
            <a:bodyPr rtlCol="0" anchor="ctr"/>
            <a:lstStyle/>
            <a:p>
              <a:endParaRPr lang="en-US"/>
            </a:p>
          </p:txBody>
        </p:sp>
        <p:sp>
          <p:nvSpPr>
            <p:cNvPr id="312" name="Freeform: Shape 311">
              <a:extLst>
                <a:ext uri="{FF2B5EF4-FFF2-40B4-BE49-F238E27FC236}">
                  <a16:creationId xmlns:a16="http://schemas.microsoft.com/office/drawing/2014/main" id="{190E6539-B038-4DC7-B994-0EE30D027D98}"/>
                </a:ext>
              </a:extLst>
            </p:cNvPr>
            <p:cNvSpPr/>
            <p:nvPr/>
          </p:nvSpPr>
          <p:spPr>
            <a:xfrm rot="13500000" flipH="1">
              <a:off x="5830263" y="3769216"/>
              <a:ext cx="45719" cy="76178"/>
            </a:xfrm>
            <a:custGeom>
              <a:avLst/>
              <a:gdLst>
                <a:gd name="connsiteX0" fmla="*/ 142927 w 142926"/>
                <a:gd name="connsiteY0" fmla="*/ 238147 h 238147"/>
                <a:gd name="connsiteX1" fmla="*/ 0 w 142926"/>
                <a:gd name="connsiteY1" fmla="*/ 142863 h 238147"/>
                <a:gd name="connsiteX2" fmla="*/ 95220 w 142926"/>
                <a:gd name="connsiteY2" fmla="*/ 0 h 238147"/>
              </a:gdLst>
              <a:ahLst/>
              <a:cxnLst>
                <a:cxn ang="0">
                  <a:pos x="connsiteX0" y="connsiteY0"/>
                </a:cxn>
                <a:cxn ang="0">
                  <a:pos x="connsiteX1" y="connsiteY1"/>
                </a:cxn>
                <a:cxn ang="0">
                  <a:pos x="connsiteX2" y="connsiteY2"/>
                </a:cxn>
              </a:cxnLst>
              <a:rect l="l" t="t" r="r" b="b"/>
              <a:pathLst>
                <a:path w="142926" h="238147">
                  <a:moveTo>
                    <a:pt x="142927" y="238147"/>
                  </a:moveTo>
                  <a:lnTo>
                    <a:pt x="0" y="142863"/>
                  </a:lnTo>
                  <a:lnTo>
                    <a:pt x="95220" y="0"/>
                  </a:lnTo>
                </a:path>
              </a:pathLst>
            </a:custGeom>
            <a:noFill/>
            <a:ln w="12700" cap="rnd">
              <a:solidFill>
                <a:schemeClr val="accent1">
                  <a:lumMod val="50000"/>
                </a:schemeClr>
              </a:solidFill>
              <a:prstDash val="solid"/>
              <a:round/>
            </a:ln>
          </p:spPr>
          <p:txBody>
            <a:bodyPr rtlCol="0" anchor="ctr"/>
            <a:lstStyle/>
            <a:p>
              <a:endParaRPr lang="en-US"/>
            </a:p>
          </p:txBody>
        </p:sp>
      </p:grpSp>
      <p:sp>
        <p:nvSpPr>
          <p:cNvPr id="161" name="Arc 160">
            <a:extLst>
              <a:ext uri="{FF2B5EF4-FFF2-40B4-BE49-F238E27FC236}">
                <a16:creationId xmlns:a16="http://schemas.microsoft.com/office/drawing/2014/main" id="{13F82D5C-A686-406D-AC8F-A3FFD3012B47}"/>
              </a:ext>
            </a:extLst>
          </p:cNvPr>
          <p:cNvSpPr/>
          <p:nvPr/>
        </p:nvSpPr>
        <p:spPr>
          <a:xfrm rot="1542060">
            <a:off x="5086414" y="583943"/>
            <a:ext cx="5471256" cy="5471253"/>
          </a:xfrm>
          <a:prstGeom prst="arc">
            <a:avLst>
              <a:gd name="adj1" fmla="val 16113246"/>
              <a:gd name="adj2" fmla="val 1150873"/>
            </a:avLst>
          </a:prstGeom>
          <a:ln w="635000" cap="flat">
            <a:solidFill>
              <a:srgbClr val="D3D3D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Arc 164">
            <a:extLst>
              <a:ext uri="{FF2B5EF4-FFF2-40B4-BE49-F238E27FC236}">
                <a16:creationId xmlns:a16="http://schemas.microsoft.com/office/drawing/2014/main" id="{3CC97D31-0013-4E4F-AFE0-23C8A7C7B75E}"/>
              </a:ext>
            </a:extLst>
          </p:cNvPr>
          <p:cNvSpPr/>
          <p:nvPr/>
        </p:nvSpPr>
        <p:spPr>
          <a:xfrm rot="1542060" flipH="1">
            <a:off x="5053282" y="573402"/>
            <a:ext cx="5471256" cy="5471253"/>
          </a:xfrm>
          <a:prstGeom prst="arc">
            <a:avLst>
              <a:gd name="adj1" fmla="val 16833994"/>
              <a:gd name="adj2" fmla="val 1908840"/>
            </a:avLst>
          </a:prstGeom>
          <a:ln w="635000" cap="flat">
            <a:solidFill>
              <a:srgbClr val="D3D3D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Arc 165">
            <a:extLst>
              <a:ext uri="{FF2B5EF4-FFF2-40B4-BE49-F238E27FC236}">
                <a16:creationId xmlns:a16="http://schemas.microsoft.com/office/drawing/2014/main" id="{6E473274-9C65-4293-863F-1470CB188ED5}"/>
              </a:ext>
            </a:extLst>
          </p:cNvPr>
          <p:cNvSpPr/>
          <p:nvPr/>
        </p:nvSpPr>
        <p:spPr>
          <a:xfrm rot="15692275" flipH="1">
            <a:off x="5067084" y="594240"/>
            <a:ext cx="5471255" cy="5471254"/>
          </a:xfrm>
          <a:prstGeom prst="arc">
            <a:avLst>
              <a:gd name="adj1" fmla="val 16571430"/>
              <a:gd name="adj2" fmla="val 1615795"/>
            </a:avLst>
          </a:prstGeom>
          <a:ln w="635000" cap="flat">
            <a:solidFill>
              <a:srgbClr val="D3D3D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TextBox 150">
            <a:extLst>
              <a:ext uri="{FF2B5EF4-FFF2-40B4-BE49-F238E27FC236}">
                <a16:creationId xmlns:a16="http://schemas.microsoft.com/office/drawing/2014/main" id="{04BD4E70-5D28-46EC-A264-9CAD6D221CF7}"/>
              </a:ext>
            </a:extLst>
          </p:cNvPr>
          <p:cNvSpPr txBox="1"/>
          <p:nvPr/>
        </p:nvSpPr>
        <p:spPr>
          <a:xfrm rot="11907060">
            <a:off x="5133273" y="745013"/>
            <a:ext cx="5169223" cy="5129861"/>
          </a:xfrm>
          <a:prstGeom prst="rect">
            <a:avLst/>
          </a:prstGeom>
        </p:spPr>
        <p:txBody>
          <a:bodyPr wrap="square" lIns="182880" tIns="146304" rIns="182880" bIns="146304" rtlCol="0">
            <a:prstTxWarp prst="textCircle">
              <a:avLst>
                <a:gd name="adj" fmla="val 6906244"/>
              </a:avLst>
            </a:prstTxWarp>
            <a:spAutoFit/>
          </a:bodyPr>
          <a:lstStyle/>
          <a:p>
            <a:pPr defTabSz="932597">
              <a:lnSpc>
                <a:spcPct val="90000"/>
              </a:lnSpc>
              <a:spcAft>
                <a:spcPts val="1568"/>
              </a:spcAft>
              <a:defRPr/>
            </a:pPr>
            <a:r>
              <a:rPr lang="en-US" sz="1400" cap="all" spc="80">
                <a:latin typeface="+mj-lt"/>
              </a:rPr>
              <a:t>OEE , Asset insights, automation</a:t>
            </a:r>
          </a:p>
        </p:txBody>
      </p:sp>
      <p:sp>
        <p:nvSpPr>
          <p:cNvPr id="153" name="TextBox 152">
            <a:extLst>
              <a:ext uri="{FF2B5EF4-FFF2-40B4-BE49-F238E27FC236}">
                <a16:creationId xmlns:a16="http://schemas.microsoft.com/office/drawing/2014/main" id="{786BE88A-DB43-48BC-8B9C-D3150D0C2432}"/>
              </a:ext>
            </a:extLst>
          </p:cNvPr>
          <p:cNvSpPr txBox="1"/>
          <p:nvPr/>
        </p:nvSpPr>
        <p:spPr>
          <a:xfrm rot="8120507">
            <a:off x="5446479" y="756519"/>
            <a:ext cx="5074920" cy="5329580"/>
          </a:xfrm>
          <a:prstGeom prst="rect">
            <a:avLst/>
          </a:prstGeom>
        </p:spPr>
        <p:txBody>
          <a:bodyPr wrap="square" lIns="182880" tIns="146304" rIns="182880" bIns="146304" rtlCol="0">
            <a:prstTxWarp prst="textCircle">
              <a:avLst>
                <a:gd name="adj" fmla="val 3607707"/>
              </a:avLst>
            </a:prstTxWarp>
            <a:spAutoFit/>
          </a:bodyPr>
          <a:lstStyle/>
          <a:p>
            <a:pPr defTabSz="932597">
              <a:lnSpc>
                <a:spcPct val="90000"/>
              </a:lnSpc>
              <a:spcAft>
                <a:spcPts val="1568"/>
              </a:spcAft>
              <a:defRPr/>
            </a:pPr>
            <a:r>
              <a:rPr lang="en-US" sz="1400" cap="all" spc="80">
                <a:latin typeface="+mj-lt"/>
              </a:rPr>
              <a:t>Rapid Deployment Package</a:t>
            </a:r>
          </a:p>
        </p:txBody>
      </p:sp>
      <p:sp>
        <p:nvSpPr>
          <p:cNvPr id="154" name="TextBox 153">
            <a:extLst>
              <a:ext uri="{FF2B5EF4-FFF2-40B4-BE49-F238E27FC236}">
                <a16:creationId xmlns:a16="http://schemas.microsoft.com/office/drawing/2014/main" id="{53A09A0C-9456-41E1-B6D6-70A0175E5BBF}"/>
              </a:ext>
            </a:extLst>
          </p:cNvPr>
          <p:cNvSpPr txBox="1"/>
          <p:nvPr/>
        </p:nvSpPr>
        <p:spPr>
          <a:xfrm rot="19556176">
            <a:off x="5040933" y="754005"/>
            <a:ext cx="5473419" cy="5431737"/>
          </a:xfrm>
          <a:prstGeom prst="rect">
            <a:avLst/>
          </a:prstGeom>
        </p:spPr>
        <p:txBody>
          <a:bodyPr wrap="square" lIns="182880" tIns="146304" rIns="182880" bIns="146304" rtlCol="0">
            <a:prstTxWarp prst="textArchDown">
              <a:avLst/>
            </a:prstTxWarp>
            <a:spAutoFit/>
          </a:bodyPr>
          <a:lstStyle/>
          <a:p>
            <a:pPr defTabSz="932597">
              <a:lnSpc>
                <a:spcPct val="90000"/>
              </a:lnSpc>
              <a:spcAft>
                <a:spcPts val="1568"/>
              </a:spcAft>
              <a:defRPr/>
            </a:pPr>
            <a:r>
              <a:rPr lang="en-US" sz="1400" cap="all" spc="200">
                <a:latin typeface="+mj-lt"/>
              </a:rPr>
              <a:t>Vertical specific solution</a:t>
            </a:r>
          </a:p>
        </p:txBody>
      </p:sp>
      <p:sp>
        <p:nvSpPr>
          <p:cNvPr id="84" name="Freeform: Shape 83">
            <a:extLst>
              <a:ext uri="{FF2B5EF4-FFF2-40B4-BE49-F238E27FC236}">
                <a16:creationId xmlns:a16="http://schemas.microsoft.com/office/drawing/2014/main" id="{1F001E9A-B33F-4DAB-9B54-D8F9E78EDC9B}"/>
              </a:ext>
            </a:extLst>
          </p:cNvPr>
          <p:cNvSpPr/>
          <p:nvPr/>
        </p:nvSpPr>
        <p:spPr>
          <a:xfrm rot="19516226">
            <a:off x="8351877" y="1205504"/>
            <a:ext cx="1927424" cy="3546903"/>
          </a:xfrm>
          <a:custGeom>
            <a:avLst/>
            <a:gdLst>
              <a:gd name="connsiteX0" fmla="*/ 1993291 w 2387210"/>
              <a:gd name="connsiteY0" fmla="*/ 0 h 4393013"/>
              <a:gd name="connsiteX1" fmla="*/ 1991882 w 2387210"/>
              <a:gd name="connsiteY1" fmla="*/ 2959135 h 4393013"/>
              <a:gd name="connsiteX2" fmla="*/ 0 w 2387210"/>
              <a:gd name="connsiteY2" fmla="*/ 4393013 h 4393013"/>
            </a:gdLst>
            <a:ahLst/>
            <a:cxnLst>
              <a:cxn ang="0">
                <a:pos x="connsiteX0" y="connsiteY0"/>
              </a:cxn>
              <a:cxn ang="0">
                <a:pos x="connsiteX1" y="connsiteY1"/>
              </a:cxn>
              <a:cxn ang="0">
                <a:pos x="connsiteX2" y="connsiteY2"/>
              </a:cxn>
            </a:cxnLst>
            <a:rect l="l" t="t" r="r" b="b"/>
            <a:pathLst>
              <a:path w="2387210" h="4393013">
                <a:moveTo>
                  <a:pt x="1993291" y="0"/>
                </a:moveTo>
                <a:cubicBezTo>
                  <a:pt x="2500259" y="886056"/>
                  <a:pt x="2536951" y="2010004"/>
                  <a:pt x="1991882" y="2959135"/>
                </a:cubicBezTo>
                <a:cubicBezTo>
                  <a:pt x="1548118" y="3731849"/>
                  <a:pt x="809919" y="4229916"/>
                  <a:pt x="0" y="4393013"/>
                </a:cubicBezTo>
              </a:path>
            </a:pathLst>
          </a:custGeom>
          <a:noFill/>
          <a:ln w="76200" cap="rnd">
            <a:solidFill>
              <a:schemeClr val="accent1"/>
            </a:solidFill>
            <a:prstDash val="solid"/>
            <a:round/>
          </a:ln>
        </p:spPr>
        <p:txBody>
          <a:bodyPr rtlCol="0" anchor="ctr"/>
          <a:lstStyle/>
          <a:p>
            <a:endParaRPr lang="en-US"/>
          </a:p>
        </p:txBody>
      </p:sp>
      <p:sp>
        <p:nvSpPr>
          <p:cNvPr id="85" name="Freeform: Shape 84">
            <a:extLst>
              <a:ext uri="{FF2B5EF4-FFF2-40B4-BE49-F238E27FC236}">
                <a16:creationId xmlns:a16="http://schemas.microsoft.com/office/drawing/2014/main" id="{E5E78E53-F6C4-4D89-9C45-CC190F04C26B}"/>
              </a:ext>
            </a:extLst>
          </p:cNvPr>
          <p:cNvSpPr/>
          <p:nvPr/>
        </p:nvSpPr>
        <p:spPr>
          <a:xfrm rot="19516226">
            <a:off x="4724288" y="1320489"/>
            <a:ext cx="3883377" cy="1205162"/>
          </a:xfrm>
          <a:custGeom>
            <a:avLst/>
            <a:gdLst>
              <a:gd name="connsiteX0" fmla="*/ 0 w 4809755"/>
              <a:gd name="connsiteY0" fmla="*/ 1492653 h 1492653"/>
              <a:gd name="connsiteX1" fmla="*/ 42904 w 4809755"/>
              <a:gd name="connsiteY1" fmla="*/ 1420293 h 1492653"/>
              <a:gd name="connsiteX2" fmla="*/ 4057917 w 4809755"/>
              <a:gd name="connsiteY2" fmla="*/ 395345 h 1492653"/>
              <a:gd name="connsiteX3" fmla="*/ 4809756 w 4809755"/>
              <a:gd name="connsiteY3" fmla="*/ 1008867 h 1492653"/>
            </a:gdLst>
            <a:ahLst/>
            <a:cxnLst>
              <a:cxn ang="0">
                <a:pos x="connsiteX0" y="connsiteY0"/>
              </a:cxn>
              <a:cxn ang="0">
                <a:pos x="connsiteX1" y="connsiteY1"/>
              </a:cxn>
              <a:cxn ang="0">
                <a:pos x="connsiteX2" y="connsiteY2"/>
              </a:cxn>
              <a:cxn ang="0">
                <a:pos x="connsiteX3" y="connsiteY3"/>
              </a:cxn>
            </a:cxnLst>
            <a:rect l="l" t="t" r="r" b="b"/>
            <a:pathLst>
              <a:path w="4809755" h="1492653">
                <a:moveTo>
                  <a:pt x="0" y="1492653"/>
                </a:moveTo>
                <a:cubicBezTo>
                  <a:pt x="14024" y="1468256"/>
                  <a:pt x="28304" y="1444179"/>
                  <a:pt x="42904" y="1420293"/>
                </a:cubicBezTo>
                <a:cubicBezTo>
                  <a:pt x="879717" y="52628"/>
                  <a:pt x="2658746" y="-408234"/>
                  <a:pt x="4057917" y="395345"/>
                </a:cubicBezTo>
                <a:cubicBezTo>
                  <a:pt x="4348445" y="562156"/>
                  <a:pt x="4600104" y="770591"/>
                  <a:pt x="4809756" y="1008867"/>
                </a:cubicBezTo>
              </a:path>
            </a:pathLst>
          </a:custGeom>
          <a:noFill/>
          <a:ln w="76200" cap="rnd">
            <a:solidFill>
              <a:srgbClr val="65ACDF"/>
            </a:solidFill>
            <a:prstDash val="solid"/>
            <a:round/>
          </a:ln>
        </p:spPr>
        <p:txBody>
          <a:bodyPr rtlCol="0" anchor="ctr"/>
          <a:lstStyle/>
          <a:p>
            <a:endParaRPr lang="en-US"/>
          </a:p>
        </p:txBody>
      </p:sp>
      <p:sp>
        <p:nvSpPr>
          <p:cNvPr id="86" name="Freeform: Shape 85">
            <a:extLst>
              <a:ext uri="{FF2B5EF4-FFF2-40B4-BE49-F238E27FC236}">
                <a16:creationId xmlns:a16="http://schemas.microsoft.com/office/drawing/2014/main" id="{EB003AAF-2E8C-4ED4-9048-B167219D7768}"/>
              </a:ext>
            </a:extLst>
          </p:cNvPr>
          <p:cNvSpPr/>
          <p:nvPr/>
        </p:nvSpPr>
        <p:spPr>
          <a:xfrm rot="19516226">
            <a:off x="6085277" y="3098073"/>
            <a:ext cx="2400895" cy="3160949"/>
          </a:xfrm>
          <a:custGeom>
            <a:avLst/>
            <a:gdLst>
              <a:gd name="connsiteX0" fmla="*/ 2973629 w 2973628"/>
              <a:gd name="connsiteY0" fmla="*/ 3914990 h 3914991"/>
              <a:gd name="connsiteX1" fmla="*/ 1492620 w 2973628"/>
              <a:gd name="connsiteY1" fmla="*/ 3519636 h 3914991"/>
              <a:gd name="connsiteX2" fmla="*/ 153130 w 2973628"/>
              <a:gd name="connsiteY2" fmla="*/ 0 h 3914991"/>
            </a:gdLst>
            <a:ahLst/>
            <a:cxnLst>
              <a:cxn ang="0">
                <a:pos x="connsiteX0" y="connsiteY0"/>
              </a:cxn>
              <a:cxn ang="0">
                <a:pos x="connsiteX1" y="connsiteY1"/>
              </a:cxn>
              <a:cxn ang="0">
                <a:pos x="connsiteX2" y="connsiteY2"/>
              </a:cxn>
            </a:cxnLst>
            <a:rect l="l" t="t" r="r" b="b"/>
            <a:pathLst>
              <a:path w="2973628" h="3914991">
                <a:moveTo>
                  <a:pt x="2973629" y="3914990"/>
                </a:moveTo>
                <a:cubicBezTo>
                  <a:pt x="2470439" y="3915566"/>
                  <a:pt x="1960334" y="3788264"/>
                  <a:pt x="1492620" y="3519636"/>
                </a:cubicBezTo>
                <a:cubicBezTo>
                  <a:pt x="243420" y="2802249"/>
                  <a:pt x="-287881" y="1315349"/>
                  <a:pt x="153130" y="0"/>
                </a:cubicBezTo>
              </a:path>
            </a:pathLst>
          </a:custGeom>
          <a:noFill/>
          <a:ln w="76200" cap="rnd">
            <a:solidFill>
              <a:schemeClr val="accent1">
                <a:lumMod val="50000"/>
              </a:schemeClr>
            </a:solidFill>
            <a:prstDash val="solid"/>
            <a:round/>
          </a:ln>
        </p:spPr>
        <p:txBody>
          <a:bodyPr rtlCol="0" anchor="ctr"/>
          <a:lstStyle/>
          <a:p>
            <a:endParaRPr lang="en-US"/>
          </a:p>
        </p:txBody>
      </p:sp>
      <p:sp>
        <p:nvSpPr>
          <p:cNvPr id="96" name="Freeform: Shape 95">
            <a:extLst>
              <a:ext uri="{FF2B5EF4-FFF2-40B4-BE49-F238E27FC236}">
                <a16:creationId xmlns:a16="http://schemas.microsoft.com/office/drawing/2014/main" id="{DAEA4AED-09F6-4BCC-8026-7F135526EEEE}"/>
              </a:ext>
            </a:extLst>
          </p:cNvPr>
          <p:cNvSpPr/>
          <p:nvPr/>
        </p:nvSpPr>
        <p:spPr>
          <a:xfrm rot="19516226">
            <a:off x="8227063" y="904508"/>
            <a:ext cx="147866" cy="138354"/>
          </a:xfrm>
          <a:custGeom>
            <a:avLst/>
            <a:gdLst>
              <a:gd name="connsiteX0" fmla="*/ 183141 w 183140"/>
              <a:gd name="connsiteY0" fmla="*/ 0 h 171358"/>
              <a:gd name="connsiteX1" fmla="*/ 171359 w 183140"/>
              <a:gd name="connsiteY1" fmla="*/ 171358 h 171358"/>
              <a:gd name="connsiteX2" fmla="*/ 0 w 183140"/>
              <a:gd name="connsiteY2" fmla="*/ 159512 h 171358"/>
            </a:gdLst>
            <a:ahLst/>
            <a:cxnLst>
              <a:cxn ang="0">
                <a:pos x="connsiteX0" y="connsiteY0"/>
              </a:cxn>
              <a:cxn ang="0">
                <a:pos x="connsiteX1" y="connsiteY1"/>
              </a:cxn>
              <a:cxn ang="0">
                <a:pos x="connsiteX2" y="connsiteY2"/>
              </a:cxn>
            </a:cxnLst>
            <a:rect l="l" t="t" r="r" b="b"/>
            <a:pathLst>
              <a:path w="183140" h="171358">
                <a:moveTo>
                  <a:pt x="183141" y="0"/>
                </a:moveTo>
                <a:lnTo>
                  <a:pt x="171359" y="171358"/>
                </a:lnTo>
                <a:lnTo>
                  <a:pt x="0" y="159512"/>
                </a:lnTo>
              </a:path>
            </a:pathLst>
          </a:custGeom>
          <a:noFill/>
          <a:ln w="76200" cap="rnd">
            <a:solidFill>
              <a:srgbClr val="65ACDF"/>
            </a:solidFill>
            <a:prstDash val="solid"/>
            <a:round/>
          </a:ln>
        </p:spPr>
        <p:txBody>
          <a:bodyPr rtlCol="0" anchor="ctr"/>
          <a:lstStyle/>
          <a:p>
            <a:endParaRPr lang="en-US"/>
          </a:p>
        </p:txBody>
      </p:sp>
      <p:sp>
        <p:nvSpPr>
          <p:cNvPr id="97" name="Freeform: Shape 96">
            <a:extLst>
              <a:ext uri="{FF2B5EF4-FFF2-40B4-BE49-F238E27FC236}">
                <a16:creationId xmlns:a16="http://schemas.microsoft.com/office/drawing/2014/main" id="{2746B71F-0965-48B4-B8ED-8A7793B20294}"/>
              </a:ext>
            </a:extLst>
          </p:cNvPr>
          <p:cNvSpPr/>
          <p:nvPr/>
        </p:nvSpPr>
        <p:spPr>
          <a:xfrm rot="19516226">
            <a:off x="9512586" y="4841650"/>
            <a:ext cx="115398" cy="192279"/>
          </a:xfrm>
          <a:custGeom>
            <a:avLst/>
            <a:gdLst>
              <a:gd name="connsiteX0" fmla="*/ 142927 w 142926"/>
              <a:gd name="connsiteY0" fmla="*/ 238147 h 238147"/>
              <a:gd name="connsiteX1" fmla="*/ 0 w 142926"/>
              <a:gd name="connsiteY1" fmla="*/ 142863 h 238147"/>
              <a:gd name="connsiteX2" fmla="*/ 95220 w 142926"/>
              <a:gd name="connsiteY2" fmla="*/ 0 h 238147"/>
            </a:gdLst>
            <a:ahLst/>
            <a:cxnLst>
              <a:cxn ang="0">
                <a:pos x="connsiteX0" y="connsiteY0"/>
              </a:cxn>
              <a:cxn ang="0">
                <a:pos x="connsiteX1" y="connsiteY1"/>
              </a:cxn>
              <a:cxn ang="0">
                <a:pos x="connsiteX2" y="connsiteY2"/>
              </a:cxn>
            </a:cxnLst>
            <a:rect l="l" t="t" r="r" b="b"/>
            <a:pathLst>
              <a:path w="142926" h="238147">
                <a:moveTo>
                  <a:pt x="142927" y="238147"/>
                </a:moveTo>
                <a:lnTo>
                  <a:pt x="0" y="142863"/>
                </a:lnTo>
                <a:lnTo>
                  <a:pt x="95220" y="0"/>
                </a:lnTo>
              </a:path>
            </a:pathLst>
          </a:custGeom>
          <a:noFill/>
          <a:ln w="76200" cap="rnd">
            <a:solidFill>
              <a:schemeClr val="accent1"/>
            </a:solid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066B6775-962F-41DA-85C6-B308C66280DC}"/>
              </a:ext>
            </a:extLst>
          </p:cNvPr>
          <p:cNvSpPr/>
          <p:nvPr/>
        </p:nvSpPr>
        <p:spPr>
          <a:xfrm rot="19516226">
            <a:off x="5409267" y="3974470"/>
            <a:ext cx="185247" cy="124756"/>
          </a:xfrm>
          <a:custGeom>
            <a:avLst/>
            <a:gdLst>
              <a:gd name="connsiteX0" fmla="*/ 0 w 229438"/>
              <a:gd name="connsiteY0" fmla="*/ 74857 h 154517"/>
              <a:gd name="connsiteX1" fmla="*/ 154581 w 229438"/>
              <a:gd name="connsiteY1" fmla="*/ 0 h 154517"/>
              <a:gd name="connsiteX2" fmla="*/ 229438 w 229438"/>
              <a:gd name="connsiteY2" fmla="*/ 154517 h 154517"/>
            </a:gdLst>
            <a:ahLst/>
            <a:cxnLst>
              <a:cxn ang="0">
                <a:pos x="connsiteX0" y="connsiteY0"/>
              </a:cxn>
              <a:cxn ang="0">
                <a:pos x="connsiteX1" y="connsiteY1"/>
              </a:cxn>
              <a:cxn ang="0">
                <a:pos x="connsiteX2" y="connsiteY2"/>
              </a:cxn>
            </a:cxnLst>
            <a:rect l="l" t="t" r="r" b="b"/>
            <a:pathLst>
              <a:path w="229438" h="154517">
                <a:moveTo>
                  <a:pt x="0" y="74857"/>
                </a:moveTo>
                <a:lnTo>
                  <a:pt x="154581" y="0"/>
                </a:lnTo>
                <a:lnTo>
                  <a:pt x="229438" y="154517"/>
                </a:lnTo>
              </a:path>
            </a:pathLst>
          </a:custGeom>
          <a:noFill/>
          <a:ln w="76200" cap="rnd">
            <a:solidFill>
              <a:schemeClr val="accent1">
                <a:lumMod val="50000"/>
              </a:schemeClr>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8BF148EA-5D69-4479-B894-4B477E503D7C}"/>
              </a:ext>
            </a:extLst>
          </p:cNvPr>
          <p:cNvSpPr/>
          <p:nvPr/>
        </p:nvSpPr>
        <p:spPr>
          <a:xfrm>
            <a:off x="7575301" y="1691713"/>
            <a:ext cx="1831907" cy="2474152"/>
          </a:xfrm>
          <a:custGeom>
            <a:avLst/>
            <a:gdLst>
              <a:gd name="connsiteX0" fmla="*/ 189427 w 1831907"/>
              <a:gd name="connsiteY0" fmla="*/ 0 h 2474152"/>
              <a:gd name="connsiteX1" fmla="*/ 1831907 w 1831907"/>
              <a:gd name="connsiteY1" fmla="*/ 1642481 h 2474152"/>
              <a:gd name="connsiteX2" fmla="*/ 1751679 w 1831907"/>
              <a:gd name="connsiteY2" fmla="*/ 2150578 h 2474152"/>
              <a:gd name="connsiteX3" fmla="*/ 1703904 w 1831907"/>
              <a:gd name="connsiteY3" fmla="*/ 2275369 h 2474152"/>
              <a:gd name="connsiteX4" fmla="*/ 1743351 w 1831907"/>
              <a:gd name="connsiteY4" fmla="*/ 2296262 h 2474152"/>
              <a:gd name="connsiteX5" fmla="*/ 1738412 w 1831907"/>
              <a:gd name="connsiteY5" fmla="*/ 2353008 h 2474152"/>
              <a:gd name="connsiteX6" fmla="*/ 1348553 w 1831907"/>
              <a:gd name="connsiteY6" fmla="*/ 2472604 h 2474152"/>
              <a:gd name="connsiteX7" fmla="*/ 1310590 w 1831907"/>
              <a:gd name="connsiteY7" fmla="*/ 2452497 h 2474152"/>
              <a:gd name="connsiteX8" fmla="*/ 1190479 w 1831907"/>
              <a:gd name="connsiteY8" fmla="*/ 2062797 h 2474152"/>
              <a:gd name="connsiteX9" fmla="*/ 1234646 w 1831907"/>
              <a:gd name="connsiteY9" fmla="*/ 2026828 h 2474152"/>
              <a:gd name="connsiteX10" fmla="*/ 1261472 w 1831907"/>
              <a:gd name="connsiteY10" fmla="*/ 2041037 h 2474152"/>
              <a:gd name="connsiteX11" fmla="*/ 1287389 w 1831907"/>
              <a:gd name="connsiteY11" fmla="*/ 2054763 h 2474152"/>
              <a:gd name="connsiteX12" fmla="*/ 1312260 w 1831907"/>
              <a:gd name="connsiteY12" fmla="*/ 1985509 h 2474152"/>
              <a:gd name="connsiteX13" fmla="*/ 1363248 w 1831907"/>
              <a:gd name="connsiteY13" fmla="*/ 1642481 h 2474152"/>
              <a:gd name="connsiteX14" fmla="*/ 189427 w 1831907"/>
              <a:gd name="connsiteY14" fmla="*/ 468659 h 2474152"/>
              <a:gd name="connsiteX15" fmla="*/ 0 w 1831907"/>
              <a:gd name="connsiteY15" fmla="*/ 483938 h 2474152"/>
              <a:gd name="connsiteX16" fmla="*/ 0 w 1831907"/>
              <a:gd name="connsiteY16" fmla="*/ 10931 h 2474152"/>
              <a:gd name="connsiteX17" fmla="*/ 189427 w 1831907"/>
              <a:gd name="connsiteY17" fmla="*/ 0 h 247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31907" h="2474152">
                <a:moveTo>
                  <a:pt x="189427" y="0"/>
                </a:moveTo>
                <a:cubicBezTo>
                  <a:pt x="1096560" y="0"/>
                  <a:pt x="1831907" y="735347"/>
                  <a:pt x="1831907" y="1642481"/>
                </a:cubicBezTo>
                <a:cubicBezTo>
                  <a:pt x="1831907" y="1819812"/>
                  <a:pt x="1803714" y="1990575"/>
                  <a:pt x="1751679" y="2150578"/>
                </a:cubicBezTo>
                <a:lnTo>
                  <a:pt x="1703904" y="2275369"/>
                </a:lnTo>
                <a:lnTo>
                  <a:pt x="1743351" y="2296262"/>
                </a:lnTo>
                <a:cubicBezTo>
                  <a:pt x="1768026" y="2309332"/>
                  <a:pt x="1764576" y="2344911"/>
                  <a:pt x="1738412" y="2353008"/>
                </a:cubicBezTo>
                <a:cubicBezTo>
                  <a:pt x="1738412" y="2353008"/>
                  <a:pt x="1738412" y="2353008"/>
                  <a:pt x="1348553" y="2472604"/>
                </a:cubicBezTo>
                <a:cubicBezTo>
                  <a:pt x="1332712" y="2478038"/>
                  <a:pt x="1314996" y="2468654"/>
                  <a:pt x="1310590" y="2452497"/>
                </a:cubicBezTo>
                <a:cubicBezTo>
                  <a:pt x="1310590" y="2452497"/>
                  <a:pt x="1310590" y="2452497"/>
                  <a:pt x="1190479" y="2062797"/>
                </a:cubicBezTo>
                <a:cubicBezTo>
                  <a:pt x="1182477" y="2036603"/>
                  <a:pt x="1209970" y="2013759"/>
                  <a:pt x="1234646" y="2026828"/>
                </a:cubicBezTo>
                <a:cubicBezTo>
                  <a:pt x="1234646" y="2026828"/>
                  <a:pt x="1234646" y="2026828"/>
                  <a:pt x="1261472" y="2041037"/>
                </a:cubicBezTo>
                <a:lnTo>
                  <a:pt x="1287389" y="2054763"/>
                </a:lnTo>
                <a:lnTo>
                  <a:pt x="1312260" y="1985509"/>
                </a:lnTo>
                <a:cubicBezTo>
                  <a:pt x="1345396" y="1877001"/>
                  <a:pt x="1363248" y="1761819"/>
                  <a:pt x="1363248" y="1642481"/>
                </a:cubicBezTo>
                <a:cubicBezTo>
                  <a:pt x="1363248" y="994208"/>
                  <a:pt x="837699" y="468659"/>
                  <a:pt x="189427" y="468659"/>
                </a:cubicBezTo>
                <a:cubicBezTo>
                  <a:pt x="124959" y="468659"/>
                  <a:pt x="61672" y="473938"/>
                  <a:pt x="0" y="483938"/>
                </a:cubicBezTo>
                <a:lnTo>
                  <a:pt x="0" y="10931"/>
                </a:lnTo>
                <a:cubicBezTo>
                  <a:pt x="62169" y="3788"/>
                  <a:pt x="125332" y="0"/>
                  <a:pt x="18942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64" name="Freeform: Shape 163">
            <a:extLst>
              <a:ext uri="{FF2B5EF4-FFF2-40B4-BE49-F238E27FC236}">
                <a16:creationId xmlns:a16="http://schemas.microsoft.com/office/drawing/2014/main" id="{8D5DD37D-68BA-4217-8326-F034CB69812A}"/>
              </a:ext>
            </a:extLst>
          </p:cNvPr>
          <p:cNvSpPr/>
          <p:nvPr/>
        </p:nvSpPr>
        <p:spPr>
          <a:xfrm>
            <a:off x="6367453" y="3789503"/>
            <a:ext cx="2897083" cy="1193261"/>
          </a:xfrm>
          <a:custGeom>
            <a:avLst/>
            <a:gdLst>
              <a:gd name="connsiteX0" fmla="*/ 2479351 w 2897083"/>
              <a:gd name="connsiteY0" fmla="*/ 0 h 1193261"/>
              <a:gd name="connsiteX1" fmla="*/ 2897083 w 2897083"/>
              <a:gd name="connsiteY1" fmla="*/ 215138 h 1193261"/>
              <a:gd name="connsiteX2" fmla="*/ 1394653 w 2897083"/>
              <a:gd name="connsiteY2" fmla="*/ 1193261 h 1193261"/>
              <a:gd name="connsiteX3" fmla="*/ 217435 w 2897083"/>
              <a:gd name="connsiteY3" fmla="*/ 696048 h 1193261"/>
              <a:gd name="connsiteX4" fmla="*/ 109942 w 2897083"/>
              <a:gd name="connsiteY4" fmla="*/ 572532 h 1193261"/>
              <a:gd name="connsiteX5" fmla="*/ 48465 w 2897083"/>
              <a:gd name="connsiteY5" fmla="*/ 608025 h 1193261"/>
              <a:gd name="connsiteX6" fmla="*/ 841 w 2897083"/>
              <a:gd name="connsiteY6" fmla="*/ 569929 h 1193261"/>
              <a:gd name="connsiteX7" fmla="*/ 94708 w 2897083"/>
              <a:gd name="connsiteY7" fmla="*/ 155428 h 1193261"/>
              <a:gd name="connsiteX8" fmla="*/ 131912 w 2897083"/>
              <a:gd name="connsiteY8" fmla="*/ 133948 h 1193261"/>
              <a:gd name="connsiteX9" fmla="*/ 537814 w 2897083"/>
              <a:gd name="connsiteY9" fmla="*/ 259908 h 1193261"/>
              <a:gd name="connsiteX10" fmla="*/ 546995 w 2897083"/>
              <a:gd name="connsiteY10" fmla="*/ 320199 h 1193261"/>
              <a:gd name="connsiteX11" fmla="*/ 539205 w 2897083"/>
              <a:gd name="connsiteY11" fmla="*/ 324697 h 1193261"/>
              <a:gd name="connsiteX12" fmla="*/ 522510 w 2897083"/>
              <a:gd name="connsiteY12" fmla="*/ 334336 h 1193261"/>
              <a:gd name="connsiteX13" fmla="*/ 584103 w 2897083"/>
              <a:gd name="connsiteY13" fmla="*/ 399724 h 1193261"/>
              <a:gd name="connsiteX14" fmla="*/ 1394653 w 2897083"/>
              <a:gd name="connsiteY14" fmla="*/ 724602 h 1193261"/>
              <a:gd name="connsiteX15" fmla="*/ 2479351 w 2897083"/>
              <a:gd name="connsiteY15" fmla="*/ 0 h 119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97083" h="1193261">
                <a:moveTo>
                  <a:pt x="2479351" y="0"/>
                </a:moveTo>
                <a:lnTo>
                  <a:pt x="2897083" y="215138"/>
                </a:lnTo>
                <a:cubicBezTo>
                  <a:pt x="2641946" y="791242"/>
                  <a:pt x="2065284" y="1193261"/>
                  <a:pt x="1394653" y="1193261"/>
                </a:cubicBezTo>
                <a:cubicBezTo>
                  <a:pt x="932950" y="1193261"/>
                  <a:pt x="515802" y="1002726"/>
                  <a:pt x="217435" y="696048"/>
                </a:cubicBezTo>
                <a:lnTo>
                  <a:pt x="109942" y="572532"/>
                </a:lnTo>
                <a:lnTo>
                  <a:pt x="48465" y="608025"/>
                </a:lnTo>
                <a:cubicBezTo>
                  <a:pt x="24283" y="621987"/>
                  <a:pt x="-5396" y="597790"/>
                  <a:pt x="841" y="569929"/>
                </a:cubicBezTo>
                <a:cubicBezTo>
                  <a:pt x="841" y="569929"/>
                  <a:pt x="841" y="569929"/>
                  <a:pt x="94708" y="155428"/>
                </a:cubicBezTo>
                <a:cubicBezTo>
                  <a:pt x="98015" y="138244"/>
                  <a:pt x="115377" y="128220"/>
                  <a:pt x="131912" y="133948"/>
                </a:cubicBezTo>
                <a:cubicBezTo>
                  <a:pt x="131912" y="133948"/>
                  <a:pt x="131912" y="133948"/>
                  <a:pt x="537814" y="259908"/>
                </a:cubicBezTo>
                <a:cubicBezTo>
                  <a:pt x="565061" y="268437"/>
                  <a:pt x="571177" y="306238"/>
                  <a:pt x="546995" y="320199"/>
                </a:cubicBezTo>
                <a:cubicBezTo>
                  <a:pt x="546995" y="320199"/>
                  <a:pt x="546995" y="320199"/>
                  <a:pt x="539205" y="324697"/>
                </a:cubicBezTo>
                <a:lnTo>
                  <a:pt x="522510" y="334336"/>
                </a:lnTo>
                <a:lnTo>
                  <a:pt x="584103" y="399724"/>
                </a:lnTo>
                <a:cubicBezTo>
                  <a:pt x="794809" y="600971"/>
                  <a:pt x="1080275" y="724602"/>
                  <a:pt x="1394653" y="724602"/>
                </a:cubicBezTo>
                <a:cubicBezTo>
                  <a:pt x="1883808" y="724602"/>
                  <a:pt x="2302968" y="425371"/>
                  <a:pt x="2479351" y="0"/>
                </a:cubicBezTo>
                <a:close/>
              </a:path>
            </a:pathLst>
          </a:cu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62" name="Freeform: Shape 161">
            <a:extLst>
              <a:ext uri="{FF2B5EF4-FFF2-40B4-BE49-F238E27FC236}">
                <a16:creationId xmlns:a16="http://schemas.microsoft.com/office/drawing/2014/main" id="{936490AD-D3A3-4586-9442-56BA7778A0BE}"/>
              </a:ext>
            </a:extLst>
          </p:cNvPr>
          <p:cNvSpPr>
            <a:spLocks noChangeAspect="1"/>
          </p:cNvSpPr>
          <p:nvPr/>
        </p:nvSpPr>
        <p:spPr bwMode="auto">
          <a:xfrm rot="5085833">
            <a:off x="5712293" y="2045078"/>
            <a:ext cx="2617069" cy="1874274"/>
          </a:xfrm>
          <a:custGeom>
            <a:avLst/>
            <a:gdLst>
              <a:gd name="connsiteX0" fmla="*/ 438 w 2617069"/>
              <a:gd name="connsiteY0" fmla="*/ 313705 h 1874274"/>
              <a:gd name="connsiteX1" fmla="*/ 9052 w 2617069"/>
              <a:gd name="connsiteY1" fmla="*/ 297323 h 1874274"/>
              <a:gd name="connsiteX2" fmla="*/ 297593 w 2617069"/>
              <a:gd name="connsiteY2" fmla="*/ 9162 h 1874274"/>
              <a:gd name="connsiteX3" fmla="*/ 340553 w 2617069"/>
              <a:gd name="connsiteY3" fmla="*/ 9163 h 1874274"/>
              <a:gd name="connsiteX4" fmla="*/ 629094 w 2617069"/>
              <a:gd name="connsiteY4" fmla="*/ 297323 h 1874274"/>
              <a:gd name="connsiteX5" fmla="*/ 606899 w 2617069"/>
              <a:gd name="connsiteY5" fmla="*/ 349781 h 1874274"/>
              <a:gd name="connsiteX6" fmla="*/ 576542 w 2617069"/>
              <a:gd name="connsiteY6" fmla="*/ 349781 h 1874274"/>
              <a:gd name="connsiteX7" fmla="*/ 567405 w 2617069"/>
              <a:gd name="connsiteY7" fmla="*/ 349781 h 1874274"/>
              <a:gd name="connsiteX8" fmla="*/ 594905 w 2617069"/>
              <a:gd name="connsiteY8" fmla="*/ 521050 h 1874274"/>
              <a:gd name="connsiteX9" fmla="*/ 1625628 w 2617069"/>
              <a:gd name="connsiteY9" fmla="*/ 1400613 h 1874274"/>
              <a:gd name="connsiteX10" fmla="*/ 2405883 w 2617069"/>
              <a:gd name="connsiteY10" fmla="*/ 1193274 h 1874274"/>
              <a:gd name="connsiteX11" fmla="*/ 2617069 w 2617069"/>
              <a:gd name="connsiteY11" fmla="*/ 1615769 h 1874274"/>
              <a:gd name="connsiteX12" fmla="*/ 1582858 w 2617069"/>
              <a:gd name="connsiteY12" fmla="*/ 1867317 h 1874274"/>
              <a:gd name="connsiteX13" fmla="*/ 101378 w 2617069"/>
              <a:gd name="connsiteY13" fmla="*/ 424141 h 1874274"/>
              <a:gd name="connsiteX14" fmla="*/ 96190 w 2617069"/>
              <a:gd name="connsiteY14" fmla="*/ 349781 h 1874274"/>
              <a:gd name="connsiteX15" fmla="*/ 31247 w 2617069"/>
              <a:gd name="connsiteY15" fmla="*/ 349781 h 1874274"/>
              <a:gd name="connsiteX16" fmla="*/ 438 w 2617069"/>
              <a:gd name="connsiteY16" fmla="*/ 313705 h 1874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7069" h="1874274">
                <a:moveTo>
                  <a:pt x="438" y="313705"/>
                </a:moveTo>
                <a:cubicBezTo>
                  <a:pt x="1444" y="307877"/>
                  <a:pt x="4219" y="302173"/>
                  <a:pt x="9052" y="297323"/>
                </a:cubicBezTo>
                <a:cubicBezTo>
                  <a:pt x="9052" y="297323"/>
                  <a:pt x="9052" y="297323"/>
                  <a:pt x="297593" y="9162"/>
                </a:cubicBezTo>
                <a:cubicBezTo>
                  <a:pt x="309049" y="-3054"/>
                  <a:pt x="329097" y="-3054"/>
                  <a:pt x="340553" y="9163"/>
                </a:cubicBezTo>
                <a:cubicBezTo>
                  <a:pt x="340553" y="9163"/>
                  <a:pt x="340553" y="9163"/>
                  <a:pt x="629094" y="297323"/>
                </a:cubicBezTo>
                <a:cubicBezTo>
                  <a:pt x="648426" y="316725"/>
                  <a:pt x="634822" y="349781"/>
                  <a:pt x="606899" y="349781"/>
                </a:cubicBezTo>
                <a:cubicBezTo>
                  <a:pt x="606899" y="349781"/>
                  <a:pt x="606899" y="349781"/>
                  <a:pt x="576542" y="349781"/>
                </a:cubicBezTo>
                <a:lnTo>
                  <a:pt x="567405" y="349781"/>
                </a:lnTo>
                <a:lnTo>
                  <a:pt x="594905" y="521050"/>
                </a:lnTo>
                <a:cubicBezTo>
                  <a:pt x="714010" y="989409"/>
                  <a:pt x="1116930" y="1353995"/>
                  <a:pt x="1625628" y="1400613"/>
                </a:cubicBezTo>
                <a:cubicBezTo>
                  <a:pt x="1913406" y="1426986"/>
                  <a:pt x="2186417" y="1347041"/>
                  <a:pt x="2405883" y="1193274"/>
                </a:cubicBezTo>
                <a:lnTo>
                  <a:pt x="2617069" y="1615769"/>
                </a:lnTo>
                <a:cubicBezTo>
                  <a:pt x="2320391" y="1805619"/>
                  <a:pt x="1960748" y="1901948"/>
                  <a:pt x="1582858" y="1867317"/>
                </a:cubicBezTo>
                <a:cubicBezTo>
                  <a:pt x="795806" y="1795189"/>
                  <a:pt x="189672" y="1179049"/>
                  <a:pt x="101378" y="424141"/>
                </a:cubicBezTo>
                <a:lnTo>
                  <a:pt x="96190" y="349781"/>
                </a:lnTo>
                <a:lnTo>
                  <a:pt x="31247" y="349781"/>
                </a:lnTo>
                <a:cubicBezTo>
                  <a:pt x="10305" y="349781"/>
                  <a:pt x="-2583" y="331187"/>
                  <a:pt x="438" y="313705"/>
                </a:cubicBezTo>
                <a:close/>
              </a:path>
            </a:pathLst>
          </a:custGeom>
          <a:solidFill>
            <a:srgbClr val="65ACDF"/>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sp>
        <p:nvSpPr>
          <p:cNvPr id="113" name="TextBox 112">
            <a:extLst>
              <a:ext uri="{FF2B5EF4-FFF2-40B4-BE49-F238E27FC236}">
                <a16:creationId xmlns:a16="http://schemas.microsoft.com/office/drawing/2014/main" id="{201906B3-F831-4895-940C-2E54C60A47FD}"/>
              </a:ext>
            </a:extLst>
          </p:cNvPr>
          <p:cNvSpPr txBox="1"/>
          <p:nvPr/>
        </p:nvSpPr>
        <p:spPr>
          <a:xfrm>
            <a:off x="6907641" y="2772792"/>
            <a:ext cx="1702535" cy="830997"/>
          </a:xfrm>
          <a:prstGeom prst="rect">
            <a:avLst/>
          </a:prstGeom>
          <a:noFill/>
        </p:spPr>
        <p:txBody>
          <a:bodyPr wrap="square" rtlCol="0">
            <a:spAutoFit/>
          </a:bodyPr>
          <a:lstStyle/>
          <a:p>
            <a:pPr algn="ctr"/>
            <a:r>
              <a:rPr lang="en-US" sz="1600" b="1">
                <a:solidFill>
                  <a:srgbClr val="000000"/>
                </a:solidFill>
                <a:latin typeface="+mj-lt"/>
              </a:rPr>
              <a:t>Asset </a:t>
            </a:r>
          </a:p>
          <a:p>
            <a:pPr algn="ctr"/>
            <a:r>
              <a:rPr lang="en-US" sz="1600" b="1">
                <a:solidFill>
                  <a:srgbClr val="000000"/>
                </a:solidFill>
                <a:latin typeface="+mj-lt"/>
              </a:rPr>
              <a:t>Management</a:t>
            </a:r>
          </a:p>
          <a:p>
            <a:pPr algn="ctr"/>
            <a:r>
              <a:rPr lang="en-US" sz="800" b="1">
                <a:solidFill>
                  <a:srgbClr val="000000"/>
                </a:solidFill>
                <a:latin typeface="+mj-lt"/>
              </a:rPr>
              <a:t>(Dynamics 365 Supply Chain Management)</a:t>
            </a:r>
            <a:endParaRPr lang="en-US" sz="800">
              <a:solidFill>
                <a:srgbClr val="000000"/>
              </a:solidFill>
              <a:latin typeface="+mj-lt"/>
            </a:endParaRPr>
          </a:p>
        </p:txBody>
      </p:sp>
      <p:sp>
        <p:nvSpPr>
          <p:cNvPr id="116" name="TextBox 115">
            <a:extLst>
              <a:ext uri="{FF2B5EF4-FFF2-40B4-BE49-F238E27FC236}">
                <a16:creationId xmlns:a16="http://schemas.microsoft.com/office/drawing/2014/main" id="{85192D80-405C-4384-B71D-A1133A78B706}"/>
              </a:ext>
            </a:extLst>
          </p:cNvPr>
          <p:cNvSpPr txBox="1"/>
          <p:nvPr/>
        </p:nvSpPr>
        <p:spPr>
          <a:xfrm rot="8961825">
            <a:off x="6588740" y="2128481"/>
            <a:ext cx="2347478" cy="2329601"/>
          </a:xfrm>
          <a:prstGeom prst="rect">
            <a:avLst/>
          </a:prstGeom>
        </p:spPr>
        <p:txBody>
          <a:bodyPr wrap="square" lIns="182880" tIns="146304" rIns="182880" bIns="146304" rtlCol="0">
            <a:prstTxWarp prst="textCircle">
              <a:avLst>
                <a:gd name="adj" fmla="val 6050452"/>
              </a:avLst>
            </a:prstTxWarp>
            <a:spAutoFit/>
          </a:bodyPr>
          <a:lstStyle/>
          <a:p>
            <a:pPr algn="ctr" defTabSz="932597">
              <a:lnSpc>
                <a:spcPct val="90000"/>
              </a:lnSpc>
              <a:spcAft>
                <a:spcPts val="1568"/>
              </a:spcAft>
              <a:defRPr/>
            </a:pPr>
            <a:r>
              <a:rPr lang="en-US" sz="1200" cap="all" spc="80">
                <a:solidFill>
                  <a:schemeClr val="bg1"/>
                </a:solidFill>
                <a:latin typeface="+mj-lt"/>
              </a:rPr>
              <a:t>Scheduling</a:t>
            </a:r>
          </a:p>
        </p:txBody>
      </p:sp>
      <p:sp>
        <p:nvSpPr>
          <p:cNvPr id="117" name="TextBox 116">
            <a:extLst>
              <a:ext uri="{FF2B5EF4-FFF2-40B4-BE49-F238E27FC236}">
                <a16:creationId xmlns:a16="http://schemas.microsoft.com/office/drawing/2014/main" id="{B412E74A-DEAD-48A1-B666-EAD021F295D3}"/>
              </a:ext>
            </a:extLst>
          </p:cNvPr>
          <p:cNvSpPr txBox="1"/>
          <p:nvPr/>
        </p:nvSpPr>
        <p:spPr>
          <a:xfrm rot="21371489">
            <a:off x="6308207" y="2009066"/>
            <a:ext cx="2951328" cy="2928851"/>
          </a:xfrm>
          <a:prstGeom prst="rect">
            <a:avLst/>
          </a:prstGeom>
        </p:spPr>
        <p:txBody>
          <a:bodyPr wrap="square" lIns="182880" tIns="146304" rIns="182880" bIns="146304" rtlCol="0">
            <a:prstTxWarp prst="textArchDown">
              <a:avLst>
                <a:gd name="adj" fmla="val 1658570"/>
              </a:avLst>
            </a:prstTxWarp>
            <a:spAutoFit/>
          </a:bodyPr>
          <a:lstStyle/>
          <a:p>
            <a:pPr algn="ctr" defTabSz="932597">
              <a:lnSpc>
                <a:spcPct val="90000"/>
              </a:lnSpc>
              <a:spcAft>
                <a:spcPts val="1568"/>
              </a:spcAft>
              <a:defRPr/>
            </a:pPr>
            <a:r>
              <a:rPr lang="en-US" sz="1200" cap="all" spc="300">
                <a:solidFill>
                  <a:schemeClr val="bg1"/>
                </a:solidFill>
                <a:latin typeface="+mj-lt"/>
              </a:rPr>
              <a:t>Maintenance Execution</a:t>
            </a:r>
          </a:p>
        </p:txBody>
      </p:sp>
      <p:sp>
        <p:nvSpPr>
          <p:cNvPr id="118" name="TextBox 117">
            <a:extLst>
              <a:ext uri="{FF2B5EF4-FFF2-40B4-BE49-F238E27FC236}">
                <a16:creationId xmlns:a16="http://schemas.microsoft.com/office/drawing/2014/main" id="{2C5FEFB0-4FC8-4B8C-A66D-7E469C76B2F2}"/>
              </a:ext>
            </a:extLst>
          </p:cNvPr>
          <p:cNvSpPr txBox="1"/>
          <p:nvPr/>
        </p:nvSpPr>
        <p:spPr>
          <a:xfrm rot="1401394">
            <a:off x="6559387" y="2174836"/>
            <a:ext cx="2312473" cy="2294863"/>
          </a:xfrm>
          <a:prstGeom prst="rect">
            <a:avLst/>
          </a:prstGeom>
        </p:spPr>
        <p:txBody>
          <a:bodyPr wrap="square" lIns="182880" tIns="146304" rIns="182880" bIns="146304" rtlCol="0">
            <a:prstTxWarp prst="textCircle">
              <a:avLst>
                <a:gd name="adj" fmla="val 6906244"/>
              </a:avLst>
            </a:prstTxWarp>
            <a:spAutoFit/>
          </a:bodyPr>
          <a:lstStyle/>
          <a:p>
            <a:pPr algn="ctr" defTabSz="932597">
              <a:lnSpc>
                <a:spcPct val="90000"/>
              </a:lnSpc>
              <a:spcAft>
                <a:spcPts val="1568"/>
              </a:spcAft>
              <a:defRPr/>
            </a:pPr>
            <a:r>
              <a:rPr lang="en-US" sz="1200" cap="all" spc="80">
                <a:solidFill>
                  <a:schemeClr val="bg1"/>
                </a:solidFill>
                <a:latin typeface="+mj-lt"/>
              </a:rPr>
              <a:t>Remote Monitoring</a:t>
            </a:r>
          </a:p>
        </p:txBody>
      </p:sp>
      <p:sp>
        <p:nvSpPr>
          <p:cNvPr id="127" name="TextBox 126">
            <a:extLst>
              <a:ext uri="{FF2B5EF4-FFF2-40B4-BE49-F238E27FC236}">
                <a16:creationId xmlns:a16="http://schemas.microsoft.com/office/drawing/2014/main" id="{627EA5D2-93E0-4FE5-9A76-BF4F5E8C5FE5}"/>
              </a:ext>
            </a:extLst>
          </p:cNvPr>
          <p:cNvSpPr txBox="1"/>
          <p:nvPr/>
        </p:nvSpPr>
        <p:spPr>
          <a:xfrm>
            <a:off x="6744916" y="5035552"/>
            <a:ext cx="734601" cy="338554"/>
          </a:xfrm>
          <a:prstGeom prst="rect">
            <a:avLst/>
          </a:prstGeom>
          <a:noFill/>
        </p:spPr>
        <p:txBody>
          <a:bodyPr wrap="square" rtlCol="0" anchor="ctr">
            <a:spAutoFit/>
          </a:bodyPr>
          <a:lstStyle/>
          <a:p>
            <a:pPr algn="ctr"/>
            <a:r>
              <a:rPr lang="en-US" sz="800">
                <a:latin typeface="+mj-lt"/>
              </a:rPr>
              <a:t>Remote Assist</a:t>
            </a:r>
          </a:p>
        </p:txBody>
      </p:sp>
      <p:grpSp>
        <p:nvGrpSpPr>
          <p:cNvPr id="2" name="Group 1">
            <a:extLst>
              <a:ext uri="{FF2B5EF4-FFF2-40B4-BE49-F238E27FC236}">
                <a16:creationId xmlns:a16="http://schemas.microsoft.com/office/drawing/2014/main" id="{FD847D55-7BBF-4E3E-B912-C27F65C740DE}"/>
              </a:ext>
            </a:extLst>
          </p:cNvPr>
          <p:cNvGrpSpPr/>
          <p:nvPr/>
        </p:nvGrpSpPr>
        <p:grpSpPr>
          <a:xfrm>
            <a:off x="6970395" y="4730670"/>
            <a:ext cx="278363" cy="278363"/>
            <a:chOff x="5518862" y="2096593"/>
            <a:chExt cx="278363" cy="278363"/>
          </a:xfrm>
        </p:grpSpPr>
        <p:sp>
          <p:nvSpPr>
            <p:cNvPr id="106" name="Freeform: Shape 105">
              <a:extLst>
                <a:ext uri="{FF2B5EF4-FFF2-40B4-BE49-F238E27FC236}">
                  <a16:creationId xmlns:a16="http://schemas.microsoft.com/office/drawing/2014/main" id="{B312DE9F-D82E-476B-87E7-E8E3DFFB4EA7}"/>
                </a:ext>
              </a:extLst>
            </p:cNvPr>
            <p:cNvSpPr/>
            <p:nvPr/>
          </p:nvSpPr>
          <p:spPr>
            <a:xfrm>
              <a:off x="5518862" y="2096593"/>
              <a:ext cx="278363" cy="278363"/>
            </a:xfrm>
            <a:custGeom>
              <a:avLst/>
              <a:gdLst>
                <a:gd name="connsiteX0" fmla="*/ 287006 w 287006"/>
                <a:gd name="connsiteY0" fmla="*/ 143503 h 287006"/>
                <a:gd name="connsiteX1" fmla="*/ 143503 w 287006"/>
                <a:gd name="connsiteY1" fmla="*/ 287006 h 287006"/>
                <a:gd name="connsiteX2" fmla="*/ 0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0" y="222758"/>
                    <a:pt x="0" y="143503"/>
                  </a:cubicBezTo>
                  <a:cubicBezTo>
                    <a:pt x="0" y="64249"/>
                    <a:pt x="64249" y="0"/>
                    <a:pt x="143503" y="0"/>
                  </a:cubicBezTo>
                  <a:cubicBezTo>
                    <a:pt x="222758" y="0"/>
                    <a:pt x="287006" y="64248"/>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315" name="assistance" descr="assistance, person">
              <a:extLst>
                <a:ext uri="{FF2B5EF4-FFF2-40B4-BE49-F238E27FC236}">
                  <a16:creationId xmlns:a16="http://schemas.microsoft.com/office/drawing/2014/main" id="{2BB672BE-56B5-4AAF-A524-4D4D3B0B36D4}"/>
                </a:ext>
              </a:extLst>
            </p:cNvPr>
            <p:cNvGrpSpPr/>
            <p:nvPr/>
          </p:nvGrpSpPr>
          <p:grpSpPr>
            <a:xfrm>
              <a:off x="5590647" y="2144912"/>
              <a:ext cx="148197" cy="166467"/>
              <a:chOff x="1674793" y="3086100"/>
              <a:chExt cx="302990" cy="340344"/>
            </a:xfrm>
          </p:grpSpPr>
          <p:grpSp>
            <p:nvGrpSpPr>
              <p:cNvPr id="316" name="Group 315">
                <a:extLst>
                  <a:ext uri="{FF2B5EF4-FFF2-40B4-BE49-F238E27FC236}">
                    <a16:creationId xmlns:a16="http://schemas.microsoft.com/office/drawing/2014/main" id="{1D47E73B-3572-4F9F-B549-DB4CD72C9ECC}"/>
                  </a:ext>
                </a:extLst>
              </p:cNvPr>
              <p:cNvGrpSpPr/>
              <p:nvPr/>
            </p:nvGrpSpPr>
            <p:grpSpPr>
              <a:xfrm>
                <a:off x="1674793" y="3086100"/>
                <a:ext cx="302990" cy="340344"/>
                <a:chOff x="4666301" y="3313048"/>
                <a:chExt cx="193675" cy="217553"/>
              </a:xfrm>
            </p:grpSpPr>
            <p:sp>
              <p:nvSpPr>
                <p:cNvPr id="318" name="Freeform 41">
                  <a:extLst>
                    <a:ext uri="{FF2B5EF4-FFF2-40B4-BE49-F238E27FC236}">
                      <a16:creationId xmlns:a16="http://schemas.microsoft.com/office/drawing/2014/main" id="{CFC8A318-A0E3-4E71-BA11-8D01784D3D99}"/>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19" name="Oval 42">
                  <a:extLst>
                    <a:ext uri="{FF2B5EF4-FFF2-40B4-BE49-F238E27FC236}">
                      <a16:creationId xmlns:a16="http://schemas.microsoft.com/office/drawing/2014/main" id="{6C41BF08-FD3A-4A2D-9072-AF65BB8441BA}"/>
                    </a:ext>
                  </a:extLst>
                </p:cNvPr>
                <p:cNvSpPr>
                  <a:spLocks noChangeArrowheads="1"/>
                </p:cNvSpPr>
                <p:nvPr/>
              </p:nvSpPr>
              <p:spPr bwMode="auto">
                <a:xfrm>
                  <a:off x="4706939" y="3313048"/>
                  <a:ext cx="110813" cy="10879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317" name="Freeform 71">
                <a:extLst>
                  <a:ext uri="{FF2B5EF4-FFF2-40B4-BE49-F238E27FC236}">
                    <a16:creationId xmlns:a16="http://schemas.microsoft.com/office/drawing/2014/main" id="{D762D9E8-F563-4B7D-911C-9EEBA3C74F85}"/>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tx1">
                  <a:lumMod val="75000"/>
                  <a:lumOff val="25000"/>
                </a:schemeClr>
              </a:solidFill>
              <a:ln w="640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grpSp>
      <p:sp>
        <p:nvSpPr>
          <p:cNvPr id="125" name="TextBox 124">
            <a:extLst>
              <a:ext uri="{FF2B5EF4-FFF2-40B4-BE49-F238E27FC236}">
                <a16:creationId xmlns:a16="http://schemas.microsoft.com/office/drawing/2014/main" id="{947ABD82-5C21-490F-915B-A5556764973B}"/>
              </a:ext>
            </a:extLst>
          </p:cNvPr>
          <p:cNvSpPr txBox="1"/>
          <p:nvPr/>
        </p:nvSpPr>
        <p:spPr>
          <a:xfrm>
            <a:off x="5439161" y="2495066"/>
            <a:ext cx="765606" cy="338554"/>
          </a:xfrm>
          <a:prstGeom prst="rect">
            <a:avLst/>
          </a:prstGeom>
          <a:noFill/>
        </p:spPr>
        <p:txBody>
          <a:bodyPr wrap="square" rtlCol="0">
            <a:spAutoFit/>
          </a:bodyPr>
          <a:lstStyle/>
          <a:p>
            <a:pPr algn="ctr"/>
            <a:r>
              <a:rPr lang="en-US" sz="800">
                <a:latin typeface="+mj-lt"/>
              </a:rPr>
              <a:t>IoT intelligence</a:t>
            </a:r>
          </a:p>
        </p:txBody>
      </p:sp>
      <p:sp>
        <p:nvSpPr>
          <p:cNvPr id="124" name="TextBox 123">
            <a:extLst>
              <a:ext uri="{FF2B5EF4-FFF2-40B4-BE49-F238E27FC236}">
                <a16:creationId xmlns:a16="http://schemas.microsoft.com/office/drawing/2014/main" id="{FFA0B093-9F3A-4189-BC85-53A80F90C5E9}"/>
              </a:ext>
            </a:extLst>
          </p:cNvPr>
          <p:cNvSpPr txBox="1"/>
          <p:nvPr/>
        </p:nvSpPr>
        <p:spPr>
          <a:xfrm>
            <a:off x="7893509" y="6528310"/>
            <a:ext cx="898162" cy="215444"/>
          </a:xfrm>
          <a:prstGeom prst="rect">
            <a:avLst/>
          </a:prstGeom>
          <a:noFill/>
        </p:spPr>
        <p:txBody>
          <a:bodyPr wrap="square" rtlCol="0">
            <a:spAutoFit/>
          </a:bodyPr>
          <a:lstStyle/>
          <a:p>
            <a:pPr algn="ctr"/>
            <a:r>
              <a:rPr lang="en-US" sz="800">
                <a:latin typeface="+mj-lt"/>
              </a:rPr>
              <a:t>Configuration</a:t>
            </a:r>
          </a:p>
        </p:txBody>
      </p:sp>
      <p:sp>
        <p:nvSpPr>
          <p:cNvPr id="135" name="TextBox 134">
            <a:extLst>
              <a:ext uri="{FF2B5EF4-FFF2-40B4-BE49-F238E27FC236}">
                <a16:creationId xmlns:a16="http://schemas.microsoft.com/office/drawing/2014/main" id="{0CC8626E-4004-493D-B233-EA25718B6F93}"/>
              </a:ext>
            </a:extLst>
          </p:cNvPr>
          <p:cNvSpPr txBox="1"/>
          <p:nvPr/>
        </p:nvSpPr>
        <p:spPr>
          <a:xfrm>
            <a:off x="3599552" y="2476628"/>
            <a:ext cx="1223176" cy="215444"/>
          </a:xfrm>
          <a:prstGeom prst="rect">
            <a:avLst/>
          </a:prstGeom>
          <a:noFill/>
        </p:spPr>
        <p:txBody>
          <a:bodyPr wrap="square" rtlCol="0">
            <a:spAutoFit/>
          </a:bodyPr>
          <a:lstStyle/>
          <a:p>
            <a:pPr algn="ctr"/>
            <a:r>
              <a:rPr lang="en-US" sz="800">
                <a:latin typeface="+mj-lt"/>
              </a:rPr>
              <a:t>Test Plans</a:t>
            </a:r>
          </a:p>
        </p:txBody>
      </p:sp>
      <p:grpSp>
        <p:nvGrpSpPr>
          <p:cNvPr id="49" name="Group 48">
            <a:extLst>
              <a:ext uri="{FF2B5EF4-FFF2-40B4-BE49-F238E27FC236}">
                <a16:creationId xmlns:a16="http://schemas.microsoft.com/office/drawing/2014/main" id="{6AA408EA-4A5E-4442-A554-26E336068BF7}"/>
              </a:ext>
            </a:extLst>
          </p:cNvPr>
          <p:cNvGrpSpPr/>
          <p:nvPr/>
        </p:nvGrpSpPr>
        <p:grpSpPr>
          <a:xfrm>
            <a:off x="8165736" y="6216441"/>
            <a:ext cx="278363" cy="278363"/>
            <a:chOff x="6203048" y="6579637"/>
            <a:chExt cx="278363" cy="278363"/>
          </a:xfrm>
        </p:grpSpPr>
        <p:sp>
          <p:nvSpPr>
            <p:cNvPr id="302" name="Freeform: Shape 301">
              <a:extLst>
                <a:ext uri="{FF2B5EF4-FFF2-40B4-BE49-F238E27FC236}">
                  <a16:creationId xmlns:a16="http://schemas.microsoft.com/office/drawing/2014/main" id="{26B525ED-EFB4-45D3-B5FE-2E36A55E4BC1}"/>
                </a:ext>
              </a:extLst>
            </p:cNvPr>
            <p:cNvSpPr/>
            <p:nvPr/>
          </p:nvSpPr>
          <p:spPr>
            <a:xfrm>
              <a:off x="6203048" y="6579637"/>
              <a:ext cx="278363" cy="278363"/>
            </a:xfrm>
            <a:custGeom>
              <a:avLst/>
              <a:gdLst>
                <a:gd name="connsiteX0" fmla="*/ 287006 w 287006"/>
                <a:gd name="connsiteY0" fmla="*/ 143503 h 287006"/>
                <a:gd name="connsiteX1" fmla="*/ 143503 w 287006"/>
                <a:gd name="connsiteY1" fmla="*/ 287006 h 287006"/>
                <a:gd name="connsiteX2" fmla="*/ 0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8" y="287006"/>
                    <a:pt x="0" y="222757"/>
                    <a:pt x="0" y="143503"/>
                  </a:cubicBezTo>
                  <a:cubicBezTo>
                    <a:pt x="0" y="64249"/>
                    <a:pt x="64248" y="0"/>
                    <a:pt x="143503" y="0"/>
                  </a:cubicBezTo>
                  <a:cubicBezTo>
                    <a:pt x="222758" y="0"/>
                    <a:pt x="287006" y="64249"/>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6" name="Group 10">
              <a:extLst>
                <a:ext uri="{FF2B5EF4-FFF2-40B4-BE49-F238E27FC236}">
                  <a16:creationId xmlns:a16="http://schemas.microsoft.com/office/drawing/2014/main" id="{0A3E4BD6-BD8A-4415-8EFE-A0B38743F314}"/>
                </a:ext>
              </a:extLst>
            </p:cNvPr>
            <p:cNvGrpSpPr>
              <a:grpSpLocks noChangeAspect="1"/>
            </p:cNvGrpSpPr>
            <p:nvPr/>
          </p:nvGrpSpPr>
          <p:grpSpPr bwMode="auto">
            <a:xfrm>
              <a:off x="6248711" y="6658757"/>
              <a:ext cx="187037" cy="120123"/>
              <a:chOff x="4086" y="4179"/>
              <a:chExt cx="232" cy="149"/>
            </a:xfrm>
          </p:grpSpPr>
          <p:sp>
            <p:nvSpPr>
              <p:cNvPr id="42" name="Freeform 11">
                <a:extLst>
                  <a:ext uri="{FF2B5EF4-FFF2-40B4-BE49-F238E27FC236}">
                    <a16:creationId xmlns:a16="http://schemas.microsoft.com/office/drawing/2014/main" id="{86AE706D-7AB0-4C3B-92BB-7240C901FEFB}"/>
                  </a:ext>
                </a:extLst>
              </p:cNvPr>
              <p:cNvSpPr>
                <a:spLocks noEditPoints="1"/>
              </p:cNvSpPr>
              <p:nvPr/>
            </p:nvSpPr>
            <p:spPr bwMode="auto">
              <a:xfrm>
                <a:off x="4086" y="4179"/>
                <a:ext cx="232" cy="149"/>
              </a:xfrm>
              <a:custGeom>
                <a:avLst/>
                <a:gdLst>
                  <a:gd name="T0" fmla="*/ 373 w 373"/>
                  <a:gd name="T1" fmla="*/ 114 h 240"/>
                  <a:gd name="T2" fmla="*/ 373 w 373"/>
                  <a:gd name="T3" fmla="*/ 114 h 240"/>
                  <a:gd name="T4" fmla="*/ 372 w 373"/>
                  <a:gd name="T5" fmla="*/ 109 h 240"/>
                  <a:gd name="T6" fmla="*/ 367 w 373"/>
                  <a:gd name="T7" fmla="*/ 107 h 240"/>
                  <a:gd name="T8" fmla="*/ 113 w 373"/>
                  <a:gd name="T9" fmla="*/ 107 h 240"/>
                  <a:gd name="T10" fmla="*/ 109 w 373"/>
                  <a:gd name="T11" fmla="*/ 109 h 240"/>
                  <a:gd name="T12" fmla="*/ 107 w 373"/>
                  <a:gd name="T13" fmla="*/ 114 h 240"/>
                  <a:gd name="T14" fmla="*/ 107 w 373"/>
                  <a:gd name="T15" fmla="*/ 240 h 240"/>
                  <a:gd name="T16" fmla="*/ 373 w 373"/>
                  <a:gd name="T17" fmla="*/ 240 h 240"/>
                  <a:gd name="T18" fmla="*/ 373 w 373"/>
                  <a:gd name="T19" fmla="*/ 114 h 240"/>
                  <a:gd name="T20" fmla="*/ 7 w 373"/>
                  <a:gd name="T21" fmla="*/ 0 h 240"/>
                  <a:gd name="T22" fmla="*/ 7 w 373"/>
                  <a:gd name="T23" fmla="*/ 0 h 240"/>
                  <a:gd name="T24" fmla="*/ 2 w 373"/>
                  <a:gd name="T25" fmla="*/ 2 h 240"/>
                  <a:gd name="T26" fmla="*/ 0 w 373"/>
                  <a:gd name="T27" fmla="*/ 7 h 240"/>
                  <a:gd name="T28" fmla="*/ 0 w 373"/>
                  <a:gd name="T29" fmla="*/ 134 h 240"/>
                  <a:gd name="T30" fmla="*/ 80 w 373"/>
                  <a:gd name="T31" fmla="*/ 134 h 240"/>
                  <a:gd name="T32" fmla="*/ 80 w 373"/>
                  <a:gd name="T33" fmla="*/ 114 h 240"/>
                  <a:gd name="T34" fmla="*/ 83 w 373"/>
                  <a:gd name="T35" fmla="*/ 101 h 240"/>
                  <a:gd name="T36" fmla="*/ 90 w 373"/>
                  <a:gd name="T37" fmla="*/ 90 h 240"/>
                  <a:gd name="T38" fmla="*/ 101 w 373"/>
                  <a:gd name="T39" fmla="*/ 83 h 240"/>
                  <a:gd name="T40" fmla="*/ 113 w 373"/>
                  <a:gd name="T41" fmla="*/ 80 h 240"/>
                  <a:gd name="T42" fmla="*/ 293 w 373"/>
                  <a:gd name="T43" fmla="*/ 80 h 240"/>
                  <a:gd name="T44" fmla="*/ 293 w 373"/>
                  <a:gd name="T45" fmla="*/ 7 h 240"/>
                  <a:gd name="T46" fmla="*/ 292 w 373"/>
                  <a:gd name="T47" fmla="*/ 2 h 240"/>
                  <a:gd name="T48" fmla="*/ 287 w 373"/>
                  <a:gd name="T49" fmla="*/ 0 h 240"/>
                  <a:gd name="T50" fmla="*/ 7 w 373"/>
                  <a:gd name="T5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3" h="240">
                    <a:moveTo>
                      <a:pt x="373" y="114"/>
                    </a:moveTo>
                    <a:lnTo>
                      <a:pt x="373" y="114"/>
                    </a:lnTo>
                    <a:cubicBezTo>
                      <a:pt x="373" y="112"/>
                      <a:pt x="373" y="110"/>
                      <a:pt x="372" y="109"/>
                    </a:cubicBezTo>
                    <a:cubicBezTo>
                      <a:pt x="370" y="107"/>
                      <a:pt x="369" y="107"/>
                      <a:pt x="367" y="107"/>
                    </a:cubicBezTo>
                    <a:lnTo>
                      <a:pt x="113" y="107"/>
                    </a:lnTo>
                    <a:cubicBezTo>
                      <a:pt x="112" y="107"/>
                      <a:pt x="110" y="107"/>
                      <a:pt x="109" y="109"/>
                    </a:cubicBezTo>
                    <a:cubicBezTo>
                      <a:pt x="107" y="110"/>
                      <a:pt x="107" y="112"/>
                      <a:pt x="107" y="114"/>
                    </a:cubicBezTo>
                    <a:lnTo>
                      <a:pt x="107" y="240"/>
                    </a:lnTo>
                    <a:lnTo>
                      <a:pt x="373" y="240"/>
                    </a:lnTo>
                    <a:lnTo>
                      <a:pt x="373" y="114"/>
                    </a:lnTo>
                    <a:close/>
                    <a:moveTo>
                      <a:pt x="7" y="0"/>
                    </a:moveTo>
                    <a:lnTo>
                      <a:pt x="7" y="0"/>
                    </a:lnTo>
                    <a:cubicBezTo>
                      <a:pt x="5" y="0"/>
                      <a:pt x="3" y="1"/>
                      <a:pt x="2" y="2"/>
                    </a:cubicBezTo>
                    <a:cubicBezTo>
                      <a:pt x="1" y="3"/>
                      <a:pt x="0" y="5"/>
                      <a:pt x="0" y="7"/>
                    </a:cubicBezTo>
                    <a:lnTo>
                      <a:pt x="0" y="134"/>
                    </a:lnTo>
                    <a:lnTo>
                      <a:pt x="80" y="134"/>
                    </a:lnTo>
                    <a:lnTo>
                      <a:pt x="80" y="114"/>
                    </a:lnTo>
                    <a:cubicBezTo>
                      <a:pt x="80" y="109"/>
                      <a:pt x="81" y="105"/>
                      <a:pt x="83" y="101"/>
                    </a:cubicBezTo>
                    <a:cubicBezTo>
                      <a:pt x="84" y="97"/>
                      <a:pt x="87" y="93"/>
                      <a:pt x="90" y="90"/>
                    </a:cubicBezTo>
                    <a:cubicBezTo>
                      <a:pt x="93" y="87"/>
                      <a:pt x="97" y="85"/>
                      <a:pt x="101" y="83"/>
                    </a:cubicBezTo>
                    <a:cubicBezTo>
                      <a:pt x="105" y="81"/>
                      <a:pt x="109" y="80"/>
                      <a:pt x="113" y="80"/>
                    </a:cubicBezTo>
                    <a:lnTo>
                      <a:pt x="293" y="80"/>
                    </a:lnTo>
                    <a:lnTo>
                      <a:pt x="293" y="7"/>
                    </a:lnTo>
                    <a:cubicBezTo>
                      <a:pt x="293" y="5"/>
                      <a:pt x="293" y="3"/>
                      <a:pt x="292" y="2"/>
                    </a:cubicBezTo>
                    <a:cubicBezTo>
                      <a:pt x="290" y="1"/>
                      <a:pt x="289" y="0"/>
                      <a:pt x="287" y="0"/>
                    </a:cubicBezTo>
                    <a:lnTo>
                      <a:pt x="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4407D034-734D-42DC-A39A-D1495A8B2836}"/>
                  </a:ext>
                </a:extLst>
              </p:cNvPr>
              <p:cNvSpPr>
                <a:spLocks/>
              </p:cNvSpPr>
              <p:nvPr/>
            </p:nvSpPr>
            <p:spPr bwMode="auto">
              <a:xfrm>
                <a:off x="4086" y="4278"/>
                <a:ext cx="50" cy="17"/>
              </a:xfrm>
              <a:custGeom>
                <a:avLst/>
                <a:gdLst>
                  <a:gd name="T0" fmla="*/ 80 w 80"/>
                  <a:gd name="T1" fmla="*/ 27 h 27"/>
                  <a:gd name="T2" fmla="*/ 80 w 80"/>
                  <a:gd name="T3" fmla="*/ 27 h 27"/>
                  <a:gd name="T4" fmla="*/ 80 w 80"/>
                  <a:gd name="T5" fmla="*/ 0 h 27"/>
                  <a:gd name="T6" fmla="*/ 0 w 80"/>
                  <a:gd name="T7" fmla="*/ 0 h 27"/>
                  <a:gd name="T8" fmla="*/ 0 w 80"/>
                  <a:gd name="T9" fmla="*/ 20 h 27"/>
                  <a:gd name="T10" fmla="*/ 2 w 80"/>
                  <a:gd name="T11" fmla="*/ 25 h 27"/>
                  <a:gd name="T12" fmla="*/ 7 w 80"/>
                  <a:gd name="T13" fmla="*/ 27 h 27"/>
                  <a:gd name="T14" fmla="*/ 80 w 8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27">
                    <a:moveTo>
                      <a:pt x="80" y="27"/>
                    </a:moveTo>
                    <a:lnTo>
                      <a:pt x="80" y="27"/>
                    </a:lnTo>
                    <a:lnTo>
                      <a:pt x="80" y="0"/>
                    </a:lnTo>
                    <a:lnTo>
                      <a:pt x="0" y="0"/>
                    </a:lnTo>
                    <a:lnTo>
                      <a:pt x="0" y="20"/>
                    </a:lnTo>
                    <a:cubicBezTo>
                      <a:pt x="0" y="22"/>
                      <a:pt x="1" y="24"/>
                      <a:pt x="2" y="25"/>
                    </a:cubicBezTo>
                    <a:cubicBezTo>
                      <a:pt x="3" y="26"/>
                      <a:pt x="5" y="27"/>
                      <a:pt x="7" y="27"/>
                    </a:cubicBezTo>
                    <a:lnTo>
                      <a:pt x="80" y="27"/>
                    </a:lnTo>
                    <a:close/>
                  </a:path>
                </a:pathLst>
              </a:cu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45" name="Freeform 13">
                <a:extLst>
                  <a:ext uri="{FF2B5EF4-FFF2-40B4-BE49-F238E27FC236}">
                    <a16:creationId xmlns:a16="http://schemas.microsoft.com/office/drawing/2014/main" id="{9AA35F45-B094-40DD-81FC-2486D390BE20}"/>
                  </a:ext>
                </a:extLst>
              </p:cNvPr>
              <p:cNvSpPr>
                <a:spLocks/>
              </p:cNvSpPr>
              <p:nvPr/>
            </p:nvSpPr>
            <p:spPr bwMode="auto">
              <a:xfrm>
                <a:off x="4103" y="4195"/>
                <a:ext cx="33" cy="17"/>
              </a:xfrm>
              <a:custGeom>
                <a:avLst/>
                <a:gdLst>
                  <a:gd name="T0" fmla="*/ 53 w 53"/>
                  <a:gd name="T1" fmla="*/ 27 h 27"/>
                  <a:gd name="T2" fmla="*/ 53 w 53"/>
                  <a:gd name="T3" fmla="*/ 27 h 27"/>
                  <a:gd name="T4" fmla="*/ 0 w 53"/>
                  <a:gd name="T5" fmla="*/ 27 h 27"/>
                  <a:gd name="T6" fmla="*/ 0 w 53"/>
                  <a:gd name="T7" fmla="*/ 0 h 27"/>
                  <a:gd name="T8" fmla="*/ 53 w 53"/>
                  <a:gd name="T9" fmla="*/ 0 h 27"/>
                  <a:gd name="T10" fmla="*/ 53 w 53"/>
                  <a:gd name="T11" fmla="*/ 27 h 27"/>
                </a:gdLst>
                <a:ahLst/>
                <a:cxnLst>
                  <a:cxn ang="0">
                    <a:pos x="T0" y="T1"/>
                  </a:cxn>
                  <a:cxn ang="0">
                    <a:pos x="T2" y="T3"/>
                  </a:cxn>
                  <a:cxn ang="0">
                    <a:pos x="T4" y="T5"/>
                  </a:cxn>
                  <a:cxn ang="0">
                    <a:pos x="T6" y="T7"/>
                  </a:cxn>
                  <a:cxn ang="0">
                    <a:pos x="T8" y="T9"/>
                  </a:cxn>
                  <a:cxn ang="0">
                    <a:pos x="T10" y="T11"/>
                  </a:cxn>
                </a:cxnLst>
                <a:rect l="0" t="0" r="r" b="b"/>
                <a:pathLst>
                  <a:path w="53" h="27">
                    <a:moveTo>
                      <a:pt x="53" y="27"/>
                    </a:moveTo>
                    <a:lnTo>
                      <a:pt x="53" y="27"/>
                    </a:lnTo>
                    <a:lnTo>
                      <a:pt x="0" y="27"/>
                    </a:lnTo>
                    <a:lnTo>
                      <a:pt x="0" y="0"/>
                    </a:lnTo>
                    <a:lnTo>
                      <a:pt x="53" y="0"/>
                    </a:lnTo>
                    <a:lnTo>
                      <a:pt x="53" y="27"/>
                    </a:ln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46" name="Freeform 14">
                <a:extLst>
                  <a:ext uri="{FF2B5EF4-FFF2-40B4-BE49-F238E27FC236}">
                    <a16:creationId xmlns:a16="http://schemas.microsoft.com/office/drawing/2014/main" id="{2644F1E7-3432-4CC6-B25A-DE5AD2E981C3}"/>
                  </a:ext>
                </a:extLst>
              </p:cNvPr>
              <p:cNvSpPr>
                <a:spLocks/>
              </p:cNvSpPr>
              <p:nvPr/>
            </p:nvSpPr>
            <p:spPr bwMode="auto">
              <a:xfrm>
                <a:off x="4202" y="4295"/>
                <a:ext cx="16" cy="17"/>
              </a:xfrm>
              <a:custGeom>
                <a:avLst/>
                <a:gdLst>
                  <a:gd name="T0" fmla="*/ 13 w 26"/>
                  <a:gd name="T1" fmla="*/ 0 h 27"/>
                  <a:gd name="T2" fmla="*/ 13 w 26"/>
                  <a:gd name="T3" fmla="*/ 0 h 27"/>
                  <a:gd name="T4" fmla="*/ 23 w 26"/>
                  <a:gd name="T5" fmla="*/ 4 h 27"/>
                  <a:gd name="T6" fmla="*/ 26 w 26"/>
                  <a:gd name="T7" fmla="*/ 13 h 27"/>
                  <a:gd name="T8" fmla="*/ 23 w 26"/>
                  <a:gd name="T9" fmla="*/ 23 h 27"/>
                  <a:gd name="T10" fmla="*/ 13 w 26"/>
                  <a:gd name="T11" fmla="*/ 27 h 27"/>
                  <a:gd name="T12" fmla="*/ 4 w 26"/>
                  <a:gd name="T13" fmla="*/ 23 h 27"/>
                  <a:gd name="T14" fmla="*/ 0 w 26"/>
                  <a:gd name="T15" fmla="*/ 13 h 27"/>
                  <a:gd name="T16" fmla="*/ 4 w 26"/>
                  <a:gd name="T17" fmla="*/ 4 h 27"/>
                  <a:gd name="T18" fmla="*/ 13 w 2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7">
                    <a:moveTo>
                      <a:pt x="13" y="0"/>
                    </a:moveTo>
                    <a:lnTo>
                      <a:pt x="13" y="0"/>
                    </a:lnTo>
                    <a:cubicBezTo>
                      <a:pt x="17" y="0"/>
                      <a:pt x="20" y="1"/>
                      <a:pt x="23" y="4"/>
                    </a:cubicBezTo>
                    <a:cubicBezTo>
                      <a:pt x="25" y="6"/>
                      <a:pt x="26" y="10"/>
                      <a:pt x="26" y="13"/>
                    </a:cubicBezTo>
                    <a:cubicBezTo>
                      <a:pt x="26" y="17"/>
                      <a:pt x="25" y="20"/>
                      <a:pt x="23" y="23"/>
                    </a:cubicBezTo>
                    <a:cubicBezTo>
                      <a:pt x="20" y="25"/>
                      <a:pt x="17" y="27"/>
                      <a:pt x="13" y="27"/>
                    </a:cubicBezTo>
                    <a:cubicBezTo>
                      <a:pt x="10" y="27"/>
                      <a:pt x="6" y="25"/>
                      <a:pt x="4" y="23"/>
                    </a:cubicBezTo>
                    <a:cubicBezTo>
                      <a:pt x="1" y="20"/>
                      <a:pt x="0" y="17"/>
                      <a:pt x="0" y="13"/>
                    </a:cubicBezTo>
                    <a:cubicBezTo>
                      <a:pt x="0" y="10"/>
                      <a:pt x="1" y="6"/>
                      <a:pt x="4" y="4"/>
                    </a:cubicBezTo>
                    <a:cubicBezTo>
                      <a:pt x="6" y="1"/>
                      <a:pt x="10" y="0"/>
                      <a:pt x="13" y="0"/>
                    </a:cubicBez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47" name="Freeform 15">
                <a:extLst>
                  <a:ext uri="{FF2B5EF4-FFF2-40B4-BE49-F238E27FC236}">
                    <a16:creationId xmlns:a16="http://schemas.microsoft.com/office/drawing/2014/main" id="{7F9BA23D-3DB8-4746-8077-47961B8A9143}"/>
                  </a:ext>
                </a:extLst>
              </p:cNvPr>
              <p:cNvSpPr>
                <a:spLocks/>
              </p:cNvSpPr>
              <p:nvPr/>
            </p:nvSpPr>
            <p:spPr bwMode="auto">
              <a:xfrm>
                <a:off x="4169" y="4295"/>
                <a:ext cx="16" cy="17"/>
              </a:xfrm>
              <a:custGeom>
                <a:avLst/>
                <a:gdLst>
                  <a:gd name="T0" fmla="*/ 14 w 27"/>
                  <a:gd name="T1" fmla="*/ 0 h 27"/>
                  <a:gd name="T2" fmla="*/ 14 w 27"/>
                  <a:gd name="T3" fmla="*/ 0 h 27"/>
                  <a:gd name="T4" fmla="*/ 23 w 27"/>
                  <a:gd name="T5" fmla="*/ 4 h 27"/>
                  <a:gd name="T6" fmla="*/ 27 w 27"/>
                  <a:gd name="T7" fmla="*/ 13 h 27"/>
                  <a:gd name="T8" fmla="*/ 23 w 27"/>
                  <a:gd name="T9" fmla="*/ 23 h 27"/>
                  <a:gd name="T10" fmla="*/ 14 w 27"/>
                  <a:gd name="T11" fmla="*/ 27 h 27"/>
                  <a:gd name="T12" fmla="*/ 4 w 27"/>
                  <a:gd name="T13" fmla="*/ 23 h 27"/>
                  <a:gd name="T14" fmla="*/ 0 w 27"/>
                  <a:gd name="T15" fmla="*/ 13 h 27"/>
                  <a:gd name="T16" fmla="*/ 4 w 27"/>
                  <a:gd name="T17" fmla="*/ 4 h 27"/>
                  <a:gd name="T18" fmla="*/ 14 w 27"/>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7">
                    <a:moveTo>
                      <a:pt x="14" y="0"/>
                    </a:moveTo>
                    <a:lnTo>
                      <a:pt x="14" y="0"/>
                    </a:lnTo>
                    <a:cubicBezTo>
                      <a:pt x="17" y="0"/>
                      <a:pt x="21" y="1"/>
                      <a:pt x="23" y="4"/>
                    </a:cubicBezTo>
                    <a:cubicBezTo>
                      <a:pt x="26" y="6"/>
                      <a:pt x="27" y="10"/>
                      <a:pt x="27" y="13"/>
                    </a:cubicBezTo>
                    <a:cubicBezTo>
                      <a:pt x="27" y="17"/>
                      <a:pt x="26" y="20"/>
                      <a:pt x="23" y="23"/>
                    </a:cubicBezTo>
                    <a:cubicBezTo>
                      <a:pt x="21" y="25"/>
                      <a:pt x="17" y="27"/>
                      <a:pt x="14" y="27"/>
                    </a:cubicBezTo>
                    <a:cubicBezTo>
                      <a:pt x="10" y="27"/>
                      <a:pt x="7" y="25"/>
                      <a:pt x="4" y="23"/>
                    </a:cubicBezTo>
                    <a:cubicBezTo>
                      <a:pt x="2" y="20"/>
                      <a:pt x="0" y="17"/>
                      <a:pt x="0" y="13"/>
                    </a:cubicBezTo>
                    <a:cubicBezTo>
                      <a:pt x="0" y="10"/>
                      <a:pt x="2" y="6"/>
                      <a:pt x="4" y="4"/>
                    </a:cubicBezTo>
                    <a:cubicBezTo>
                      <a:pt x="7" y="1"/>
                      <a:pt x="10" y="0"/>
                      <a:pt x="14" y="0"/>
                    </a:cubicBez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grpSp>
      <p:grpSp>
        <p:nvGrpSpPr>
          <p:cNvPr id="37" name="Group 36">
            <a:extLst>
              <a:ext uri="{FF2B5EF4-FFF2-40B4-BE49-F238E27FC236}">
                <a16:creationId xmlns:a16="http://schemas.microsoft.com/office/drawing/2014/main" id="{DC743389-C120-4E56-864A-3D83CC74EA26}"/>
              </a:ext>
            </a:extLst>
          </p:cNvPr>
          <p:cNvGrpSpPr/>
          <p:nvPr/>
        </p:nvGrpSpPr>
        <p:grpSpPr>
          <a:xfrm>
            <a:off x="4671296" y="2402446"/>
            <a:ext cx="274320" cy="274320"/>
            <a:chOff x="5439958" y="5929446"/>
            <a:chExt cx="274320" cy="274320"/>
          </a:xfrm>
        </p:grpSpPr>
        <p:sp>
          <p:nvSpPr>
            <p:cNvPr id="110" name="Freeform: Shape 109">
              <a:extLst>
                <a:ext uri="{FF2B5EF4-FFF2-40B4-BE49-F238E27FC236}">
                  <a16:creationId xmlns:a16="http://schemas.microsoft.com/office/drawing/2014/main" id="{3CFD771A-7135-4A2A-A191-4E7A26D18464}"/>
                </a:ext>
              </a:extLst>
            </p:cNvPr>
            <p:cNvSpPr>
              <a:spLocks noChangeAspect="1"/>
            </p:cNvSpPr>
            <p:nvPr/>
          </p:nvSpPr>
          <p:spPr>
            <a:xfrm>
              <a:off x="5439958" y="5929446"/>
              <a:ext cx="274320" cy="274320"/>
            </a:xfrm>
            <a:custGeom>
              <a:avLst/>
              <a:gdLst>
                <a:gd name="connsiteX0" fmla="*/ 287006 w 287006"/>
                <a:gd name="connsiteY0" fmla="*/ 143503 h 287006"/>
                <a:gd name="connsiteX1" fmla="*/ 143503 w 287006"/>
                <a:gd name="connsiteY1" fmla="*/ 287006 h 287006"/>
                <a:gd name="connsiteX2" fmla="*/ 0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0" y="222757"/>
                    <a:pt x="0" y="143503"/>
                  </a:cubicBezTo>
                  <a:cubicBezTo>
                    <a:pt x="0" y="64249"/>
                    <a:pt x="64248" y="0"/>
                    <a:pt x="143503" y="0"/>
                  </a:cubicBezTo>
                  <a:cubicBezTo>
                    <a:pt x="222758" y="0"/>
                    <a:pt x="287006" y="64249"/>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394" name="artificial intelligence" descr="artificial intelligence">
              <a:extLst>
                <a:ext uri="{FF2B5EF4-FFF2-40B4-BE49-F238E27FC236}">
                  <a16:creationId xmlns:a16="http://schemas.microsoft.com/office/drawing/2014/main" id="{7A25B621-037D-45BF-BB47-8F8DF837575F}"/>
                </a:ext>
              </a:extLst>
            </p:cNvPr>
            <p:cNvGrpSpPr/>
            <p:nvPr/>
          </p:nvGrpSpPr>
          <p:grpSpPr>
            <a:xfrm>
              <a:off x="5494914" y="5978455"/>
              <a:ext cx="174300" cy="174298"/>
              <a:chOff x="10132002" y="1254060"/>
              <a:chExt cx="413797" cy="413795"/>
            </a:xfrm>
            <a:solidFill>
              <a:schemeClr val="bg1"/>
            </a:solidFill>
          </p:grpSpPr>
          <p:sp>
            <p:nvSpPr>
              <p:cNvPr id="395" name="Freeform: Shape 394">
                <a:extLst>
                  <a:ext uri="{FF2B5EF4-FFF2-40B4-BE49-F238E27FC236}">
                    <a16:creationId xmlns:a16="http://schemas.microsoft.com/office/drawing/2014/main" id="{B5CD4DA1-B397-4239-923E-570CE5F70F3F}"/>
                  </a:ext>
                </a:extLst>
              </p:cNvPr>
              <p:cNvSpPr/>
              <p:nvPr/>
            </p:nvSpPr>
            <p:spPr>
              <a:xfrm>
                <a:off x="10149718" y="1270722"/>
                <a:ext cx="375403" cy="375402"/>
              </a:xfrm>
              <a:custGeom>
                <a:avLst/>
                <a:gdLst>
                  <a:gd name="connsiteX0" fmla="*/ 370425 w 375403"/>
                  <a:gd name="connsiteY0" fmla="*/ 188944 h 375401"/>
                  <a:gd name="connsiteX1" fmla="*/ 370282 w 375403"/>
                  <a:gd name="connsiteY1" fmla="*/ 188658 h 375401"/>
                  <a:gd name="connsiteX2" fmla="*/ 374213 w 375403"/>
                  <a:gd name="connsiteY2" fmla="*/ 184732 h 375401"/>
                  <a:gd name="connsiteX3" fmla="*/ 286589 w 375403"/>
                  <a:gd name="connsiteY3" fmla="*/ 97144 h 375401"/>
                  <a:gd name="connsiteX4" fmla="*/ 373784 w 375403"/>
                  <a:gd name="connsiteY4" fmla="*/ 9913 h 375401"/>
                  <a:gd name="connsiteX5" fmla="*/ 369782 w 375403"/>
                  <a:gd name="connsiteY5" fmla="*/ 5915 h 375401"/>
                  <a:gd name="connsiteX6" fmla="*/ 367566 w 375403"/>
                  <a:gd name="connsiteY6" fmla="*/ 1490 h 375401"/>
                  <a:gd name="connsiteX7" fmla="*/ 249710 w 375403"/>
                  <a:gd name="connsiteY7" fmla="*/ 60239 h 375401"/>
                  <a:gd name="connsiteX8" fmla="*/ 191675 w 375403"/>
                  <a:gd name="connsiteY8" fmla="*/ 2204 h 375401"/>
                  <a:gd name="connsiteX9" fmla="*/ 187816 w 375403"/>
                  <a:gd name="connsiteY9" fmla="*/ 5987 h 375401"/>
                  <a:gd name="connsiteX10" fmla="*/ 184385 w 375403"/>
                  <a:gd name="connsiteY10" fmla="*/ 2560 h 375401"/>
                  <a:gd name="connsiteX11" fmla="*/ 126207 w 375403"/>
                  <a:gd name="connsiteY11" fmla="*/ 60524 h 375401"/>
                  <a:gd name="connsiteX12" fmla="*/ 7851 w 375403"/>
                  <a:gd name="connsiteY12" fmla="*/ 1418 h 375401"/>
                  <a:gd name="connsiteX13" fmla="*/ 5421 w 375403"/>
                  <a:gd name="connsiteY13" fmla="*/ 6201 h 375401"/>
                  <a:gd name="connsiteX14" fmla="*/ 1704 w 375403"/>
                  <a:gd name="connsiteY14" fmla="*/ 9913 h 375401"/>
                  <a:gd name="connsiteX15" fmla="*/ 89114 w 375403"/>
                  <a:gd name="connsiteY15" fmla="*/ 97430 h 375401"/>
                  <a:gd name="connsiteX16" fmla="*/ 3062 w 375403"/>
                  <a:gd name="connsiteY16" fmla="*/ 183233 h 375401"/>
                  <a:gd name="connsiteX17" fmla="*/ 2490 w 375403"/>
                  <a:gd name="connsiteY17" fmla="*/ 183518 h 375401"/>
                  <a:gd name="connsiteX18" fmla="*/ 2562 w 375403"/>
                  <a:gd name="connsiteY18" fmla="*/ 183733 h 375401"/>
                  <a:gd name="connsiteX19" fmla="*/ 1776 w 375403"/>
                  <a:gd name="connsiteY19" fmla="*/ 184518 h 375401"/>
                  <a:gd name="connsiteX20" fmla="*/ 4206 w 375403"/>
                  <a:gd name="connsiteY20" fmla="*/ 186945 h 375401"/>
                  <a:gd name="connsiteX21" fmla="*/ 4920 w 375403"/>
                  <a:gd name="connsiteY21" fmla="*/ 188301 h 375401"/>
                  <a:gd name="connsiteX22" fmla="*/ 1418 w 375403"/>
                  <a:gd name="connsiteY22" fmla="*/ 191799 h 375401"/>
                  <a:gd name="connsiteX23" fmla="*/ 89185 w 375403"/>
                  <a:gd name="connsiteY23" fmla="*/ 279458 h 375401"/>
                  <a:gd name="connsiteX24" fmla="*/ 2062 w 375403"/>
                  <a:gd name="connsiteY24" fmla="*/ 366689 h 375401"/>
                  <a:gd name="connsiteX25" fmla="*/ 6850 w 375403"/>
                  <a:gd name="connsiteY25" fmla="*/ 371472 h 375401"/>
                  <a:gd name="connsiteX26" fmla="*/ 8565 w 375403"/>
                  <a:gd name="connsiteY26" fmla="*/ 374899 h 375401"/>
                  <a:gd name="connsiteX27" fmla="*/ 125993 w 375403"/>
                  <a:gd name="connsiteY27" fmla="*/ 316221 h 375401"/>
                  <a:gd name="connsiteX28" fmla="*/ 184028 w 375403"/>
                  <a:gd name="connsiteY28" fmla="*/ 374185 h 375401"/>
                  <a:gd name="connsiteX29" fmla="*/ 187816 w 375403"/>
                  <a:gd name="connsiteY29" fmla="*/ 370402 h 375401"/>
                  <a:gd name="connsiteX30" fmla="*/ 191604 w 375403"/>
                  <a:gd name="connsiteY30" fmla="*/ 374185 h 375401"/>
                  <a:gd name="connsiteX31" fmla="*/ 249281 w 375403"/>
                  <a:gd name="connsiteY31" fmla="*/ 316435 h 375401"/>
                  <a:gd name="connsiteX32" fmla="*/ 366566 w 375403"/>
                  <a:gd name="connsiteY32" fmla="*/ 375184 h 375401"/>
                  <a:gd name="connsiteX33" fmla="*/ 367995 w 375403"/>
                  <a:gd name="connsiteY33" fmla="*/ 372400 h 375401"/>
                  <a:gd name="connsiteX34" fmla="*/ 373498 w 375403"/>
                  <a:gd name="connsiteY34" fmla="*/ 366975 h 375401"/>
                  <a:gd name="connsiteX35" fmla="*/ 286160 w 375403"/>
                  <a:gd name="connsiteY35" fmla="*/ 279530 h 375401"/>
                  <a:gd name="connsiteX36" fmla="*/ 373570 w 375403"/>
                  <a:gd name="connsiteY36" fmla="*/ 192084 h 375401"/>
                  <a:gd name="connsiteX37" fmla="*/ 370425 w 375403"/>
                  <a:gd name="connsiteY37" fmla="*/ 188944 h 375401"/>
                  <a:gd name="connsiteX38" fmla="*/ 193176 w 375403"/>
                  <a:gd name="connsiteY38" fmla="*/ 175452 h 375401"/>
                  <a:gd name="connsiteX39" fmla="*/ 193176 w 375403"/>
                  <a:gd name="connsiteY39" fmla="*/ 106067 h 375401"/>
                  <a:gd name="connsiteX40" fmla="*/ 239418 w 375403"/>
                  <a:gd name="connsiteY40" fmla="*/ 129195 h 375401"/>
                  <a:gd name="connsiteX41" fmla="*/ 193176 w 375403"/>
                  <a:gd name="connsiteY41" fmla="*/ 175452 h 375401"/>
                  <a:gd name="connsiteX42" fmla="*/ 249567 w 375403"/>
                  <a:gd name="connsiteY42" fmla="*/ 134192 h 375401"/>
                  <a:gd name="connsiteX43" fmla="*/ 347054 w 375403"/>
                  <a:gd name="connsiteY43" fmla="*/ 182947 h 375401"/>
                  <a:gd name="connsiteX44" fmla="*/ 200823 w 375403"/>
                  <a:gd name="connsiteY44" fmla="*/ 182947 h 375401"/>
                  <a:gd name="connsiteX45" fmla="*/ 249567 w 375403"/>
                  <a:gd name="connsiteY45" fmla="*/ 134192 h 375401"/>
                  <a:gd name="connsiteX46" fmla="*/ 199537 w 375403"/>
                  <a:gd name="connsiteY46" fmla="*/ 97215 h 375401"/>
                  <a:gd name="connsiteX47" fmla="*/ 247566 w 375403"/>
                  <a:gd name="connsiteY47" fmla="*/ 73302 h 375401"/>
                  <a:gd name="connsiteX48" fmla="*/ 271437 w 375403"/>
                  <a:gd name="connsiteY48" fmla="*/ 97144 h 375401"/>
                  <a:gd name="connsiteX49" fmla="*/ 247423 w 375403"/>
                  <a:gd name="connsiteY49" fmla="*/ 121129 h 375401"/>
                  <a:gd name="connsiteX50" fmla="*/ 199537 w 375403"/>
                  <a:gd name="connsiteY50" fmla="*/ 97215 h 375401"/>
                  <a:gd name="connsiteX51" fmla="*/ 182455 w 375403"/>
                  <a:gd name="connsiteY51" fmla="*/ 105781 h 375401"/>
                  <a:gd name="connsiteX52" fmla="*/ 182455 w 375403"/>
                  <a:gd name="connsiteY52" fmla="*/ 175809 h 375401"/>
                  <a:gd name="connsiteX53" fmla="*/ 135784 w 375403"/>
                  <a:gd name="connsiteY53" fmla="*/ 129053 h 375401"/>
                  <a:gd name="connsiteX54" fmla="*/ 182455 w 375403"/>
                  <a:gd name="connsiteY54" fmla="*/ 105781 h 375401"/>
                  <a:gd name="connsiteX55" fmla="*/ 127851 w 375403"/>
                  <a:gd name="connsiteY55" fmla="*/ 121058 h 375401"/>
                  <a:gd name="connsiteX56" fmla="*/ 104337 w 375403"/>
                  <a:gd name="connsiteY56" fmla="*/ 97501 h 375401"/>
                  <a:gd name="connsiteX57" fmla="*/ 128351 w 375403"/>
                  <a:gd name="connsiteY57" fmla="*/ 73587 h 375401"/>
                  <a:gd name="connsiteX58" fmla="*/ 175594 w 375403"/>
                  <a:gd name="connsiteY58" fmla="*/ 97215 h 375401"/>
                  <a:gd name="connsiteX59" fmla="*/ 127851 w 375403"/>
                  <a:gd name="connsiteY59" fmla="*/ 121058 h 375401"/>
                  <a:gd name="connsiteX60" fmla="*/ 174522 w 375403"/>
                  <a:gd name="connsiteY60" fmla="*/ 182947 h 375401"/>
                  <a:gd name="connsiteX61" fmla="*/ 27648 w 375403"/>
                  <a:gd name="connsiteY61" fmla="*/ 182947 h 375401"/>
                  <a:gd name="connsiteX62" fmla="*/ 125707 w 375403"/>
                  <a:gd name="connsiteY62" fmla="*/ 134050 h 375401"/>
                  <a:gd name="connsiteX63" fmla="*/ 174522 w 375403"/>
                  <a:gd name="connsiteY63" fmla="*/ 182947 h 375401"/>
                  <a:gd name="connsiteX64" fmla="*/ 174951 w 375403"/>
                  <a:gd name="connsiteY64" fmla="*/ 193655 h 375401"/>
                  <a:gd name="connsiteX65" fmla="*/ 125993 w 375403"/>
                  <a:gd name="connsiteY65" fmla="*/ 242696 h 375401"/>
                  <a:gd name="connsiteX66" fmla="*/ 28149 w 375403"/>
                  <a:gd name="connsiteY66" fmla="*/ 193655 h 375401"/>
                  <a:gd name="connsiteX67" fmla="*/ 174951 w 375403"/>
                  <a:gd name="connsiteY67" fmla="*/ 193655 h 375401"/>
                  <a:gd name="connsiteX68" fmla="*/ 182455 w 375403"/>
                  <a:gd name="connsiteY68" fmla="*/ 201293 h 375401"/>
                  <a:gd name="connsiteX69" fmla="*/ 182455 w 375403"/>
                  <a:gd name="connsiteY69" fmla="*/ 270964 h 375401"/>
                  <a:gd name="connsiteX70" fmla="*/ 136070 w 375403"/>
                  <a:gd name="connsiteY70" fmla="*/ 247693 h 375401"/>
                  <a:gd name="connsiteX71" fmla="*/ 182455 w 375403"/>
                  <a:gd name="connsiteY71" fmla="*/ 201293 h 375401"/>
                  <a:gd name="connsiteX72" fmla="*/ 175594 w 375403"/>
                  <a:gd name="connsiteY72" fmla="*/ 279458 h 375401"/>
                  <a:gd name="connsiteX73" fmla="*/ 128137 w 375403"/>
                  <a:gd name="connsiteY73" fmla="*/ 303158 h 375401"/>
                  <a:gd name="connsiteX74" fmla="*/ 104409 w 375403"/>
                  <a:gd name="connsiteY74" fmla="*/ 279458 h 375401"/>
                  <a:gd name="connsiteX75" fmla="*/ 128137 w 375403"/>
                  <a:gd name="connsiteY75" fmla="*/ 255688 h 375401"/>
                  <a:gd name="connsiteX76" fmla="*/ 175594 w 375403"/>
                  <a:gd name="connsiteY76" fmla="*/ 279458 h 375401"/>
                  <a:gd name="connsiteX77" fmla="*/ 193176 w 375403"/>
                  <a:gd name="connsiteY77" fmla="*/ 270678 h 375401"/>
                  <a:gd name="connsiteX78" fmla="*/ 193176 w 375403"/>
                  <a:gd name="connsiteY78" fmla="*/ 201650 h 375401"/>
                  <a:gd name="connsiteX79" fmla="*/ 239204 w 375403"/>
                  <a:gd name="connsiteY79" fmla="*/ 247693 h 375401"/>
                  <a:gd name="connsiteX80" fmla="*/ 193176 w 375403"/>
                  <a:gd name="connsiteY80" fmla="*/ 270678 h 375401"/>
                  <a:gd name="connsiteX81" fmla="*/ 247208 w 375403"/>
                  <a:gd name="connsiteY81" fmla="*/ 255688 h 375401"/>
                  <a:gd name="connsiteX82" fmla="*/ 271080 w 375403"/>
                  <a:gd name="connsiteY82" fmla="*/ 279530 h 375401"/>
                  <a:gd name="connsiteX83" fmla="*/ 247208 w 375403"/>
                  <a:gd name="connsiteY83" fmla="*/ 303372 h 375401"/>
                  <a:gd name="connsiteX84" fmla="*/ 199466 w 375403"/>
                  <a:gd name="connsiteY84" fmla="*/ 279458 h 375401"/>
                  <a:gd name="connsiteX85" fmla="*/ 247208 w 375403"/>
                  <a:gd name="connsiteY85" fmla="*/ 255688 h 375401"/>
                  <a:gd name="connsiteX86" fmla="*/ 200395 w 375403"/>
                  <a:gd name="connsiteY86" fmla="*/ 193655 h 375401"/>
                  <a:gd name="connsiteX87" fmla="*/ 347411 w 375403"/>
                  <a:gd name="connsiteY87" fmla="*/ 193655 h 375401"/>
                  <a:gd name="connsiteX88" fmla="*/ 249352 w 375403"/>
                  <a:gd name="connsiteY88" fmla="*/ 242624 h 375401"/>
                  <a:gd name="connsiteX89" fmla="*/ 200395 w 375403"/>
                  <a:gd name="connsiteY89" fmla="*/ 193655 h 375401"/>
                  <a:gd name="connsiteX90" fmla="*/ 343409 w 375403"/>
                  <a:gd name="connsiteY90" fmla="*/ 169170 h 375401"/>
                  <a:gd name="connsiteX91" fmla="*/ 257500 w 375403"/>
                  <a:gd name="connsiteY91" fmla="*/ 126197 h 375401"/>
                  <a:gd name="connsiteX92" fmla="*/ 279013 w 375403"/>
                  <a:gd name="connsiteY92" fmla="*/ 104711 h 375401"/>
                  <a:gd name="connsiteX93" fmla="*/ 343409 w 375403"/>
                  <a:gd name="connsiteY93" fmla="*/ 169170 h 375401"/>
                  <a:gd name="connsiteX94" fmla="*/ 342551 w 375403"/>
                  <a:gd name="connsiteY94" fmla="*/ 25974 h 375401"/>
                  <a:gd name="connsiteX95" fmla="*/ 278942 w 375403"/>
                  <a:gd name="connsiteY95" fmla="*/ 89577 h 375401"/>
                  <a:gd name="connsiteX96" fmla="*/ 257643 w 375403"/>
                  <a:gd name="connsiteY96" fmla="*/ 68305 h 375401"/>
                  <a:gd name="connsiteX97" fmla="*/ 342551 w 375403"/>
                  <a:gd name="connsiteY97" fmla="*/ 25974 h 375401"/>
                  <a:gd name="connsiteX98" fmla="*/ 193176 w 375403"/>
                  <a:gd name="connsiteY98" fmla="*/ 88435 h 375401"/>
                  <a:gd name="connsiteX99" fmla="*/ 193176 w 375403"/>
                  <a:gd name="connsiteY99" fmla="*/ 18907 h 375401"/>
                  <a:gd name="connsiteX100" fmla="*/ 239561 w 375403"/>
                  <a:gd name="connsiteY100" fmla="*/ 65307 h 375401"/>
                  <a:gd name="connsiteX101" fmla="*/ 193176 w 375403"/>
                  <a:gd name="connsiteY101" fmla="*/ 88435 h 375401"/>
                  <a:gd name="connsiteX102" fmla="*/ 182455 w 375403"/>
                  <a:gd name="connsiteY102" fmla="*/ 19621 h 375401"/>
                  <a:gd name="connsiteX103" fmla="*/ 182455 w 375403"/>
                  <a:gd name="connsiteY103" fmla="*/ 88649 h 375401"/>
                  <a:gd name="connsiteX104" fmla="*/ 136285 w 375403"/>
                  <a:gd name="connsiteY104" fmla="*/ 65592 h 375401"/>
                  <a:gd name="connsiteX105" fmla="*/ 182455 w 375403"/>
                  <a:gd name="connsiteY105" fmla="*/ 19621 h 375401"/>
                  <a:gd name="connsiteX106" fmla="*/ 32723 w 375403"/>
                  <a:gd name="connsiteY106" fmla="*/ 25832 h 375401"/>
                  <a:gd name="connsiteX107" fmla="*/ 118203 w 375403"/>
                  <a:gd name="connsiteY107" fmla="*/ 68519 h 375401"/>
                  <a:gd name="connsiteX108" fmla="*/ 96761 w 375403"/>
                  <a:gd name="connsiteY108" fmla="*/ 89863 h 375401"/>
                  <a:gd name="connsiteX109" fmla="*/ 32723 w 375403"/>
                  <a:gd name="connsiteY109" fmla="*/ 25832 h 375401"/>
                  <a:gd name="connsiteX110" fmla="*/ 96690 w 375403"/>
                  <a:gd name="connsiteY110" fmla="*/ 105068 h 375401"/>
                  <a:gd name="connsiteX111" fmla="*/ 117702 w 375403"/>
                  <a:gd name="connsiteY111" fmla="*/ 126054 h 375401"/>
                  <a:gd name="connsiteX112" fmla="*/ 33437 w 375403"/>
                  <a:gd name="connsiteY112" fmla="*/ 168100 h 375401"/>
                  <a:gd name="connsiteX113" fmla="*/ 96690 w 375403"/>
                  <a:gd name="connsiteY113" fmla="*/ 105068 h 375401"/>
                  <a:gd name="connsiteX114" fmla="*/ 32723 w 375403"/>
                  <a:gd name="connsiteY114" fmla="*/ 207932 h 375401"/>
                  <a:gd name="connsiteX115" fmla="*/ 117988 w 375403"/>
                  <a:gd name="connsiteY115" fmla="*/ 250619 h 375401"/>
                  <a:gd name="connsiteX116" fmla="*/ 96761 w 375403"/>
                  <a:gd name="connsiteY116" fmla="*/ 271892 h 375401"/>
                  <a:gd name="connsiteX117" fmla="*/ 32723 w 375403"/>
                  <a:gd name="connsiteY117" fmla="*/ 207932 h 375401"/>
                  <a:gd name="connsiteX118" fmla="*/ 33295 w 375403"/>
                  <a:gd name="connsiteY118" fmla="*/ 350557 h 375401"/>
                  <a:gd name="connsiteX119" fmla="*/ 96832 w 375403"/>
                  <a:gd name="connsiteY119" fmla="*/ 287025 h 375401"/>
                  <a:gd name="connsiteX120" fmla="*/ 118060 w 375403"/>
                  <a:gd name="connsiteY120" fmla="*/ 308226 h 375401"/>
                  <a:gd name="connsiteX121" fmla="*/ 33295 w 375403"/>
                  <a:gd name="connsiteY121" fmla="*/ 350557 h 375401"/>
                  <a:gd name="connsiteX122" fmla="*/ 182455 w 375403"/>
                  <a:gd name="connsiteY122" fmla="*/ 288024 h 375401"/>
                  <a:gd name="connsiteX123" fmla="*/ 182455 w 375403"/>
                  <a:gd name="connsiteY123" fmla="*/ 357552 h 375401"/>
                  <a:gd name="connsiteX124" fmla="*/ 136070 w 375403"/>
                  <a:gd name="connsiteY124" fmla="*/ 311224 h 375401"/>
                  <a:gd name="connsiteX125" fmla="*/ 182455 w 375403"/>
                  <a:gd name="connsiteY125" fmla="*/ 288024 h 375401"/>
                  <a:gd name="connsiteX126" fmla="*/ 193248 w 375403"/>
                  <a:gd name="connsiteY126" fmla="*/ 357481 h 375401"/>
                  <a:gd name="connsiteX127" fmla="*/ 193248 w 375403"/>
                  <a:gd name="connsiteY127" fmla="*/ 288310 h 375401"/>
                  <a:gd name="connsiteX128" fmla="*/ 239275 w 375403"/>
                  <a:gd name="connsiteY128" fmla="*/ 311367 h 375401"/>
                  <a:gd name="connsiteX129" fmla="*/ 193248 w 375403"/>
                  <a:gd name="connsiteY129" fmla="*/ 357481 h 375401"/>
                  <a:gd name="connsiteX130" fmla="*/ 342623 w 375403"/>
                  <a:gd name="connsiteY130" fmla="*/ 351199 h 375401"/>
                  <a:gd name="connsiteX131" fmla="*/ 257286 w 375403"/>
                  <a:gd name="connsiteY131" fmla="*/ 308440 h 375401"/>
                  <a:gd name="connsiteX132" fmla="*/ 278584 w 375403"/>
                  <a:gd name="connsiteY132" fmla="*/ 287097 h 375401"/>
                  <a:gd name="connsiteX133" fmla="*/ 342623 w 375403"/>
                  <a:gd name="connsiteY133" fmla="*/ 351199 h 375401"/>
                  <a:gd name="connsiteX134" fmla="*/ 257286 w 375403"/>
                  <a:gd name="connsiteY134" fmla="*/ 250619 h 375401"/>
                  <a:gd name="connsiteX135" fmla="*/ 342337 w 375403"/>
                  <a:gd name="connsiteY135" fmla="*/ 208146 h 375401"/>
                  <a:gd name="connsiteX136" fmla="*/ 278584 w 375403"/>
                  <a:gd name="connsiteY136" fmla="*/ 271963 h 375401"/>
                  <a:gd name="connsiteX137" fmla="*/ 257286 w 375403"/>
                  <a:gd name="connsiteY137" fmla="*/ 250619 h 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75403" h="375401">
                    <a:moveTo>
                      <a:pt x="370425" y="188944"/>
                    </a:moveTo>
                    <a:lnTo>
                      <a:pt x="370282" y="188658"/>
                    </a:lnTo>
                    <a:lnTo>
                      <a:pt x="374213" y="184732"/>
                    </a:lnTo>
                    <a:lnTo>
                      <a:pt x="286589" y="97144"/>
                    </a:lnTo>
                    <a:lnTo>
                      <a:pt x="373784" y="9913"/>
                    </a:lnTo>
                    <a:lnTo>
                      <a:pt x="369782" y="5915"/>
                    </a:lnTo>
                    <a:lnTo>
                      <a:pt x="367566" y="1490"/>
                    </a:lnTo>
                    <a:lnTo>
                      <a:pt x="249710" y="60239"/>
                    </a:lnTo>
                    <a:lnTo>
                      <a:pt x="191675" y="2204"/>
                    </a:lnTo>
                    <a:lnTo>
                      <a:pt x="187816" y="5987"/>
                    </a:lnTo>
                    <a:lnTo>
                      <a:pt x="184385" y="2560"/>
                    </a:lnTo>
                    <a:lnTo>
                      <a:pt x="126207" y="60524"/>
                    </a:lnTo>
                    <a:lnTo>
                      <a:pt x="7851" y="1418"/>
                    </a:lnTo>
                    <a:lnTo>
                      <a:pt x="5421" y="6201"/>
                    </a:lnTo>
                    <a:lnTo>
                      <a:pt x="1704" y="9913"/>
                    </a:lnTo>
                    <a:lnTo>
                      <a:pt x="89114" y="97430"/>
                    </a:lnTo>
                    <a:lnTo>
                      <a:pt x="3062" y="183233"/>
                    </a:lnTo>
                    <a:lnTo>
                      <a:pt x="2490" y="183518"/>
                    </a:lnTo>
                    <a:lnTo>
                      <a:pt x="2562" y="183733"/>
                    </a:lnTo>
                    <a:lnTo>
                      <a:pt x="1776" y="184518"/>
                    </a:lnTo>
                    <a:lnTo>
                      <a:pt x="4206" y="186945"/>
                    </a:lnTo>
                    <a:lnTo>
                      <a:pt x="4920" y="188301"/>
                    </a:lnTo>
                    <a:lnTo>
                      <a:pt x="1418" y="191799"/>
                    </a:lnTo>
                    <a:lnTo>
                      <a:pt x="89185" y="279458"/>
                    </a:lnTo>
                    <a:lnTo>
                      <a:pt x="2062" y="366689"/>
                    </a:lnTo>
                    <a:lnTo>
                      <a:pt x="6850" y="371472"/>
                    </a:lnTo>
                    <a:lnTo>
                      <a:pt x="8565" y="374899"/>
                    </a:lnTo>
                    <a:lnTo>
                      <a:pt x="125993" y="316221"/>
                    </a:lnTo>
                    <a:lnTo>
                      <a:pt x="184028" y="374185"/>
                    </a:lnTo>
                    <a:lnTo>
                      <a:pt x="187816" y="370402"/>
                    </a:lnTo>
                    <a:lnTo>
                      <a:pt x="191604" y="374185"/>
                    </a:lnTo>
                    <a:lnTo>
                      <a:pt x="249281" y="316435"/>
                    </a:lnTo>
                    <a:lnTo>
                      <a:pt x="366566" y="375184"/>
                    </a:lnTo>
                    <a:lnTo>
                      <a:pt x="367995" y="372400"/>
                    </a:lnTo>
                    <a:lnTo>
                      <a:pt x="373498" y="366975"/>
                    </a:lnTo>
                    <a:lnTo>
                      <a:pt x="286160" y="279530"/>
                    </a:lnTo>
                    <a:lnTo>
                      <a:pt x="373570" y="192084"/>
                    </a:lnTo>
                    <a:lnTo>
                      <a:pt x="370425" y="188944"/>
                    </a:lnTo>
                    <a:close/>
                    <a:moveTo>
                      <a:pt x="193176" y="175452"/>
                    </a:moveTo>
                    <a:lnTo>
                      <a:pt x="193176" y="106067"/>
                    </a:lnTo>
                    <a:lnTo>
                      <a:pt x="239418" y="129195"/>
                    </a:lnTo>
                    <a:lnTo>
                      <a:pt x="193176" y="175452"/>
                    </a:lnTo>
                    <a:close/>
                    <a:moveTo>
                      <a:pt x="249567" y="134192"/>
                    </a:moveTo>
                    <a:lnTo>
                      <a:pt x="347054" y="182947"/>
                    </a:lnTo>
                    <a:lnTo>
                      <a:pt x="200823" y="182947"/>
                    </a:lnTo>
                    <a:lnTo>
                      <a:pt x="249567" y="134192"/>
                    </a:lnTo>
                    <a:close/>
                    <a:moveTo>
                      <a:pt x="199537" y="97215"/>
                    </a:moveTo>
                    <a:lnTo>
                      <a:pt x="247566" y="73302"/>
                    </a:lnTo>
                    <a:lnTo>
                      <a:pt x="271437" y="97144"/>
                    </a:lnTo>
                    <a:lnTo>
                      <a:pt x="247423" y="121129"/>
                    </a:lnTo>
                    <a:lnTo>
                      <a:pt x="199537" y="97215"/>
                    </a:lnTo>
                    <a:close/>
                    <a:moveTo>
                      <a:pt x="182455" y="105781"/>
                    </a:moveTo>
                    <a:lnTo>
                      <a:pt x="182455" y="175809"/>
                    </a:lnTo>
                    <a:lnTo>
                      <a:pt x="135784" y="129053"/>
                    </a:lnTo>
                    <a:lnTo>
                      <a:pt x="182455" y="105781"/>
                    </a:lnTo>
                    <a:close/>
                    <a:moveTo>
                      <a:pt x="127851" y="121058"/>
                    </a:moveTo>
                    <a:lnTo>
                      <a:pt x="104337" y="97501"/>
                    </a:lnTo>
                    <a:lnTo>
                      <a:pt x="128351" y="73587"/>
                    </a:lnTo>
                    <a:lnTo>
                      <a:pt x="175594" y="97215"/>
                    </a:lnTo>
                    <a:lnTo>
                      <a:pt x="127851" y="121058"/>
                    </a:lnTo>
                    <a:close/>
                    <a:moveTo>
                      <a:pt x="174522" y="182947"/>
                    </a:moveTo>
                    <a:lnTo>
                      <a:pt x="27648" y="182947"/>
                    </a:lnTo>
                    <a:lnTo>
                      <a:pt x="125707" y="134050"/>
                    </a:lnTo>
                    <a:lnTo>
                      <a:pt x="174522" y="182947"/>
                    </a:lnTo>
                    <a:close/>
                    <a:moveTo>
                      <a:pt x="174951" y="193655"/>
                    </a:moveTo>
                    <a:lnTo>
                      <a:pt x="125993" y="242696"/>
                    </a:lnTo>
                    <a:lnTo>
                      <a:pt x="28149" y="193655"/>
                    </a:lnTo>
                    <a:lnTo>
                      <a:pt x="174951" y="193655"/>
                    </a:lnTo>
                    <a:close/>
                    <a:moveTo>
                      <a:pt x="182455" y="201293"/>
                    </a:moveTo>
                    <a:lnTo>
                      <a:pt x="182455" y="270964"/>
                    </a:lnTo>
                    <a:lnTo>
                      <a:pt x="136070" y="247693"/>
                    </a:lnTo>
                    <a:lnTo>
                      <a:pt x="182455" y="201293"/>
                    </a:lnTo>
                    <a:close/>
                    <a:moveTo>
                      <a:pt x="175594" y="279458"/>
                    </a:moveTo>
                    <a:lnTo>
                      <a:pt x="128137" y="303158"/>
                    </a:lnTo>
                    <a:lnTo>
                      <a:pt x="104409" y="279458"/>
                    </a:lnTo>
                    <a:lnTo>
                      <a:pt x="128137" y="255688"/>
                    </a:lnTo>
                    <a:lnTo>
                      <a:pt x="175594" y="279458"/>
                    </a:lnTo>
                    <a:close/>
                    <a:moveTo>
                      <a:pt x="193176" y="270678"/>
                    </a:moveTo>
                    <a:lnTo>
                      <a:pt x="193176" y="201650"/>
                    </a:lnTo>
                    <a:lnTo>
                      <a:pt x="239204" y="247693"/>
                    </a:lnTo>
                    <a:lnTo>
                      <a:pt x="193176" y="270678"/>
                    </a:lnTo>
                    <a:close/>
                    <a:moveTo>
                      <a:pt x="247208" y="255688"/>
                    </a:moveTo>
                    <a:lnTo>
                      <a:pt x="271080" y="279530"/>
                    </a:lnTo>
                    <a:lnTo>
                      <a:pt x="247208" y="303372"/>
                    </a:lnTo>
                    <a:lnTo>
                      <a:pt x="199466" y="279458"/>
                    </a:lnTo>
                    <a:lnTo>
                      <a:pt x="247208" y="255688"/>
                    </a:lnTo>
                    <a:close/>
                    <a:moveTo>
                      <a:pt x="200395" y="193655"/>
                    </a:moveTo>
                    <a:lnTo>
                      <a:pt x="347411" y="193655"/>
                    </a:lnTo>
                    <a:lnTo>
                      <a:pt x="249352" y="242624"/>
                    </a:lnTo>
                    <a:lnTo>
                      <a:pt x="200395" y="193655"/>
                    </a:lnTo>
                    <a:close/>
                    <a:moveTo>
                      <a:pt x="343409" y="169170"/>
                    </a:moveTo>
                    <a:lnTo>
                      <a:pt x="257500" y="126197"/>
                    </a:lnTo>
                    <a:lnTo>
                      <a:pt x="279013" y="104711"/>
                    </a:lnTo>
                    <a:lnTo>
                      <a:pt x="343409" y="169170"/>
                    </a:lnTo>
                    <a:close/>
                    <a:moveTo>
                      <a:pt x="342551" y="25974"/>
                    </a:moveTo>
                    <a:lnTo>
                      <a:pt x="278942" y="89577"/>
                    </a:lnTo>
                    <a:lnTo>
                      <a:pt x="257643" y="68305"/>
                    </a:lnTo>
                    <a:lnTo>
                      <a:pt x="342551" y="25974"/>
                    </a:lnTo>
                    <a:close/>
                    <a:moveTo>
                      <a:pt x="193176" y="88435"/>
                    </a:moveTo>
                    <a:lnTo>
                      <a:pt x="193176" y="18907"/>
                    </a:lnTo>
                    <a:lnTo>
                      <a:pt x="239561" y="65307"/>
                    </a:lnTo>
                    <a:lnTo>
                      <a:pt x="193176" y="88435"/>
                    </a:lnTo>
                    <a:close/>
                    <a:moveTo>
                      <a:pt x="182455" y="19621"/>
                    </a:moveTo>
                    <a:lnTo>
                      <a:pt x="182455" y="88649"/>
                    </a:lnTo>
                    <a:lnTo>
                      <a:pt x="136285" y="65592"/>
                    </a:lnTo>
                    <a:lnTo>
                      <a:pt x="182455" y="19621"/>
                    </a:lnTo>
                    <a:close/>
                    <a:moveTo>
                      <a:pt x="32723" y="25832"/>
                    </a:moveTo>
                    <a:lnTo>
                      <a:pt x="118203" y="68519"/>
                    </a:lnTo>
                    <a:lnTo>
                      <a:pt x="96761" y="89863"/>
                    </a:lnTo>
                    <a:lnTo>
                      <a:pt x="32723" y="25832"/>
                    </a:lnTo>
                    <a:close/>
                    <a:moveTo>
                      <a:pt x="96690" y="105068"/>
                    </a:moveTo>
                    <a:lnTo>
                      <a:pt x="117702" y="126054"/>
                    </a:lnTo>
                    <a:lnTo>
                      <a:pt x="33437" y="168100"/>
                    </a:lnTo>
                    <a:lnTo>
                      <a:pt x="96690" y="105068"/>
                    </a:lnTo>
                    <a:close/>
                    <a:moveTo>
                      <a:pt x="32723" y="207932"/>
                    </a:moveTo>
                    <a:lnTo>
                      <a:pt x="117988" y="250619"/>
                    </a:lnTo>
                    <a:lnTo>
                      <a:pt x="96761" y="271892"/>
                    </a:lnTo>
                    <a:lnTo>
                      <a:pt x="32723" y="207932"/>
                    </a:lnTo>
                    <a:close/>
                    <a:moveTo>
                      <a:pt x="33295" y="350557"/>
                    </a:moveTo>
                    <a:lnTo>
                      <a:pt x="96832" y="287025"/>
                    </a:lnTo>
                    <a:lnTo>
                      <a:pt x="118060" y="308226"/>
                    </a:lnTo>
                    <a:lnTo>
                      <a:pt x="33295" y="350557"/>
                    </a:lnTo>
                    <a:close/>
                    <a:moveTo>
                      <a:pt x="182455" y="288024"/>
                    </a:moveTo>
                    <a:lnTo>
                      <a:pt x="182455" y="357552"/>
                    </a:lnTo>
                    <a:lnTo>
                      <a:pt x="136070" y="311224"/>
                    </a:lnTo>
                    <a:lnTo>
                      <a:pt x="182455" y="288024"/>
                    </a:lnTo>
                    <a:close/>
                    <a:moveTo>
                      <a:pt x="193248" y="357481"/>
                    </a:moveTo>
                    <a:lnTo>
                      <a:pt x="193248" y="288310"/>
                    </a:lnTo>
                    <a:lnTo>
                      <a:pt x="239275" y="311367"/>
                    </a:lnTo>
                    <a:lnTo>
                      <a:pt x="193248" y="357481"/>
                    </a:lnTo>
                    <a:close/>
                    <a:moveTo>
                      <a:pt x="342623" y="351199"/>
                    </a:moveTo>
                    <a:lnTo>
                      <a:pt x="257286" y="308440"/>
                    </a:lnTo>
                    <a:lnTo>
                      <a:pt x="278584" y="287097"/>
                    </a:lnTo>
                    <a:lnTo>
                      <a:pt x="342623" y="351199"/>
                    </a:lnTo>
                    <a:close/>
                    <a:moveTo>
                      <a:pt x="257286" y="250619"/>
                    </a:moveTo>
                    <a:lnTo>
                      <a:pt x="342337" y="208146"/>
                    </a:lnTo>
                    <a:lnTo>
                      <a:pt x="278584" y="271963"/>
                    </a:lnTo>
                    <a:lnTo>
                      <a:pt x="257286" y="250619"/>
                    </a:lnTo>
                    <a:close/>
                  </a:path>
                </a:pathLst>
              </a:cu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396" name="Freeform: Shape 395">
                <a:extLst>
                  <a:ext uri="{FF2B5EF4-FFF2-40B4-BE49-F238E27FC236}">
                    <a16:creationId xmlns:a16="http://schemas.microsoft.com/office/drawing/2014/main" id="{216AF229-B513-4813-A5E1-0E5457BEA93C}"/>
                  </a:ext>
                </a:extLst>
              </p:cNvPr>
              <p:cNvSpPr/>
              <p:nvPr/>
            </p:nvSpPr>
            <p:spPr>
              <a:xfrm>
                <a:off x="10496639"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grpFill/>
              <a:ln w="4222"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9DD1BD5E-3BAD-42F5-95DD-316FA2299114}"/>
                  </a:ext>
                </a:extLst>
              </p:cNvPr>
              <p:cNvSpPr/>
              <p:nvPr/>
            </p:nvSpPr>
            <p:spPr>
              <a:xfrm>
                <a:off x="10314957" y="1253958"/>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grpFill/>
              <a:ln w="4222"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9AF74D48-B6D0-492B-A121-7CF9BB9DDC41}"/>
                  </a:ext>
                </a:extLst>
              </p:cNvPr>
              <p:cNvSpPr/>
              <p:nvPr/>
            </p:nvSpPr>
            <p:spPr>
              <a:xfrm>
                <a:off x="10131992"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grpFill/>
              <a:ln w="4222"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85AD4A48-AD99-4B49-847E-90073878E859}"/>
                  </a:ext>
                </a:extLst>
              </p:cNvPr>
              <p:cNvSpPr/>
              <p:nvPr/>
            </p:nvSpPr>
            <p:spPr>
              <a:xfrm>
                <a:off x="10496497"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grpFill/>
              <a:ln w="4222"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DD7262D-3157-40F5-8DAB-99AD89576892}"/>
                  </a:ext>
                </a:extLst>
              </p:cNvPr>
              <p:cNvSpPr/>
              <p:nvPr/>
            </p:nvSpPr>
            <p:spPr>
              <a:xfrm>
                <a:off x="10314957" y="1436693"/>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grpFill/>
              <a:ln w="4222"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C3956484-44B7-4FAB-B583-5127B5C12BBD}"/>
                  </a:ext>
                </a:extLst>
              </p:cNvPr>
              <p:cNvSpPr/>
              <p:nvPr/>
            </p:nvSpPr>
            <p:spPr>
              <a:xfrm>
                <a:off x="10131992"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grpFill/>
              <a:ln w="4222"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60F0F4A8-1295-4206-A0C6-8C6BA1E7437C}"/>
                  </a:ext>
                </a:extLst>
              </p:cNvPr>
              <p:cNvSpPr/>
              <p:nvPr/>
            </p:nvSpPr>
            <p:spPr>
              <a:xfrm>
                <a:off x="10496497"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grpFill/>
              <a:ln w="4222"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841161A1-8F93-4514-A75C-4CE7B37CBE66}"/>
                  </a:ext>
                </a:extLst>
              </p:cNvPr>
              <p:cNvSpPr/>
              <p:nvPr/>
            </p:nvSpPr>
            <p:spPr>
              <a:xfrm>
                <a:off x="10314957" y="1618012"/>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grpFill/>
              <a:ln w="4222"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2F56BEA7-BFAD-4F0C-AA73-BB843837AE6E}"/>
                  </a:ext>
                </a:extLst>
              </p:cNvPr>
              <p:cNvSpPr/>
              <p:nvPr/>
            </p:nvSpPr>
            <p:spPr>
              <a:xfrm>
                <a:off x="10131992"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grpFill/>
              <a:ln w="4222" cap="flat">
                <a:noFill/>
                <a:prstDash val="solid"/>
                <a:miter/>
              </a:ln>
            </p:spPr>
            <p:txBody>
              <a:bodyPr rtlCol="0" anchor="ctr"/>
              <a:lstStyle/>
              <a:p>
                <a:endParaRPr lang="en-US"/>
              </a:p>
            </p:txBody>
          </p:sp>
        </p:grpSp>
      </p:grpSp>
      <p:sp>
        <p:nvSpPr>
          <p:cNvPr id="119" name="TextBox 118">
            <a:extLst>
              <a:ext uri="{FF2B5EF4-FFF2-40B4-BE49-F238E27FC236}">
                <a16:creationId xmlns:a16="http://schemas.microsoft.com/office/drawing/2014/main" id="{404537DB-1702-4B5C-AE60-E3EA71297A26}"/>
              </a:ext>
            </a:extLst>
          </p:cNvPr>
          <p:cNvSpPr txBox="1"/>
          <p:nvPr/>
        </p:nvSpPr>
        <p:spPr>
          <a:xfrm>
            <a:off x="9120968" y="2292175"/>
            <a:ext cx="891622" cy="338554"/>
          </a:xfrm>
          <a:prstGeom prst="rect">
            <a:avLst/>
          </a:prstGeom>
          <a:noFill/>
        </p:spPr>
        <p:txBody>
          <a:bodyPr wrap="square" rtlCol="0" anchor="ctr">
            <a:spAutoFit/>
          </a:bodyPr>
          <a:lstStyle/>
          <a:p>
            <a:pPr algn="ctr"/>
            <a:r>
              <a:rPr lang="en-US" sz="800">
                <a:latin typeface="+mj-lt"/>
              </a:rPr>
              <a:t>Field </a:t>
            </a:r>
          </a:p>
          <a:p>
            <a:pPr algn="ctr"/>
            <a:r>
              <a:rPr lang="en-US" sz="800">
                <a:latin typeface="+mj-lt"/>
              </a:rPr>
              <a:t>Service</a:t>
            </a:r>
          </a:p>
        </p:txBody>
      </p:sp>
      <p:grpSp>
        <p:nvGrpSpPr>
          <p:cNvPr id="18" name="Group 17">
            <a:extLst>
              <a:ext uri="{FF2B5EF4-FFF2-40B4-BE49-F238E27FC236}">
                <a16:creationId xmlns:a16="http://schemas.microsoft.com/office/drawing/2014/main" id="{923C4AFC-0DCF-4627-B6C8-17195C38113E}"/>
              </a:ext>
            </a:extLst>
          </p:cNvPr>
          <p:cNvGrpSpPr/>
          <p:nvPr/>
        </p:nvGrpSpPr>
        <p:grpSpPr>
          <a:xfrm>
            <a:off x="9063527" y="2322972"/>
            <a:ext cx="278363" cy="278363"/>
            <a:chOff x="1617314" y="1003638"/>
            <a:chExt cx="278363" cy="278363"/>
          </a:xfrm>
        </p:grpSpPr>
        <p:sp>
          <p:nvSpPr>
            <p:cNvPr id="216" name="Freeform: Shape 215">
              <a:extLst>
                <a:ext uri="{FF2B5EF4-FFF2-40B4-BE49-F238E27FC236}">
                  <a16:creationId xmlns:a16="http://schemas.microsoft.com/office/drawing/2014/main" id="{7B7E84AF-C73B-4950-9CA5-09026234B6DA}"/>
                </a:ext>
              </a:extLst>
            </p:cNvPr>
            <p:cNvSpPr/>
            <p:nvPr/>
          </p:nvSpPr>
          <p:spPr>
            <a:xfrm>
              <a:off x="1617314" y="1003638"/>
              <a:ext cx="278363" cy="278363"/>
            </a:xfrm>
            <a:custGeom>
              <a:avLst/>
              <a:gdLst>
                <a:gd name="connsiteX0" fmla="*/ 287006 w 287006"/>
                <a:gd name="connsiteY0" fmla="*/ 143503 h 287006"/>
                <a:gd name="connsiteX1" fmla="*/ 143503 w 287006"/>
                <a:gd name="connsiteY1" fmla="*/ 287006 h 287006"/>
                <a:gd name="connsiteX2" fmla="*/ 1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1" y="222758"/>
                    <a:pt x="1" y="143503"/>
                  </a:cubicBezTo>
                  <a:cubicBezTo>
                    <a:pt x="1" y="64248"/>
                    <a:pt x="64249" y="0"/>
                    <a:pt x="143503" y="0"/>
                  </a:cubicBezTo>
                  <a:cubicBezTo>
                    <a:pt x="222758" y="0"/>
                    <a:pt x="287006" y="64248"/>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nvGrpSpPr>
            <p:cNvPr id="5" name="Group 4">
              <a:extLst>
                <a:ext uri="{FF2B5EF4-FFF2-40B4-BE49-F238E27FC236}">
                  <a16:creationId xmlns:a16="http://schemas.microsoft.com/office/drawing/2014/main" id="{82B740E8-94E6-4F3A-9BAC-5B5490D5A25D}"/>
                </a:ext>
              </a:extLst>
            </p:cNvPr>
            <p:cNvGrpSpPr>
              <a:grpSpLocks noChangeAspect="1"/>
            </p:cNvGrpSpPr>
            <p:nvPr/>
          </p:nvGrpSpPr>
          <p:grpSpPr bwMode="auto">
            <a:xfrm>
              <a:off x="1683393" y="1069994"/>
              <a:ext cx="146204" cy="145650"/>
              <a:chOff x="906" y="345"/>
              <a:chExt cx="264" cy="263"/>
            </a:xfrm>
          </p:grpSpPr>
          <p:sp>
            <p:nvSpPr>
              <p:cNvPr id="12" name="Freeform 5">
                <a:extLst>
                  <a:ext uri="{FF2B5EF4-FFF2-40B4-BE49-F238E27FC236}">
                    <a16:creationId xmlns:a16="http://schemas.microsoft.com/office/drawing/2014/main" id="{107F0154-51C5-47C0-97FA-24D04CE6633E}"/>
                  </a:ext>
                </a:extLst>
              </p:cNvPr>
              <p:cNvSpPr>
                <a:spLocks/>
              </p:cNvSpPr>
              <p:nvPr/>
            </p:nvSpPr>
            <p:spPr bwMode="auto">
              <a:xfrm>
                <a:off x="989" y="34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02AB30BE-E1EF-4164-AF22-85642D33DC6A}"/>
                  </a:ext>
                </a:extLst>
              </p:cNvPr>
              <p:cNvSpPr>
                <a:spLocks/>
              </p:cNvSpPr>
              <p:nvPr/>
            </p:nvSpPr>
            <p:spPr bwMode="auto">
              <a:xfrm>
                <a:off x="906" y="49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7" name="Freeform 7">
                <a:extLst>
                  <a:ext uri="{FF2B5EF4-FFF2-40B4-BE49-F238E27FC236}">
                    <a16:creationId xmlns:a16="http://schemas.microsoft.com/office/drawing/2014/main" id="{D6FF51C5-596C-4CC5-AD0B-68B0D8D0052E}"/>
                  </a:ext>
                </a:extLst>
              </p:cNvPr>
              <p:cNvSpPr>
                <a:spLocks/>
              </p:cNvSpPr>
              <p:nvPr/>
            </p:nvSpPr>
            <p:spPr bwMode="auto">
              <a:xfrm>
                <a:off x="1005" y="36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grpSp>
      <p:sp>
        <p:nvSpPr>
          <p:cNvPr id="136" name="TextBox 135">
            <a:extLst>
              <a:ext uri="{FF2B5EF4-FFF2-40B4-BE49-F238E27FC236}">
                <a16:creationId xmlns:a16="http://schemas.microsoft.com/office/drawing/2014/main" id="{1152976B-57F6-4369-A359-87321DBA9799}"/>
              </a:ext>
            </a:extLst>
          </p:cNvPr>
          <p:cNvSpPr txBox="1"/>
          <p:nvPr/>
        </p:nvSpPr>
        <p:spPr>
          <a:xfrm>
            <a:off x="5952499" y="215821"/>
            <a:ext cx="867053" cy="215444"/>
          </a:xfrm>
          <a:prstGeom prst="rect">
            <a:avLst/>
          </a:prstGeom>
          <a:noFill/>
        </p:spPr>
        <p:txBody>
          <a:bodyPr wrap="square" rtlCol="0" anchor="ctr">
            <a:spAutoFit/>
          </a:bodyPr>
          <a:lstStyle/>
          <a:p>
            <a:pPr algn="r"/>
            <a:r>
              <a:rPr lang="en-US" sz="800">
                <a:latin typeface="+mj-lt"/>
              </a:rPr>
              <a:t>Data Packages</a:t>
            </a:r>
          </a:p>
        </p:txBody>
      </p:sp>
      <p:sp>
        <p:nvSpPr>
          <p:cNvPr id="137" name="TextBox 136">
            <a:extLst>
              <a:ext uri="{FF2B5EF4-FFF2-40B4-BE49-F238E27FC236}">
                <a16:creationId xmlns:a16="http://schemas.microsoft.com/office/drawing/2014/main" id="{0AC3D6E7-7B31-41D5-B8AB-A0B7342F66D8}"/>
              </a:ext>
            </a:extLst>
          </p:cNvPr>
          <p:cNvSpPr txBox="1"/>
          <p:nvPr/>
        </p:nvSpPr>
        <p:spPr>
          <a:xfrm>
            <a:off x="6013878" y="6333740"/>
            <a:ext cx="1067050" cy="215444"/>
          </a:xfrm>
          <a:prstGeom prst="rect">
            <a:avLst/>
          </a:prstGeom>
          <a:noFill/>
        </p:spPr>
        <p:txBody>
          <a:bodyPr wrap="square" rtlCol="0" anchor="ctr">
            <a:spAutoFit/>
          </a:bodyPr>
          <a:lstStyle/>
          <a:p>
            <a:pPr algn="r"/>
            <a:r>
              <a:rPr lang="en-US" sz="800">
                <a:latin typeface="+mj-lt"/>
              </a:rPr>
              <a:t>Business Processes</a:t>
            </a:r>
          </a:p>
        </p:txBody>
      </p:sp>
      <p:grpSp>
        <p:nvGrpSpPr>
          <p:cNvPr id="32" name="Group 31">
            <a:extLst>
              <a:ext uri="{FF2B5EF4-FFF2-40B4-BE49-F238E27FC236}">
                <a16:creationId xmlns:a16="http://schemas.microsoft.com/office/drawing/2014/main" id="{91DA0BDA-C520-46C8-977E-4D7C5FF1FA11}"/>
              </a:ext>
            </a:extLst>
          </p:cNvPr>
          <p:cNvGrpSpPr/>
          <p:nvPr/>
        </p:nvGrpSpPr>
        <p:grpSpPr>
          <a:xfrm>
            <a:off x="6427751" y="6022156"/>
            <a:ext cx="274320" cy="274320"/>
            <a:chOff x="4063632" y="1279314"/>
            <a:chExt cx="274320" cy="274320"/>
          </a:xfrm>
        </p:grpSpPr>
        <p:sp>
          <p:nvSpPr>
            <p:cNvPr id="111" name="Freeform: Shape 110">
              <a:extLst>
                <a:ext uri="{FF2B5EF4-FFF2-40B4-BE49-F238E27FC236}">
                  <a16:creationId xmlns:a16="http://schemas.microsoft.com/office/drawing/2014/main" id="{DDA1AD7E-BDF9-4D4E-A1F5-C8E30A41C143}"/>
                </a:ext>
              </a:extLst>
            </p:cNvPr>
            <p:cNvSpPr>
              <a:spLocks noChangeAspect="1"/>
            </p:cNvSpPr>
            <p:nvPr/>
          </p:nvSpPr>
          <p:spPr>
            <a:xfrm>
              <a:off x="4063632" y="1279314"/>
              <a:ext cx="274320" cy="274320"/>
            </a:xfrm>
            <a:custGeom>
              <a:avLst/>
              <a:gdLst>
                <a:gd name="connsiteX0" fmla="*/ 287006 w 287006"/>
                <a:gd name="connsiteY0" fmla="*/ 143503 h 287006"/>
                <a:gd name="connsiteX1" fmla="*/ 143503 w 287006"/>
                <a:gd name="connsiteY1" fmla="*/ 287006 h 287006"/>
                <a:gd name="connsiteX2" fmla="*/ 0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0" y="222758"/>
                    <a:pt x="0" y="143503"/>
                  </a:cubicBezTo>
                  <a:cubicBezTo>
                    <a:pt x="0" y="64249"/>
                    <a:pt x="64248" y="0"/>
                    <a:pt x="143503" y="0"/>
                  </a:cubicBezTo>
                  <a:cubicBezTo>
                    <a:pt x="222758" y="0"/>
                    <a:pt x="287006" y="64249"/>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408" name="IoT" descr=" IoT">
              <a:extLst>
                <a:ext uri="{FF2B5EF4-FFF2-40B4-BE49-F238E27FC236}">
                  <a16:creationId xmlns:a16="http://schemas.microsoft.com/office/drawing/2014/main" id="{5EC1C458-7782-4C9A-8B8F-F3155E9DA3D7}"/>
                </a:ext>
              </a:extLst>
            </p:cNvPr>
            <p:cNvGrpSpPr/>
            <p:nvPr/>
          </p:nvGrpSpPr>
          <p:grpSpPr>
            <a:xfrm>
              <a:off x="4094638" y="1310320"/>
              <a:ext cx="212309" cy="212308"/>
              <a:chOff x="11072807" y="1222433"/>
              <a:chExt cx="434068" cy="434066"/>
            </a:xfrm>
          </p:grpSpPr>
          <p:sp>
            <p:nvSpPr>
              <p:cNvPr id="409" name="Freeform: Shape 408">
                <a:extLst>
                  <a:ext uri="{FF2B5EF4-FFF2-40B4-BE49-F238E27FC236}">
                    <a16:creationId xmlns:a16="http://schemas.microsoft.com/office/drawing/2014/main" id="{E6FE7E25-671A-4F8E-AF7E-540C6795D49C}"/>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chemeClr val="bg2">
                  <a:lumMod val="75000"/>
                </a:schemeClr>
              </a:solidFill>
              <a:ln w="640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10" name="Freeform: Shape 409">
                <a:extLst>
                  <a:ext uri="{FF2B5EF4-FFF2-40B4-BE49-F238E27FC236}">
                    <a16:creationId xmlns:a16="http://schemas.microsoft.com/office/drawing/2014/main" id="{7AC1020C-798F-4F74-A77A-24B3221E13DF}"/>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chemeClr val="bg1"/>
              </a:solidFill>
              <a:ln w="4419"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191231F-7896-4E90-A13C-CCC09918569F}"/>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chemeClr val="bg1"/>
              </a:solidFill>
              <a:ln w="4419"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87FDBF30-DF93-4F0A-B06F-BC46F9720274}"/>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chemeClr val="bg1"/>
              </a:solidFill>
              <a:ln w="4419"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2F831EF0-BA12-44D6-B6A4-D396CC631247}"/>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chemeClr val="bg2">
                  <a:lumMod val="75000"/>
                </a:schemeClr>
              </a:solidFill>
              <a:ln w="640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414" name="Freeform: Shape 413">
                <a:extLst>
                  <a:ext uri="{FF2B5EF4-FFF2-40B4-BE49-F238E27FC236}">
                    <a16:creationId xmlns:a16="http://schemas.microsoft.com/office/drawing/2014/main" id="{97D6266A-59A4-40C6-A11E-64379820A116}"/>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chemeClr val="bg1"/>
              </a:solidFill>
              <a:ln w="4419" cap="flat">
                <a:noFill/>
                <a:prstDash val="solid"/>
                <a:miter/>
              </a:ln>
            </p:spPr>
            <p:txBody>
              <a:bodyPr rtlCol="0" anchor="ctr"/>
              <a:lstStyle/>
              <a:p>
                <a:endParaRPr lang="en-US"/>
              </a:p>
            </p:txBody>
          </p:sp>
        </p:grpSp>
      </p:grpSp>
      <p:sp>
        <p:nvSpPr>
          <p:cNvPr id="432" name="Title 16">
            <a:extLst>
              <a:ext uri="{FF2B5EF4-FFF2-40B4-BE49-F238E27FC236}">
                <a16:creationId xmlns:a16="http://schemas.microsoft.com/office/drawing/2014/main" id="{9082C16B-7CA0-44E0-B12F-CFE5775C5894}"/>
              </a:ext>
            </a:extLst>
          </p:cNvPr>
          <p:cNvSpPr txBox="1">
            <a:spLocks/>
          </p:cNvSpPr>
          <p:nvPr/>
        </p:nvSpPr>
        <p:spPr>
          <a:xfrm>
            <a:off x="536734" y="1009469"/>
            <a:ext cx="4152033" cy="1569660"/>
          </a:xfrm>
          <a:prstGeom prst="rect">
            <a:avLst/>
          </a:prstGeom>
        </p:spPr>
        <p:txBody>
          <a:bodyPr wrap="square">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cs typeface="Segoe UI Semilight" panose="020B0402040204020203" pitchFamily="34" charset="0"/>
              </a:rPr>
              <a:t>Dynamics 365 </a:t>
            </a:r>
            <a:br>
              <a:rPr lang="en-US" dirty="0">
                <a:solidFill>
                  <a:schemeClr val="tx1"/>
                </a:solidFill>
                <a:cs typeface="Segoe UI Semilight" panose="020B0402040204020203" pitchFamily="34" charset="0"/>
              </a:rPr>
            </a:br>
            <a:r>
              <a:rPr lang="en-US" dirty="0">
                <a:solidFill>
                  <a:schemeClr val="tx1"/>
                </a:solidFill>
                <a:cs typeface="Segoe UI Semilight" panose="020B0402040204020203" pitchFamily="34" charset="0"/>
              </a:rPr>
              <a:t>Asset Management</a:t>
            </a:r>
            <a:br>
              <a:rPr lang="en-US" sz="18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Uniquely Composable</a:t>
            </a:r>
            <a:endParaRPr lang="en-US" sz="1600" dirty="0">
              <a:solidFill>
                <a:schemeClr val="tx1"/>
              </a:solidFill>
              <a:latin typeface="Segoe UI Semilight" panose="020B0402040204020203" pitchFamily="34" charset="0"/>
              <a:cs typeface="Segoe UI Semilight" panose="020B0402040204020203" pitchFamily="34" charset="0"/>
            </a:endParaRPr>
          </a:p>
        </p:txBody>
      </p:sp>
      <p:sp>
        <p:nvSpPr>
          <p:cNvPr id="433" name="TextBox 432">
            <a:extLst>
              <a:ext uri="{FF2B5EF4-FFF2-40B4-BE49-F238E27FC236}">
                <a16:creationId xmlns:a16="http://schemas.microsoft.com/office/drawing/2014/main" id="{4840D46E-73DE-4826-A886-24FA0BEF8638}"/>
              </a:ext>
            </a:extLst>
          </p:cNvPr>
          <p:cNvSpPr txBox="1"/>
          <p:nvPr/>
        </p:nvSpPr>
        <p:spPr>
          <a:xfrm>
            <a:off x="533381" y="3460747"/>
            <a:ext cx="3435829" cy="2523768"/>
          </a:xfrm>
          <a:prstGeom prst="rect">
            <a:avLst/>
          </a:prstGeom>
          <a:noFill/>
        </p:spPr>
        <p:txBody>
          <a:bodyPr wrap="square">
            <a:spAutoFit/>
          </a:bodyPr>
          <a:lstStyle/>
          <a:p>
            <a:pPr marL="285750" indent="-285750">
              <a:buFont typeface="Arial" panose="020B0604020202020204" pitchFamily="34" charset="0"/>
              <a:buChar char="•"/>
            </a:pPr>
            <a:r>
              <a:rPr lang="en-US" sz="1800"/>
              <a:t>Offering end-to-end solutions in a wide range of industries to meet specific business challenges</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a:t>Accelerated deployment that supports changing business models for fast ROI</a:t>
            </a:r>
          </a:p>
          <a:p>
            <a:pPr marL="285750" indent="-285750">
              <a:buFont typeface="Arial" panose="020B0604020202020204" pitchFamily="34" charset="0"/>
              <a:buChar char="•"/>
            </a:pPr>
            <a:endParaRPr lang="en-US" sz="1400"/>
          </a:p>
        </p:txBody>
      </p:sp>
      <p:sp>
        <p:nvSpPr>
          <p:cNvPr id="200" name="TextBox 199">
            <a:extLst>
              <a:ext uri="{FF2B5EF4-FFF2-40B4-BE49-F238E27FC236}">
                <a16:creationId xmlns:a16="http://schemas.microsoft.com/office/drawing/2014/main" id="{4F2696EA-2FE8-4BD4-AA51-EFE514B6AEDD}"/>
              </a:ext>
            </a:extLst>
          </p:cNvPr>
          <p:cNvSpPr txBox="1"/>
          <p:nvPr/>
        </p:nvSpPr>
        <p:spPr>
          <a:xfrm>
            <a:off x="8264608" y="5037108"/>
            <a:ext cx="581269" cy="215444"/>
          </a:xfrm>
          <a:prstGeom prst="rect">
            <a:avLst/>
          </a:prstGeom>
          <a:noFill/>
        </p:spPr>
        <p:txBody>
          <a:bodyPr wrap="square" rtlCol="0" anchor="ctr">
            <a:spAutoFit/>
          </a:bodyPr>
          <a:lstStyle/>
          <a:p>
            <a:pPr algn="r"/>
            <a:r>
              <a:rPr lang="en-US" sz="800">
                <a:latin typeface="+mj-lt"/>
              </a:rPr>
              <a:t>Guides</a:t>
            </a:r>
          </a:p>
        </p:txBody>
      </p:sp>
      <p:sp>
        <p:nvSpPr>
          <p:cNvPr id="224" name="TextBox 223">
            <a:extLst>
              <a:ext uri="{FF2B5EF4-FFF2-40B4-BE49-F238E27FC236}">
                <a16:creationId xmlns:a16="http://schemas.microsoft.com/office/drawing/2014/main" id="{623D3A06-0265-4907-AC31-626879D367EF}"/>
              </a:ext>
            </a:extLst>
          </p:cNvPr>
          <p:cNvSpPr txBox="1"/>
          <p:nvPr/>
        </p:nvSpPr>
        <p:spPr>
          <a:xfrm>
            <a:off x="4241778" y="1138098"/>
            <a:ext cx="1143083" cy="215444"/>
          </a:xfrm>
          <a:prstGeom prst="rect">
            <a:avLst/>
          </a:prstGeom>
          <a:noFill/>
        </p:spPr>
        <p:txBody>
          <a:bodyPr wrap="square" rtlCol="0" anchor="ctr">
            <a:spAutoFit/>
          </a:bodyPr>
          <a:lstStyle/>
          <a:p>
            <a:pPr algn="r"/>
            <a:r>
              <a:rPr lang="en-US" sz="800" dirty="0">
                <a:latin typeface="+mj-lt"/>
              </a:rPr>
              <a:t>Training Libraries</a:t>
            </a:r>
          </a:p>
        </p:txBody>
      </p:sp>
      <p:grpSp>
        <p:nvGrpSpPr>
          <p:cNvPr id="225" name="Group 224">
            <a:extLst>
              <a:ext uri="{FF2B5EF4-FFF2-40B4-BE49-F238E27FC236}">
                <a16:creationId xmlns:a16="http://schemas.microsoft.com/office/drawing/2014/main" id="{F17D8748-57FB-4751-82FB-BB6B863B783F}"/>
              </a:ext>
            </a:extLst>
          </p:cNvPr>
          <p:cNvGrpSpPr/>
          <p:nvPr/>
        </p:nvGrpSpPr>
        <p:grpSpPr>
          <a:xfrm>
            <a:off x="5365036" y="1108660"/>
            <a:ext cx="274320" cy="274320"/>
            <a:chOff x="8925758" y="1261765"/>
            <a:chExt cx="274320" cy="274320"/>
          </a:xfrm>
        </p:grpSpPr>
        <p:sp>
          <p:nvSpPr>
            <p:cNvPr id="226" name="Freeform: Shape 225">
              <a:extLst>
                <a:ext uri="{FF2B5EF4-FFF2-40B4-BE49-F238E27FC236}">
                  <a16:creationId xmlns:a16="http://schemas.microsoft.com/office/drawing/2014/main" id="{4279287E-F858-4F9B-BB0C-DCBB0794EDEE}"/>
                </a:ext>
              </a:extLst>
            </p:cNvPr>
            <p:cNvSpPr>
              <a:spLocks noChangeAspect="1"/>
            </p:cNvSpPr>
            <p:nvPr/>
          </p:nvSpPr>
          <p:spPr>
            <a:xfrm>
              <a:off x="8925758" y="1261765"/>
              <a:ext cx="274320" cy="274320"/>
            </a:xfrm>
            <a:custGeom>
              <a:avLst/>
              <a:gdLst>
                <a:gd name="connsiteX0" fmla="*/ 287006 w 287006"/>
                <a:gd name="connsiteY0" fmla="*/ 143503 h 287006"/>
                <a:gd name="connsiteX1" fmla="*/ 143503 w 287006"/>
                <a:gd name="connsiteY1" fmla="*/ 287006 h 287006"/>
                <a:gd name="connsiteX2" fmla="*/ 1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1" y="222758"/>
                    <a:pt x="1" y="143503"/>
                  </a:cubicBezTo>
                  <a:cubicBezTo>
                    <a:pt x="1" y="64249"/>
                    <a:pt x="64249" y="0"/>
                    <a:pt x="143503" y="0"/>
                  </a:cubicBezTo>
                  <a:cubicBezTo>
                    <a:pt x="222758" y="0"/>
                    <a:pt x="287006" y="64249"/>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227" name="Group 4">
              <a:extLst>
                <a:ext uri="{FF2B5EF4-FFF2-40B4-BE49-F238E27FC236}">
                  <a16:creationId xmlns:a16="http://schemas.microsoft.com/office/drawing/2014/main" id="{8932840C-9630-43CE-85F2-8722FB95EC39}"/>
                </a:ext>
              </a:extLst>
            </p:cNvPr>
            <p:cNvGrpSpPr>
              <a:grpSpLocks noChangeAspect="1"/>
            </p:cNvGrpSpPr>
            <p:nvPr/>
          </p:nvGrpSpPr>
          <p:grpSpPr bwMode="auto">
            <a:xfrm>
              <a:off x="8986965" y="1334103"/>
              <a:ext cx="151906" cy="129644"/>
              <a:chOff x="5997" y="1377"/>
              <a:chExt cx="232" cy="198"/>
            </a:xfrm>
          </p:grpSpPr>
          <p:sp>
            <p:nvSpPr>
              <p:cNvPr id="228" name="Freeform 5">
                <a:extLst>
                  <a:ext uri="{FF2B5EF4-FFF2-40B4-BE49-F238E27FC236}">
                    <a16:creationId xmlns:a16="http://schemas.microsoft.com/office/drawing/2014/main" id="{471B1E34-655A-4693-BF49-B7DCD8599853}"/>
                  </a:ext>
                </a:extLst>
              </p:cNvPr>
              <p:cNvSpPr>
                <a:spLocks noEditPoints="1"/>
              </p:cNvSpPr>
              <p:nvPr/>
            </p:nvSpPr>
            <p:spPr bwMode="auto">
              <a:xfrm>
                <a:off x="6014" y="1443"/>
                <a:ext cx="199" cy="132"/>
              </a:xfrm>
              <a:custGeom>
                <a:avLst/>
                <a:gdLst>
                  <a:gd name="T0" fmla="*/ 160 w 320"/>
                  <a:gd name="T1" fmla="*/ 133 h 213"/>
                  <a:gd name="T2" fmla="*/ 160 w 320"/>
                  <a:gd name="T3" fmla="*/ 133 h 213"/>
                  <a:gd name="T4" fmla="*/ 26 w 320"/>
                  <a:gd name="T5" fmla="*/ 133 h 213"/>
                  <a:gd name="T6" fmla="*/ 26 w 320"/>
                  <a:gd name="T7" fmla="*/ 107 h 213"/>
                  <a:gd name="T8" fmla="*/ 160 w 320"/>
                  <a:gd name="T9" fmla="*/ 107 h 213"/>
                  <a:gd name="T10" fmla="*/ 160 w 320"/>
                  <a:gd name="T11" fmla="*/ 133 h 213"/>
                  <a:gd name="T12" fmla="*/ 133 w 320"/>
                  <a:gd name="T13" fmla="*/ 187 h 213"/>
                  <a:gd name="T14" fmla="*/ 133 w 320"/>
                  <a:gd name="T15" fmla="*/ 187 h 213"/>
                  <a:gd name="T16" fmla="*/ 26 w 320"/>
                  <a:gd name="T17" fmla="*/ 187 h 213"/>
                  <a:gd name="T18" fmla="*/ 26 w 320"/>
                  <a:gd name="T19" fmla="*/ 160 h 213"/>
                  <a:gd name="T20" fmla="*/ 133 w 320"/>
                  <a:gd name="T21" fmla="*/ 160 h 213"/>
                  <a:gd name="T22" fmla="*/ 133 w 320"/>
                  <a:gd name="T23" fmla="*/ 187 h 213"/>
                  <a:gd name="T24" fmla="*/ 320 w 320"/>
                  <a:gd name="T25" fmla="*/ 0 h 213"/>
                  <a:gd name="T26" fmla="*/ 320 w 320"/>
                  <a:gd name="T27" fmla="*/ 0 h 213"/>
                  <a:gd name="T28" fmla="*/ 0 w 320"/>
                  <a:gd name="T29" fmla="*/ 0 h 213"/>
                  <a:gd name="T30" fmla="*/ 0 w 320"/>
                  <a:gd name="T31" fmla="*/ 213 h 213"/>
                  <a:gd name="T32" fmla="*/ 320 w 320"/>
                  <a:gd name="T33" fmla="*/ 213 h 213"/>
                  <a:gd name="T34" fmla="*/ 320 w 320"/>
                  <a:gd name="T35"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0" h="213">
                    <a:moveTo>
                      <a:pt x="160" y="133"/>
                    </a:moveTo>
                    <a:lnTo>
                      <a:pt x="160" y="133"/>
                    </a:lnTo>
                    <a:lnTo>
                      <a:pt x="26" y="133"/>
                    </a:lnTo>
                    <a:lnTo>
                      <a:pt x="26" y="107"/>
                    </a:lnTo>
                    <a:lnTo>
                      <a:pt x="160" y="107"/>
                    </a:lnTo>
                    <a:lnTo>
                      <a:pt x="160" y="133"/>
                    </a:lnTo>
                    <a:close/>
                    <a:moveTo>
                      <a:pt x="133" y="187"/>
                    </a:moveTo>
                    <a:lnTo>
                      <a:pt x="133" y="187"/>
                    </a:lnTo>
                    <a:lnTo>
                      <a:pt x="26" y="187"/>
                    </a:lnTo>
                    <a:lnTo>
                      <a:pt x="26" y="160"/>
                    </a:lnTo>
                    <a:lnTo>
                      <a:pt x="133" y="160"/>
                    </a:lnTo>
                    <a:lnTo>
                      <a:pt x="133" y="187"/>
                    </a:lnTo>
                    <a:close/>
                    <a:moveTo>
                      <a:pt x="320" y="0"/>
                    </a:moveTo>
                    <a:lnTo>
                      <a:pt x="320" y="0"/>
                    </a:lnTo>
                    <a:lnTo>
                      <a:pt x="0" y="0"/>
                    </a:lnTo>
                    <a:lnTo>
                      <a:pt x="0" y="213"/>
                    </a:lnTo>
                    <a:lnTo>
                      <a:pt x="320" y="213"/>
                    </a:lnTo>
                    <a:lnTo>
                      <a:pt x="32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6">
                <a:extLst>
                  <a:ext uri="{FF2B5EF4-FFF2-40B4-BE49-F238E27FC236}">
                    <a16:creationId xmlns:a16="http://schemas.microsoft.com/office/drawing/2014/main" id="{2F5CFD5C-C37F-4D9D-A62C-EC0DDFAA681C}"/>
                  </a:ext>
                </a:extLst>
              </p:cNvPr>
              <p:cNvSpPr>
                <a:spLocks/>
              </p:cNvSpPr>
              <p:nvPr/>
            </p:nvSpPr>
            <p:spPr bwMode="auto">
              <a:xfrm>
                <a:off x="6030" y="1510"/>
                <a:ext cx="83" cy="16"/>
              </a:xfrm>
              <a:custGeom>
                <a:avLst/>
                <a:gdLst>
                  <a:gd name="T0" fmla="*/ 0 w 134"/>
                  <a:gd name="T1" fmla="*/ 26 h 26"/>
                  <a:gd name="T2" fmla="*/ 0 w 134"/>
                  <a:gd name="T3" fmla="*/ 26 h 26"/>
                  <a:gd name="T4" fmla="*/ 134 w 134"/>
                  <a:gd name="T5" fmla="*/ 26 h 26"/>
                  <a:gd name="T6" fmla="*/ 134 w 134"/>
                  <a:gd name="T7" fmla="*/ 0 h 26"/>
                  <a:gd name="T8" fmla="*/ 0 w 134"/>
                  <a:gd name="T9" fmla="*/ 0 h 26"/>
                  <a:gd name="T10" fmla="*/ 0 w 134"/>
                  <a:gd name="T11" fmla="*/ 26 h 26"/>
                </a:gdLst>
                <a:ahLst/>
                <a:cxnLst>
                  <a:cxn ang="0">
                    <a:pos x="T0" y="T1"/>
                  </a:cxn>
                  <a:cxn ang="0">
                    <a:pos x="T2" y="T3"/>
                  </a:cxn>
                  <a:cxn ang="0">
                    <a:pos x="T4" y="T5"/>
                  </a:cxn>
                  <a:cxn ang="0">
                    <a:pos x="T6" y="T7"/>
                  </a:cxn>
                  <a:cxn ang="0">
                    <a:pos x="T8" y="T9"/>
                  </a:cxn>
                  <a:cxn ang="0">
                    <a:pos x="T10" y="T11"/>
                  </a:cxn>
                </a:cxnLst>
                <a:rect l="0" t="0" r="r" b="b"/>
                <a:pathLst>
                  <a:path w="134" h="26">
                    <a:moveTo>
                      <a:pt x="0" y="26"/>
                    </a:moveTo>
                    <a:lnTo>
                      <a:pt x="0" y="26"/>
                    </a:lnTo>
                    <a:lnTo>
                      <a:pt x="134" y="26"/>
                    </a:lnTo>
                    <a:lnTo>
                      <a:pt x="134" y="0"/>
                    </a:lnTo>
                    <a:lnTo>
                      <a:pt x="0" y="0"/>
                    </a:lnTo>
                    <a:lnTo>
                      <a:pt x="0" y="26"/>
                    </a:lnTo>
                    <a:close/>
                  </a:path>
                </a:pathLst>
              </a:custGeom>
              <a:solidFill>
                <a:schemeClr val="bg2">
                  <a:lumMod val="75000"/>
                </a:schemeClr>
              </a:solidFill>
              <a:ln w="640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31" name="Freeform 7">
                <a:extLst>
                  <a:ext uri="{FF2B5EF4-FFF2-40B4-BE49-F238E27FC236}">
                    <a16:creationId xmlns:a16="http://schemas.microsoft.com/office/drawing/2014/main" id="{F52A15A3-352E-4258-BFD9-8FACC975EEA2}"/>
                  </a:ext>
                </a:extLst>
              </p:cNvPr>
              <p:cNvSpPr>
                <a:spLocks/>
              </p:cNvSpPr>
              <p:nvPr/>
            </p:nvSpPr>
            <p:spPr bwMode="auto">
              <a:xfrm>
                <a:off x="6030" y="1543"/>
                <a:ext cx="66" cy="16"/>
              </a:xfrm>
              <a:custGeom>
                <a:avLst/>
                <a:gdLst>
                  <a:gd name="T0" fmla="*/ 0 w 107"/>
                  <a:gd name="T1" fmla="*/ 27 h 27"/>
                  <a:gd name="T2" fmla="*/ 0 w 107"/>
                  <a:gd name="T3" fmla="*/ 27 h 27"/>
                  <a:gd name="T4" fmla="*/ 107 w 107"/>
                  <a:gd name="T5" fmla="*/ 27 h 27"/>
                  <a:gd name="T6" fmla="*/ 107 w 107"/>
                  <a:gd name="T7" fmla="*/ 0 h 27"/>
                  <a:gd name="T8" fmla="*/ 0 w 107"/>
                  <a:gd name="T9" fmla="*/ 0 h 27"/>
                  <a:gd name="T10" fmla="*/ 0 w 107"/>
                  <a:gd name="T11" fmla="*/ 27 h 27"/>
                </a:gdLst>
                <a:ahLst/>
                <a:cxnLst>
                  <a:cxn ang="0">
                    <a:pos x="T0" y="T1"/>
                  </a:cxn>
                  <a:cxn ang="0">
                    <a:pos x="T2" y="T3"/>
                  </a:cxn>
                  <a:cxn ang="0">
                    <a:pos x="T4" y="T5"/>
                  </a:cxn>
                  <a:cxn ang="0">
                    <a:pos x="T6" y="T7"/>
                  </a:cxn>
                  <a:cxn ang="0">
                    <a:pos x="T8" y="T9"/>
                  </a:cxn>
                  <a:cxn ang="0">
                    <a:pos x="T10" y="T11"/>
                  </a:cxn>
                </a:cxnLst>
                <a:rect l="0" t="0" r="r" b="b"/>
                <a:pathLst>
                  <a:path w="107" h="27">
                    <a:moveTo>
                      <a:pt x="0" y="27"/>
                    </a:moveTo>
                    <a:lnTo>
                      <a:pt x="0" y="27"/>
                    </a:lnTo>
                    <a:lnTo>
                      <a:pt x="107" y="27"/>
                    </a:lnTo>
                    <a:lnTo>
                      <a:pt x="107" y="0"/>
                    </a:lnTo>
                    <a:lnTo>
                      <a:pt x="0" y="0"/>
                    </a:lnTo>
                    <a:lnTo>
                      <a:pt x="0" y="27"/>
                    </a:lnTo>
                    <a:close/>
                  </a:path>
                </a:pathLst>
              </a:custGeom>
              <a:solidFill>
                <a:schemeClr val="bg2">
                  <a:lumMod val="75000"/>
                </a:schemeClr>
              </a:solidFill>
              <a:ln w="640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232" name="Freeform 8">
                <a:extLst>
                  <a:ext uri="{FF2B5EF4-FFF2-40B4-BE49-F238E27FC236}">
                    <a16:creationId xmlns:a16="http://schemas.microsoft.com/office/drawing/2014/main" id="{72E4915D-455D-4B67-BC67-619484C7F3D2}"/>
                  </a:ext>
                </a:extLst>
              </p:cNvPr>
              <p:cNvSpPr>
                <a:spLocks/>
              </p:cNvSpPr>
              <p:nvPr/>
            </p:nvSpPr>
            <p:spPr bwMode="auto">
              <a:xfrm>
                <a:off x="5997" y="1377"/>
                <a:ext cx="232" cy="49"/>
              </a:xfrm>
              <a:custGeom>
                <a:avLst/>
                <a:gdLst>
                  <a:gd name="T0" fmla="*/ 373 w 373"/>
                  <a:gd name="T1" fmla="*/ 0 h 80"/>
                  <a:gd name="T2" fmla="*/ 373 w 373"/>
                  <a:gd name="T3" fmla="*/ 0 h 80"/>
                  <a:gd name="T4" fmla="*/ 0 w 373"/>
                  <a:gd name="T5" fmla="*/ 0 h 80"/>
                  <a:gd name="T6" fmla="*/ 0 w 373"/>
                  <a:gd name="T7" fmla="*/ 80 h 80"/>
                  <a:gd name="T8" fmla="*/ 373 w 373"/>
                  <a:gd name="T9" fmla="*/ 80 h 80"/>
                  <a:gd name="T10" fmla="*/ 373 w 373"/>
                  <a:gd name="T11" fmla="*/ 0 h 80"/>
                </a:gdLst>
                <a:ahLst/>
                <a:cxnLst>
                  <a:cxn ang="0">
                    <a:pos x="T0" y="T1"/>
                  </a:cxn>
                  <a:cxn ang="0">
                    <a:pos x="T2" y="T3"/>
                  </a:cxn>
                  <a:cxn ang="0">
                    <a:pos x="T4" y="T5"/>
                  </a:cxn>
                  <a:cxn ang="0">
                    <a:pos x="T6" y="T7"/>
                  </a:cxn>
                  <a:cxn ang="0">
                    <a:pos x="T8" y="T9"/>
                  </a:cxn>
                  <a:cxn ang="0">
                    <a:pos x="T10" y="T11"/>
                  </a:cxn>
                </a:cxnLst>
                <a:rect l="0" t="0" r="r" b="b"/>
                <a:pathLst>
                  <a:path w="373" h="80">
                    <a:moveTo>
                      <a:pt x="373" y="0"/>
                    </a:moveTo>
                    <a:lnTo>
                      <a:pt x="373" y="0"/>
                    </a:lnTo>
                    <a:lnTo>
                      <a:pt x="0" y="0"/>
                    </a:lnTo>
                    <a:lnTo>
                      <a:pt x="0" y="80"/>
                    </a:lnTo>
                    <a:lnTo>
                      <a:pt x="373" y="80"/>
                    </a:lnTo>
                    <a:lnTo>
                      <a:pt x="37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39" name="Group 138">
            <a:extLst>
              <a:ext uri="{FF2B5EF4-FFF2-40B4-BE49-F238E27FC236}">
                <a16:creationId xmlns:a16="http://schemas.microsoft.com/office/drawing/2014/main" id="{0E5AF1CB-B3A6-4328-AFAB-ADF1E11D2981}"/>
              </a:ext>
            </a:extLst>
          </p:cNvPr>
          <p:cNvGrpSpPr/>
          <p:nvPr/>
        </p:nvGrpSpPr>
        <p:grpSpPr>
          <a:xfrm>
            <a:off x="6803688" y="181286"/>
            <a:ext cx="274320" cy="274320"/>
            <a:chOff x="3731065" y="1881036"/>
            <a:chExt cx="274320" cy="274320"/>
          </a:xfrm>
        </p:grpSpPr>
        <p:sp>
          <p:nvSpPr>
            <p:cNvPr id="112" name="Freeform: Shape 111">
              <a:extLst>
                <a:ext uri="{FF2B5EF4-FFF2-40B4-BE49-F238E27FC236}">
                  <a16:creationId xmlns:a16="http://schemas.microsoft.com/office/drawing/2014/main" id="{3BCED158-2C44-4CE4-B5AD-A41035B42F83}"/>
                </a:ext>
              </a:extLst>
            </p:cNvPr>
            <p:cNvSpPr>
              <a:spLocks noChangeAspect="1"/>
            </p:cNvSpPr>
            <p:nvPr/>
          </p:nvSpPr>
          <p:spPr>
            <a:xfrm>
              <a:off x="3731065" y="1881036"/>
              <a:ext cx="274320" cy="274320"/>
            </a:xfrm>
            <a:custGeom>
              <a:avLst/>
              <a:gdLst>
                <a:gd name="connsiteX0" fmla="*/ 287006 w 287006"/>
                <a:gd name="connsiteY0" fmla="*/ 143503 h 287006"/>
                <a:gd name="connsiteX1" fmla="*/ 143503 w 287006"/>
                <a:gd name="connsiteY1" fmla="*/ 287006 h 287006"/>
                <a:gd name="connsiteX2" fmla="*/ 0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0" y="222758"/>
                    <a:pt x="0" y="143503"/>
                  </a:cubicBezTo>
                  <a:cubicBezTo>
                    <a:pt x="0" y="64249"/>
                    <a:pt x="64248" y="0"/>
                    <a:pt x="143503" y="0"/>
                  </a:cubicBezTo>
                  <a:cubicBezTo>
                    <a:pt x="222758" y="0"/>
                    <a:pt x="287006" y="64249"/>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89" name="Group 50">
              <a:extLst>
                <a:ext uri="{FF2B5EF4-FFF2-40B4-BE49-F238E27FC236}">
                  <a16:creationId xmlns:a16="http://schemas.microsoft.com/office/drawing/2014/main" id="{735DD802-89D7-4A4A-8035-FEC8E7D985EB}"/>
                </a:ext>
              </a:extLst>
            </p:cNvPr>
            <p:cNvGrpSpPr>
              <a:grpSpLocks noChangeAspect="1"/>
            </p:cNvGrpSpPr>
            <p:nvPr/>
          </p:nvGrpSpPr>
          <p:grpSpPr bwMode="auto">
            <a:xfrm>
              <a:off x="3787697" y="1921799"/>
              <a:ext cx="161055" cy="183270"/>
              <a:chOff x="1888" y="997"/>
              <a:chExt cx="232" cy="264"/>
            </a:xfrm>
          </p:grpSpPr>
          <p:sp>
            <p:nvSpPr>
              <p:cNvPr id="120" name="Freeform 51">
                <a:extLst>
                  <a:ext uri="{FF2B5EF4-FFF2-40B4-BE49-F238E27FC236}">
                    <a16:creationId xmlns:a16="http://schemas.microsoft.com/office/drawing/2014/main" id="{C2CEF00D-FBFD-4889-AA4E-CC8D53147F99}"/>
                  </a:ext>
                </a:extLst>
              </p:cNvPr>
              <p:cNvSpPr>
                <a:spLocks/>
              </p:cNvSpPr>
              <p:nvPr/>
            </p:nvSpPr>
            <p:spPr bwMode="auto">
              <a:xfrm>
                <a:off x="2037" y="1186"/>
                <a:ext cx="73" cy="17"/>
              </a:xfrm>
              <a:custGeom>
                <a:avLst/>
                <a:gdLst>
                  <a:gd name="T0" fmla="*/ 71 w 118"/>
                  <a:gd name="T1" fmla="*/ 4 h 27"/>
                  <a:gd name="T2" fmla="*/ 71 w 118"/>
                  <a:gd name="T3" fmla="*/ 4 h 27"/>
                  <a:gd name="T4" fmla="*/ 55 w 118"/>
                  <a:gd name="T5" fmla="*/ 0 h 27"/>
                  <a:gd name="T6" fmla="*/ 0 w 118"/>
                  <a:gd name="T7" fmla="*/ 27 h 27"/>
                  <a:gd name="T8" fmla="*/ 118 w 118"/>
                  <a:gd name="T9" fmla="*/ 27 h 27"/>
                  <a:gd name="T10" fmla="*/ 104 w 118"/>
                  <a:gd name="T11" fmla="*/ 18 h 27"/>
                  <a:gd name="T12" fmla="*/ 88 w 118"/>
                  <a:gd name="T13" fmla="*/ 10 h 27"/>
                  <a:gd name="T14" fmla="*/ 71 w 118"/>
                  <a:gd name="T15" fmla="*/ 4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
                    <a:moveTo>
                      <a:pt x="71" y="4"/>
                    </a:moveTo>
                    <a:lnTo>
                      <a:pt x="71" y="4"/>
                    </a:lnTo>
                    <a:cubicBezTo>
                      <a:pt x="66" y="2"/>
                      <a:pt x="60" y="1"/>
                      <a:pt x="55" y="0"/>
                    </a:cubicBezTo>
                    <a:lnTo>
                      <a:pt x="0" y="27"/>
                    </a:lnTo>
                    <a:lnTo>
                      <a:pt x="118" y="27"/>
                    </a:lnTo>
                    <a:cubicBezTo>
                      <a:pt x="114" y="24"/>
                      <a:pt x="109" y="21"/>
                      <a:pt x="104" y="18"/>
                    </a:cubicBezTo>
                    <a:cubicBezTo>
                      <a:pt x="99" y="15"/>
                      <a:pt x="93" y="12"/>
                      <a:pt x="88" y="10"/>
                    </a:cubicBezTo>
                    <a:cubicBezTo>
                      <a:pt x="82" y="8"/>
                      <a:pt x="77" y="6"/>
                      <a:pt x="71" y="4"/>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 name="Freeform 52">
                <a:extLst>
                  <a:ext uri="{FF2B5EF4-FFF2-40B4-BE49-F238E27FC236}">
                    <a16:creationId xmlns:a16="http://schemas.microsoft.com/office/drawing/2014/main" id="{9617F12B-0C13-40D0-BDA3-054AF408A5D8}"/>
                  </a:ext>
                </a:extLst>
              </p:cNvPr>
              <p:cNvSpPr>
                <a:spLocks/>
              </p:cNvSpPr>
              <p:nvPr/>
            </p:nvSpPr>
            <p:spPr bwMode="auto">
              <a:xfrm>
                <a:off x="1888" y="1219"/>
                <a:ext cx="53" cy="32"/>
              </a:xfrm>
              <a:custGeom>
                <a:avLst/>
                <a:gdLst>
                  <a:gd name="T0" fmla="*/ 4 w 85"/>
                  <a:gd name="T1" fmla="*/ 13 h 51"/>
                  <a:gd name="T2" fmla="*/ 4 w 85"/>
                  <a:gd name="T3" fmla="*/ 13 h 51"/>
                  <a:gd name="T4" fmla="*/ 13 w 85"/>
                  <a:gd name="T5" fmla="*/ 24 h 51"/>
                  <a:gd name="T6" fmla="*/ 26 w 85"/>
                  <a:gd name="T7" fmla="*/ 33 h 51"/>
                  <a:gd name="T8" fmla="*/ 40 w 85"/>
                  <a:gd name="T9" fmla="*/ 41 h 51"/>
                  <a:gd name="T10" fmla="*/ 55 w 85"/>
                  <a:gd name="T11" fmla="*/ 47 h 51"/>
                  <a:gd name="T12" fmla="*/ 67 w 85"/>
                  <a:gd name="T13" fmla="*/ 51 h 51"/>
                  <a:gd name="T14" fmla="*/ 85 w 85"/>
                  <a:gd name="T15" fmla="*/ 0 h 51"/>
                  <a:gd name="T16" fmla="*/ 0 w 85"/>
                  <a:gd name="T17" fmla="*/ 0 h 51"/>
                  <a:gd name="T18" fmla="*/ 4 w 85"/>
                  <a:gd name="T19"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51">
                    <a:moveTo>
                      <a:pt x="4" y="13"/>
                    </a:moveTo>
                    <a:lnTo>
                      <a:pt x="4" y="13"/>
                    </a:lnTo>
                    <a:cubicBezTo>
                      <a:pt x="6" y="17"/>
                      <a:pt x="9" y="21"/>
                      <a:pt x="13" y="24"/>
                    </a:cubicBezTo>
                    <a:cubicBezTo>
                      <a:pt x="17" y="28"/>
                      <a:pt x="21" y="31"/>
                      <a:pt x="26" y="33"/>
                    </a:cubicBezTo>
                    <a:cubicBezTo>
                      <a:pt x="30" y="36"/>
                      <a:pt x="35" y="39"/>
                      <a:pt x="40" y="41"/>
                    </a:cubicBezTo>
                    <a:cubicBezTo>
                      <a:pt x="45" y="43"/>
                      <a:pt x="50" y="45"/>
                      <a:pt x="55" y="47"/>
                    </a:cubicBezTo>
                    <a:cubicBezTo>
                      <a:pt x="60" y="49"/>
                      <a:pt x="64" y="50"/>
                      <a:pt x="67" y="51"/>
                    </a:cubicBezTo>
                    <a:lnTo>
                      <a:pt x="85" y="0"/>
                    </a:lnTo>
                    <a:lnTo>
                      <a:pt x="0" y="0"/>
                    </a:lnTo>
                    <a:cubicBezTo>
                      <a:pt x="0" y="5"/>
                      <a:pt x="1" y="9"/>
                      <a:pt x="4" y="13"/>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 name="Freeform 53">
                <a:extLst>
                  <a:ext uri="{FF2B5EF4-FFF2-40B4-BE49-F238E27FC236}">
                    <a16:creationId xmlns:a16="http://schemas.microsoft.com/office/drawing/2014/main" id="{80CE6103-2C87-4792-9369-4362B37D0BE4}"/>
                  </a:ext>
                </a:extLst>
              </p:cNvPr>
              <p:cNvSpPr>
                <a:spLocks/>
              </p:cNvSpPr>
              <p:nvPr/>
            </p:nvSpPr>
            <p:spPr bwMode="auto">
              <a:xfrm>
                <a:off x="1946" y="1219"/>
                <a:ext cx="112" cy="42"/>
              </a:xfrm>
              <a:custGeom>
                <a:avLst/>
                <a:gdLst>
                  <a:gd name="T0" fmla="*/ 94 w 181"/>
                  <a:gd name="T1" fmla="*/ 0 h 67"/>
                  <a:gd name="T2" fmla="*/ 94 w 181"/>
                  <a:gd name="T3" fmla="*/ 0 h 67"/>
                  <a:gd name="T4" fmla="*/ 20 w 181"/>
                  <a:gd name="T5" fmla="*/ 0 h 67"/>
                  <a:gd name="T6" fmla="*/ 0 w 181"/>
                  <a:gd name="T7" fmla="*/ 58 h 67"/>
                  <a:gd name="T8" fmla="*/ 47 w 181"/>
                  <a:gd name="T9" fmla="*/ 64 h 67"/>
                  <a:gd name="T10" fmla="*/ 94 w 181"/>
                  <a:gd name="T11" fmla="*/ 67 h 67"/>
                  <a:gd name="T12" fmla="*/ 138 w 181"/>
                  <a:gd name="T13" fmla="*/ 65 h 67"/>
                  <a:gd name="T14" fmla="*/ 181 w 181"/>
                  <a:gd name="T15" fmla="*/ 59 h 67"/>
                  <a:gd name="T16" fmla="*/ 161 w 181"/>
                  <a:gd name="T17" fmla="*/ 0 h 67"/>
                  <a:gd name="T18" fmla="*/ 94 w 181"/>
                  <a:gd name="T1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67">
                    <a:moveTo>
                      <a:pt x="94" y="0"/>
                    </a:moveTo>
                    <a:lnTo>
                      <a:pt x="94" y="0"/>
                    </a:lnTo>
                    <a:lnTo>
                      <a:pt x="20" y="0"/>
                    </a:lnTo>
                    <a:lnTo>
                      <a:pt x="0" y="58"/>
                    </a:lnTo>
                    <a:cubicBezTo>
                      <a:pt x="16" y="61"/>
                      <a:pt x="31" y="63"/>
                      <a:pt x="47" y="64"/>
                    </a:cubicBezTo>
                    <a:cubicBezTo>
                      <a:pt x="62" y="66"/>
                      <a:pt x="78" y="67"/>
                      <a:pt x="94" y="67"/>
                    </a:cubicBezTo>
                    <a:cubicBezTo>
                      <a:pt x="109" y="67"/>
                      <a:pt x="123" y="66"/>
                      <a:pt x="138" y="65"/>
                    </a:cubicBezTo>
                    <a:cubicBezTo>
                      <a:pt x="152" y="63"/>
                      <a:pt x="167" y="61"/>
                      <a:pt x="181" y="59"/>
                    </a:cubicBezTo>
                    <a:lnTo>
                      <a:pt x="161" y="0"/>
                    </a:lnTo>
                    <a:lnTo>
                      <a:pt x="9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54">
                <a:extLst>
                  <a:ext uri="{FF2B5EF4-FFF2-40B4-BE49-F238E27FC236}">
                    <a16:creationId xmlns:a16="http://schemas.microsoft.com/office/drawing/2014/main" id="{A66F6444-0514-47B2-BEC3-D905A620969F}"/>
                  </a:ext>
                </a:extLst>
              </p:cNvPr>
              <p:cNvSpPr>
                <a:spLocks noEditPoints="1"/>
              </p:cNvSpPr>
              <p:nvPr/>
            </p:nvSpPr>
            <p:spPr bwMode="auto">
              <a:xfrm>
                <a:off x="1898" y="997"/>
                <a:ext cx="199" cy="222"/>
              </a:xfrm>
              <a:custGeom>
                <a:avLst/>
                <a:gdLst>
                  <a:gd name="T0" fmla="*/ 257 w 320"/>
                  <a:gd name="T1" fmla="*/ 182 h 359"/>
                  <a:gd name="T2" fmla="*/ 257 w 320"/>
                  <a:gd name="T3" fmla="*/ 182 h 359"/>
                  <a:gd name="T4" fmla="*/ 237 w 320"/>
                  <a:gd name="T5" fmla="*/ 211 h 359"/>
                  <a:gd name="T6" fmla="*/ 207 w 320"/>
                  <a:gd name="T7" fmla="*/ 231 h 359"/>
                  <a:gd name="T8" fmla="*/ 171 w 320"/>
                  <a:gd name="T9" fmla="*/ 239 h 359"/>
                  <a:gd name="T10" fmla="*/ 134 w 320"/>
                  <a:gd name="T11" fmla="*/ 231 h 359"/>
                  <a:gd name="T12" fmla="*/ 105 w 320"/>
                  <a:gd name="T13" fmla="*/ 211 h 359"/>
                  <a:gd name="T14" fmla="*/ 85 w 320"/>
                  <a:gd name="T15" fmla="*/ 182 h 359"/>
                  <a:gd name="T16" fmla="*/ 78 w 320"/>
                  <a:gd name="T17" fmla="*/ 145 h 359"/>
                  <a:gd name="T18" fmla="*/ 85 w 320"/>
                  <a:gd name="T19" fmla="*/ 109 h 359"/>
                  <a:gd name="T20" fmla="*/ 105 w 320"/>
                  <a:gd name="T21" fmla="*/ 80 h 359"/>
                  <a:gd name="T22" fmla="*/ 134 w 320"/>
                  <a:gd name="T23" fmla="*/ 60 h 359"/>
                  <a:gd name="T24" fmla="*/ 171 w 320"/>
                  <a:gd name="T25" fmla="*/ 52 h 359"/>
                  <a:gd name="T26" fmla="*/ 207 w 320"/>
                  <a:gd name="T27" fmla="*/ 60 h 359"/>
                  <a:gd name="T28" fmla="*/ 237 w 320"/>
                  <a:gd name="T29" fmla="*/ 80 h 359"/>
                  <a:gd name="T30" fmla="*/ 257 w 320"/>
                  <a:gd name="T31" fmla="*/ 109 h 359"/>
                  <a:gd name="T32" fmla="*/ 264 w 320"/>
                  <a:gd name="T33" fmla="*/ 145 h 359"/>
                  <a:gd name="T34" fmla="*/ 257 w 320"/>
                  <a:gd name="T35" fmla="*/ 182 h 359"/>
                  <a:gd name="T36" fmla="*/ 309 w 320"/>
                  <a:gd name="T37" fmla="*/ 205 h 359"/>
                  <a:gd name="T38" fmla="*/ 309 w 320"/>
                  <a:gd name="T39" fmla="*/ 205 h 359"/>
                  <a:gd name="T40" fmla="*/ 320 w 320"/>
                  <a:gd name="T41" fmla="*/ 148 h 359"/>
                  <a:gd name="T42" fmla="*/ 315 w 320"/>
                  <a:gd name="T43" fmla="*/ 108 h 359"/>
                  <a:gd name="T44" fmla="*/ 300 w 320"/>
                  <a:gd name="T45" fmla="*/ 73 h 359"/>
                  <a:gd name="T46" fmla="*/ 276 w 320"/>
                  <a:gd name="T47" fmla="*/ 42 h 359"/>
                  <a:gd name="T48" fmla="*/ 246 w 320"/>
                  <a:gd name="T49" fmla="*/ 19 h 359"/>
                  <a:gd name="T50" fmla="*/ 211 w 320"/>
                  <a:gd name="T51" fmla="*/ 4 h 359"/>
                  <a:gd name="T52" fmla="*/ 171 w 320"/>
                  <a:gd name="T53" fmla="*/ 0 h 359"/>
                  <a:gd name="T54" fmla="*/ 131 w 320"/>
                  <a:gd name="T55" fmla="*/ 4 h 359"/>
                  <a:gd name="T56" fmla="*/ 96 w 320"/>
                  <a:gd name="T57" fmla="*/ 19 h 359"/>
                  <a:gd name="T58" fmla="*/ 65 w 320"/>
                  <a:gd name="T59" fmla="*/ 42 h 359"/>
                  <a:gd name="T60" fmla="*/ 42 w 320"/>
                  <a:gd name="T61" fmla="*/ 73 h 359"/>
                  <a:gd name="T62" fmla="*/ 27 w 320"/>
                  <a:gd name="T63" fmla="*/ 108 h 359"/>
                  <a:gd name="T64" fmla="*/ 22 w 320"/>
                  <a:gd name="T65" fmla="*/ 148 h 359"/>
                  <a:gd name="T66" fmla="*/ 33 w 320"/>
                  <a:gd name="T67" fmla="*/ 205 h 359"/>
                  <a:gd name="T68" fmla="*/ 65 w 320"/>
                  <a:gd name="T69" fmla="*/ 253 h 359"/>
                  <a:gd name="T70" fmla="*/ 108 w 320"/>
                  <a:gd name="T71" fmla="*/ 296 h 359"/>
                  <a:gd name="T72" fmla="*/ 81 w 320"/>
                  <a:gd name="T73" fmla="*/ 300 h 359"/>
                  <a:gd name="T74" fmla="*/ 51 w 320"/>
                  <a:gd name="T75" fmla="*/ 308 h 359"/>
                  <a:gd name="T76" fmla="*/ 23 w 320"/>
                  <a:gd name="T77" fmla="*/ 318 h 359"/>
                  <a:gd name="T78" fmla="*/ 0 w 320"/>
                  <a:gd name="T79" fmla="*/ 332 h 359"/>
                  <a:gd name="T80" fmla="*/ 144 w 320"/>
                  <a:gd name="T81" fmla="*/ 332 h 359"/>
                  <a:gd name="T82" fmla="*/ 171 w 320"/>
                  <a:gd name="T83" fmla="*/ 359 h 359"/>
                  <a:gd name="T84" fmla="*/ 276 w 320"/>
                  <a:gd name="T85" fmla="*/ 253 h 359"/>
                  <a:gd name="T86" fmla="*/ 309 w 320"/>
                  <a:gd name="T87" fmla="*/ 20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0" h="359">
                    <a:moveTo>
                      <a:pt x="257" y="182"/>
                    </a:moveTo>
                    <a:lnTo>
                      <a:pt x="257" y="182"/>
                    </a:lnTo>
                    <a:cubicBezTo>
                      <a:pt x="252" y="193"/>
                      <a:pt x="245" y="203"/>
                      <a:pt x="237" y="211"/>
                    </a:cubicBezTo>
                    <a:cubicBezTo>
                      <a:pt x="228" y="220"/>
                      <a:pt x="219" y="227"/>
                      <a:pt x="207" y="231"/>
                    </a:cubicBezTo>
                    <a:cubicBezTo>
                      <a:pt x="196" y="236"/>
                      <a:pt x="184" y="239"/>
                      <a:pt x="171" y="239"/>
                    </a:cubicBezTo>
                    <a:cubicBezTo>
                      <a:pt x="158" y="239"/>
                      <a:pt x="146" y="236"/>
                      <a:pt x="134" y="231"/>
                    </a:cubicBezTo>
                    <a:cubicBezTo>
                      <a:pt x="123" y="227"/>
                      <a:pt x="113" y="220"/>
                      <a:pt x="105" y="211"/>
                    </a:cubicBezTo>
                    <a:cubicBezTo>
                      <a:pt x="96" y="203"/>
                      <a:pt x="90" y="193"/>
                      <a:pt x="85" y="182"/>
                    </a:cubicBezTo>
                    <a:cubicBezTo>
                      <a:pt x="80" y="171"/>
                      <a:pt x="78" y="158"/>
                      <a:pt x="78" y="145"/>
                    </a:cubicBezTo>
                    <a:cubicBezTo>
                      <a:pt x="78" y="133"/>
                      <a:pt x="80" y="120"/>
                      <a:pt x="85" y="109"/>
                    </a:cubicBezTo>
                    <a:cubicBezTo>
                      <a:pt x="90" y="98"/>
                      <a:pt x="96" y="88"/>
                      <a:pt x="105" y="80"/>
                    </a:cubicBezTo>
                    <a:cubicBezTo>
                      <a:pt x="113" y="71"/>
                      <a:pt x="123" y="64"/>
                      <a:pt x="134" y="60"/>
                    </a:cubicBezTo>
                    <a:cubicBezTo>
                      <a:pt x="146" y="55"/>
                      <a:pt x="158" y="52"/>
                      <a:pt x="171" y="52"/>
                    </a:cubicBezTo>
                    <a:cubicBezTo>
                      <a:pt x="184" y="52"/>
                      <a:pt x="196" y="55"/>
                      <a:pt x="207" y="60"/>
                    </a:cubicBezTo>
                    <a:cubicBezTo>
                      <a:pt x="219" y="64"/>
                      <a:pt x="228" y="71"/>
                      <a:pt x="237" y="80"/>
                    </a:cubicBezTo>
                    <a:cubicBezTo>
                      <a:pt x="245" y="88"/>
                      <a:pt x="252" y="98"/>
                      <a:pt x="257" y="109"/>
                    </a:cubicBezTo>
                    <a:cubicBezTo>
                      <a:pt x="262" y="120"/>
                      <a:pt x="264" y="133"/>
                      <a:pt x="264" y="145"/>
                    </a:cubicBezTo>
                    <a:cubicBezTo>
                      <a:pt x="264" y="158"/>
                      <a:pt x="262" y="171"/>
                      <a:pt x="257" y="182"/>
                    </a:cubicBezTo>
                    <a:close/>
                    <a:moveTo>
                      <a:pt x="309" y="205"/>
                    </a:moveTo>
                    <a:lnTo>
                      <a:pt x="309" y="205"/>
                    </a:lnTo>
                    <a:cubicBezTo>
                      <a:pt x="316" y="187"/>
                      <a:pt x="320" y="168"/>
                      <a:pt x="320" y="148"/>
                    </a:cubicBezTo>
                    <a:cubicBezTo>
                      <a:pt x="320" y="134"/>
                      <a:pt x="318" y="121"/>
                      <a:pt x="315" y="108"/>
                    </a:cubicBezTo>
                    <a:cubicBezTo>
                      <a:pt x="311" y="96"/>
                      <a:pt x="306" y="84"/>
                      <a:pt x="300" y="73"/>
                    </a:cubicBezTo>
                    <a:cubicBezTo>
                      <a:pt x="293" y="62"/>
                      <a:pt x="285" y="52"/>
                      <a:pt x="276" y="42"/>
                    </a:cubicBezTo>
                    <a:cubicBezTo>
                      <a:pt x="267" y="33"/>
                      <a:pt x="257" y="26"/>
                      <a:pt x="246" y="19"/>
                    </a:cubicBezTo>
                    <a:cubicBezTo>
                      <a:pt x="235" y="13"/>
                      <a:pt x="223" y="8"/>
                      <a:pt x="211" y="4"/>
                    </a:cubicBezTo>
                    <a:cubicBezTo>
                      <a:pt x="198" y="2"/>
                      <a:pt x="185" y="0"/>
                      <a:pt x="171" y="0"/>
                    </a:cubicBezTo>
                    <a:cubicBezTo>
                      <a:pt x="157" y="0"/>
                      <a:pt x="144" y="2"/>
                      <a:pt x="131" y="4"/>
                    </a:cubicBezTo>
                    <a:cubicBezTo>
                      <a:pt x="118" y="8"/>
                      <a:pt x="107" y="13"/>
                      <a:pt x="96" y="19"/>
                    </a:cubicBezTo>
                    <a:cubicBezTo>
                      <a:pt x="84" y="26"/>
                      <a:pt x="74" y="33"/>
                      <a:pt x="65" y="42"/>
                    </a:cubicBezTo>
                    <a:cubicBezTo>
                      <a:pt x="56" y="52"/>
                      <a:pt x="48" y="62"/>
                      <a:pt x="42" y="73"/>
                    </a:cubicBezTo>
                    <a:cubicBezTo>
                      <a:pt x="36" y="84"/>
                      <a:pt x="31" y="96"/>
                      <a:pt x="27" y="108"/>
                    </a:cubicBezTo>
                    <a:cubicBezTo>
                      <a:pt x="23" y="121"/>
                      <a:pt x="22" y="134"/>
                      <a:pt x="22" y="148"/>
                    </a:cubicBezTo>
                    <a:cubicBezTo>
                      <a:pt x="22" y="168"/>
                      <a:pt x="25" y="187"/>
                      <a:pt x="33" y="205"/>
                    </a:cubicBezTo>
                    <a:cubicBezTo>
                      <a:pt x="41" y="223"/>
                      <a:pt x="51" y="239"/>
                      <a:pt x="65" y="253"/>
                    </a:cubicBezTo>
                    <a:lnTo>
                      <a:pt x="108" y="296"/>
                    </a:lnTo>
                    <a:cubicBezTo>
                      <a:pt x="100" y="297"/>
                      <a:pt x="91" y="299"/>
                      <a:pt x="81" y="300"/>
                    </a:cubicBezTo>
                    <a:cubicBezTo>
                      <a:pt x="71" y="302"/>
                      <a:pt x="61" y="305"/>
                      <a:pt x="51" y="308"/>
                    </a:cubicBezTo>
                    <a:cubicBezTo>
                      <a:pt x="41" y="311"/>
                      <a:pt x="32" y="314"/>
                      <a:pt x="23" y="318"/>
                    </a:cubicBezTo>
                    <a:cubicBezTo>
                      <a:pt x="14" y="322"/>
                      <a:pt x="6" y="327"/>
                      <a:pt x="0" y="332"/>
                    </a:cubicBezTo>
                    <a:lnTo>
                      <a:pt x="144" y="332"/>
                    </a:lnTo>
                    <a:lnTo>
                      <a:pt x="171" y="359"/>
                    </a:lnTo>
                    <a:lnTo>
                      <a:pt x="276" y="253"/>
                    </a:lnTo>
                    <a:cubicBezTo>
                      <a:pt x="290" y="239"/>
                      <a:pt x="301" y="223"/>
                      <a:pt x="309" y="20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 name="Freeform 55">
                <a:extLst>
                  <a:ext uri="{FF2B5EF4-FFF2-40B4-BE49-F238E27FC236}">
                    <a16:creationId xmlns:a16="http://schemas.microsoft.com/office/drawing/2014/main" id="{AB031C68-5069-4F83-8824-B462650FC525}"/>
                  </a:ext>
                </a:extLst>
              </p:cNvPr>
              <p:cNvSpPr>
                <a:spLocks/>
              </p:cNvSpPr>
              <p:nvPr/>
            </p:nvSpPr>
            <p:spPr bwMode="auto">
              <a:xfrm>
                <a:off x="1963" y="1046"/>
                <a:ext cx="83" cy="82"/>
              </a:xfrm>
              <a:custGeom>
                <a:avLst/>
                <a:gdLst>
                  <a:gd name="T0" fmla="*/ 114 w 134"/>
                  <a:gd name="T1" fmla="*/ 19 h 133"/>
                  <a:gd name="T2" fmla="*/ 114 w 134"/>
                  <a:gd name="T3" fmla="*/ 19 h 133"/>
                  <a:gd name="T4" fmla="*/ 93 w 134"/>
                  <a:gd name="T5" fmla="*/ 5 h 133"/>
                  <a:gd name="T6" fmla="*/ 67 w 134"/>
                  <a:gd name="T7" fmla="*/ 0 h 133"/>
                  <a:gd name="T8" fmla="*/ 41 w 134"/>
                  <a:gd name="T9" fmla="*/ 5 h 133"/>
                  <a:gd name="T10" fmla="*/ 20 w 134"/>
                  <a:gd name="T11" fmla="*/ 19 h 133"/>
                  <a:gd name="T12" fmla="*/ 5 w 134"/>
                  <a:gd name="T13" fmla="*/ 41 h 133"/>
                  <a:gd name="T14" fmla="*/ 0 w 134"/>
                  <a:gd name="T15" fmla="*/ 66 h 133"/>
                  <a:gd name="T16" fmla="*/ 5 w 134"/>
                  <a:gd name="T17" fmla="*/ 92 h 133"/>
                  <a:gd name="T18" fmla="*/ 20 w 134"/>
                  <a:gd name="T19" fmla="*/ 114 h 133"/>
                  <a:gd name="T20" fmla="*/ 41 w 134"/>
                  <a:gd name="T21" fmla="*/ 128 h 133"/>
                  <a:gd name="T22" fmla="*/ 67 w 134"/>
                  <a:gd name="T23" fmla="*/ 133 h 133"/>
                  <a:gd name="T24" fmla="*/ 93 w 134"/>
                  <a:gd name="T25" fmla="*/ 128 h 133"/>
                  <a:gd name="T26" fmla="*/ 114 w 134"/>
                  <a:gd name="T27" fmla="*/ 114 h 133"/>
                  <a:gd name="T28" fmla="*/ 128 w 134"/>
                  <a:gd name="T29" fmla="*/ 92 h 133"/>
                  <a:gd name="T30" fmla="*/ 134 w 134"/>
                  <a:gd name="T31" fmla="*/ 66 h 133"/>
                  <a:gd name="T32" fmla="*/ 128 w 134"/>
                  <a:gd name="T33" fmla="*/ 41 h 133"/>
                  <a:gd name="T34" fmla="*/ 114 w 134"/>
                  <a:gd name="T35"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133">
                    <a:moveTo>
                      <a:pt x="114" y="19"/>
                    </a:moveTo>
                    <a:lnTo>
                      <a:pt x="114" y="19"/>
                    </a:lnTo>
                    <a:cubicBezTo>
                      <a:pt x="108" y="13"/>
                      <a:pt x="101" y="9"/>
                      <a:pt x="93" y="5"/>
                    </a:cubicBezTo>
                    <a:cubicBezTo>
                      <a:pt x="85" y="2"/>
                      <a:pt x="76" y="0"/>
                      <a:pt x="67" y="0"/>
                    </a:cubicBezTo>
                    <a:cubicBezTo>
                      <a:pt x="58" y="0"/>
                      <a:pt x="49" y="2"/>
                      <a:pt x="41" y="5"/>
                    </a:cubicBezTo>
                    <a:cubicBezTo>
                      <a:pt x="33" y="9"/>
                      <a:pt x="26" y="13"/>
                      <a:pt x="20" y="19"/>
                    </a:cubicBezTo>
                    <a:cubicBezTo>
                      <a:pt x="14" y="25"/>
                      <a:pt x="9" y="32"/>
                      <a:pt x="5" y="41"/>
                    </a:cubicBezTo>
                    <a:cubicBezTo>
                      <a:pt x="2" y="49"/>
                      <a:pt x="0" y="57"/>
                      <a:pt x="0" y="66"/>
                    </a:cubicBezTo>
                    <a:cubicBezTo>
                      <a:pt x="0" y="76"/>
                      <a:pt x="2" y="84"/>
                      <a:pt x="5" y="92"/>
                    </a:cubicBezTo>
                    <a:cubicBezTo>
                      <a:pt x="9" y="101"/>
                      <a:pt x="14" y="108"/>
                      <a:pt x="20" y="114"/>
                    </a:cubicBezTo>
                    <a:cubicBezTo>
                      <a:pt x="26" y="120"/>
                      <a:pt x="33" y="124"/>
                      <a:pt x="41" y="128"/>
                    </a:cubicBezTo>
                    <a:cubicBezTo>
                      <a:pt x="49" y="131"/>
                      <a:pt x="58" y="133"/>
                      <a:pt x="67" y="133"/>
                    </a:cubicBezTo>
                    <a:cubicBezTo>
                      <a:pt x="76" y="133"/>
                      <a:pt x="85" y="131"/>
                      <a:pt x="93" y="128"/>
                    </a:cubicBezTo>
                    <a:cubicBezTo>
                      <a:pt x="101" y="124"/>
                      <a:pt x="108" y="120"/>
                      <a:pt x="114" y="114"/>
                    </a:cubicBezTo>
                    <a:cubicBezTo>
                      <a:pt x="120" y="108"/>
                      <a:pt x="125" y="101"/>
                      <a:pt x="128" y="92"/>
                    </a:cubicBezTo>
                    <a:cubicBezTo>
                      <a:pt x="132" y="84"/>
                      <a:pt x="134" y="76"/>
                      <a:pt x="134" y="66"/>
                    </a:cubicBezTo>
                    <a:cubicBezTo>
                      <a:pt x="134" y="57"/>
                      <a:pt x="132" y="49"/>
                      <a:pt x="128" y="41"/>
                    </a:cubicBezTo>
                    <a:cubicBezTo>
                      <a:pt x="125" y="32"/>
                      <a:pt x="120" y="25"/>
                      <a:pt x="114" y="19"/>
                    </a:cubicBezTo>
                    <a:close/>
                  </a:path>
                </a:pathLst>
              </a:custGeom>
              <a:solidFill>
                <a:schemeClr val="bg2">
                  <a:lumMod val="75000"/>
                </a:schemeClr>
              </a:solidFill>
              <a:ln w="640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sp>
            <p:nvSpPr>
              <p:cNvPr id="138" name="Freeform 56">
                <a:extLst>
                  <a:ext uri="{FF2B5EF4-FFF2-40B4-BE49-F238E27FC236}">
                    <a16:creationId xmlns:a16="http://schemas.microsoft.com/office/drawing/2014/main" id="{DC382EBF-801B-413B-A99C-1C4C8AA8C862}"/>
                  </a:ext>
                </a:extLst>
              </p:cNvPr>
              <p:cNvSpPr>
                <a:spLocks/>
              </p:cNvSpPr>
              <p:nvPr/>
            </p:nvSpPr>
            <p:spPr bwMode="auto">
              <a:xfrm>
                <a:off x="2063" y="1219"/>
                <a:ext cx="57" cy="33"/>
              </a:xfrm>
              <a:custGeom>
                <a:avLst/>
                <a:gdLst>
                  <a:gd name="T0" fmla="*/ 0 w 91"/>
                  <a:gd name="T1" fmla="*/ 0 h 53"/>
                  <a:gd name="T2" fmla="*/ 0 w 91"/>
                  <a:gd name="T3" fmla="*/ 0 h 53"/>
                  <a:gd name="T4" fmla="*/ 18 w 91"/>
                  <a:gd name="T5" fmla="*/ 53 h 53"/>
                  <a:gd name="T6" fmla="*/ 32 w 91"/>
                  <a:gd name="T7" fmla="*/ 49 h 53"/>
                  <a:gd name="T8" fmla="*/ 47 w 91"/>
                  <a:gd name="T9" fmla="*/ 43 h 53"/>
                  <a:gd name="T10" fmla="*/ 63 w 91"/>
                  <a:gd name="T11" fmla="*/ 35 h 53"/>
                  <a:gd name="T12" fmla="*/ 78 w 91"/>
                  <a:gd name="T13" fmla="*/ 25 h 53"/>
                  <a:gd name="T14" fmla="*/ 88 w 91"/>
                  <a:gd name="T15" fmla="*/ 13 h 53"/>
                  <a:gd name="T16" fmla="*/ 91 w 91"/>
                  <a:gd name="T17" fmla="*/ 0 h 53"/>
                  <a:gd name="T18" fmla="*/ 0 w 91"/>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53">
                    <a:moveTo>
                      <a:pt x="0" y="0"/>
                    </a:moveTo>
                    <a:lnTo>
                      <a:pt x="0" y="0"/>
                    </a:lnTo>
                    <a:lnTo>
                      <a:pt x="18" y="53"/>
                    </a:lnTo>
                    <a:cubicBezTo>
                      <a:pt x="22" y="52"/>
                      <a:pt x="27" y="50"/>
                      <a:pt x="32" y="49"/>
                    </a:cubicBezTo>
                    <a:cubicBezTo>
                      <a:pt x="37" y="47"/>
                      <a:pt x="42" y="45"/>
                      <a:pt x="47" y="43"/>
                    </a:cubicBezTo>
                    <a:cubicBezTo>
                      <a:pt x="53" y="41"/>
                      <a:pt x="58" y="38"/>
                      <a:pt x="63" y="35"/>
                    </a:cubicBezTo>
                    <a:cubicBezTo>
                      <a:pt x="69" y="32"/>
                      <a:pt x="73" y="29"/>
                      <a:pt x="78" y="25"/>
                    </a:cubicBezTo>
                    <a:cubicBezTo>
                      <a:pt x="82" y="22"/>
                      <a:pt x="85" y="18"/>
                      <a:pt x="88" y="13"/>
                    </a:cubicBezTo>
                    <a:cubicBezTo>
                      <a:pt x="90" y="9"/>
                      <a:pt x="91" y="5"/>
                      <a:pt x="91" y="0"/>
                    </a:cubicBezTo>
                    <a:lnTo>
                      <a:pt x="0" y="0"/>
                    </a:lnTo>
                    <a:close/>
                  </a:path>
                </a:pathLst>
              </a:custGeom>
              <a:solidFill>
                <a:schemeClr val="bg2">
                  <a:lumMod val="75000"/>
                </a:schemeClr>
              </a:solidFill>
              <a:ln w="640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grpSp>
      <p:grpSp>
        <p:nvGrpSpPr>
          <p:cNvPr id="148" name="Group 147">
            <a:extLst>
              <a:ext uri="{FF2B5EF4-FFF2-40B4-BE49-F238E27FC236}">
                <a16:creationId xmlns:a16="http://schemas.microsoft.com/office/drawing/2014/main" id="{DD4C0B9A-BF98-40D1-A899-DF37C1B68A1E}"/>
              </a:ext>
            </a:extLst>
          </p:cNvPr>
          <p:cNvGrpSpPr/>
          <p:nvPr/>
        </p:nvGrpSpPr>
        <p:grpSpPr>
          <a:xfrm>
            <a:off x="8440738" y="4724069"/>
            <a:ext cx="278363" cy="278363"/>
            <a:chOff x="5429658" y="1850198"/>
            <a:chExt cx="278363" cy="278363"/>
          </a:xfrm>
        </p:grpSpPr>
        <p:sp>
          <p:nvSpPr>
            <p:cNvPr id="198" name="Freeform: Shape 197">
              <a:extLst>
                <a:ext uri="{FF2B5EF4-FFF2-40B4-BE49-F238E27FC236}">
                  <a16:creationId xmlns:a16="http://schemas.microsoft.com/office/drawing/2014/main" id="{7DE94C55-2185-4EB3-B653-379849842100}"/>
                </a:ext>
              </a:extLst>
            </p:cNvPr>
            <p:cNvSpPr/>
            <p:nvPr/>
          </p:nvSpPr>
          <p:spPr>
            <a:xfrm>
              <a:off x="5429658" y="1850198"/>
              <a:ext cx="278363" cy="278363"/>
            </a:xfrm>
            <a:custGeom>
              <a:avLst/>
              <a:gdLst>
                <a:gd name="connsiteX0" fmla="*/ 287006 w 287006"/>
                <a:gd name="connsiteY0" fmla="*/ 143503 h 287006"/>
                <a:gd name="connsiteX1" fmla="*/ 143503 w 287006"/>
                <a:gd name="connsiteY1" fmla="*/ 287006 h 287006"/>
                <a:gd name="connsiteX2" fmla="*/ 0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0" y="222758"/>
                    <a:pt x="0" y="143503"/>
                  </a:cubicBezTo>
                  <a:cubicBezTo>
                    <a:pt x="0" y="64249"/>
                    <a:pt x="64249" y="0"/>
                    <a:pt x="143503" y="0"/>
                  </a:cubicBezTo>
                  <a:cubicBezTo>
                    <a:pt x="222758" y="0"/>
                    <a:pt x="287006" y="64248"/>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7" name="Freeform 64">
              <a:extLst>
                <a:ext uri="{FF2B5EF4-FFF2-40B4-BE49-F238E27FC236}">
                  <a16:creationId xmlns:a16="http://schemas.microsoft.com/office/drawing/2014/main" id="{9E0249B6-59C5-436D-990D-0404BD84F8D4}"/>
                </a:ext>
              </a:extLst>
            </p:cNvPr>
            <p:cNvSpPr>
              <a:spLocks/>
            </p:cNvSpPr>
            <p:nvPr/>
          </p:nvSpPr>
          <p:spPr bwMode="auto">
            <a:xfrm>
              <a:off x="5464623" y="1920316"/>
              <a:ext cx="208433" cy="138128"/>
            </a:xfrm>
            <a:custGeom>
              <a:avLst/>
              <a:gdLst>
                <a:gd name="T0" fmla="*/ 959 w 1273"/>
                <a:gd name="T1" fmla="*/ 214 h 842"/>
                <a:gd name="T2" fmla="*/ 327 w 1273"/>
                <a:gd name="T3" fmla="*/ 214 h 842"/>
                <a:gd name="T4" fmla="*/ 283 w 1273"/>
                <a:gd name="T5" fmla="*/ 213 h 842"/>
                <a:gd name="T6" fmla="*/ 289 w 1273"/>
                <a:gd name="T7" fmla="*/ 189 h 842"/>
                <a:gd name="T8" fmla="*/ 302 w 1273"/>
                <a:gd name="T9" fmla="*/ 150 h 842"/>
                <a:gd name="T10" fmla="*/ 313 w 1273"/>
                <a:gd name="T11" fmla="*/ 109 h 842"/>
                <a:gd name="T12" fmla="*/ 322 w 1273"/>
                <a:gd name="T13" fmla="*/ 65 h 842"/>
                <a:gd name="T14" fmla="*/ 324 w 1273"/>
                <a:gd name="T15" fmla="*/ 33 h 842"/>
                <a:gd name="T16" fmla="*/ 318 w 1273"/>
                <a:gd name="T17" fmla="*/ 9 h 842"/>
                <a:gd name="T18" fmla="*/ 296 w 1273"/>
                <a:gd name="T19" fmla="*/ 4 h 842"/>
                <a:gd name="T20" fmla="*/ 274 w 1273"/>
                <a:gd name="T21" fmla="*/ 13 h 842"/>
                <a:gd name="T22" fmla="*/ 11 w 1273"/>
                <a:gd name="T23" fmla="*/ 276 h 842"/>
                <a:gd name="T24" fmla="*/ 2 w 1273"/>
                <a:gd name="T25" fmla="*/ 298 h 842"/>
                <a:gd name="T26" fmla="*/ 7 w 1273"/>
                <a:gd name="T27" fmla="*/ 320 h 842"/>
                <a:gd name="T28" fmla="*/ 272 w 1273"/>
                <a:gd name="T29" fmla="*/ 585 h 842"/>
                <a:gd name="T30" fmla="*/ 296 w 1273"/>
                <a:gd name="T31" fmla="*/ 592 h 842"/>
                <a:gd name="T32" fmla="*/ 318 w 1273"/>
                <a:gd name="T33" fmla="*/ 583 h 842"/>
                <a:gd name="T34" fmla="*/ 327 w 1273"/>
                <a:gd name="T35" fmla="*/ 562 h 842"/>
                <a:gd name="T36" fmla="*/ 322 w 1273"/>
                <a:gd name="T37" fmla="*/ 527 h 842"/>
                <a:gd name="T38" fmla="*/ 314 w 1273"/>
                <a:gd name="T39" fmla="*/ 483 h 842"/>
                <a:gd name="T40" fmla="*/ 303 w 1273"/>
                <a:gd name="T41" fmla="*/ 442 h 842"/>
                <a:gd name="T42" fmla="*/ 292 w 1273"/>
                <a:gd name="T43" fmla="*/ 405 h 842"/>
                <a:gd name="T44" fmla="*/ 284 w 1273"/>
                <a:gd name="T45" fmla="*/ 381 h 842"/>
                <a:gd name="T46" fmla="*/ 959 w 1273"/>
                <a:gd name="T47" fmla="*/ 381 h 842"/>
                <a:gd name="T48" fmla="*/ 1106 w 1273"/>
                <a:gd name="T49" fmla="*/ 528 h 842"/>
                <a:gd name="T50" fmla="*/ 1106 w 1273"/>
                <a:gd name="T51" fmla="*/ 528 h 842"/>
                <a:gd name="T52" fmla="*/ 959 w 1273"/>
                <a:gd name="T53" fmla="*/ 675 h 842"/>
                <a:gd name="T54" fmla="*/ 537 w 1273"/>
                <a:gd name="T55" fmla="*/ 675 h 842"/>
                <a:gd name="T56" fmla="*/ 537 w 1273"/>
                <a:gd name="T57" fmla="*/ 842 h 842"/>
                <a:gd name="T58" fmla="*/ 959 w 1273"/>
                <a:gd name="T59" fmla="*/ 842 h 842"/>
                <a:gd name="T60" fmla="*/ 1273 w 1273"/>
                <a:gd name="T61" fmla="*/ 528 h 842"/>
                <a:gd name="T62" fmla="*/ 1273 w 1273"/>
                <a:gd name="T63" fmla="*/ 528 h 842"/>
                <a:gd name="T64" fmla="*/ 959 w 1273"/>
                <a:gd name="T65" fmla="*/ 214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3" h="842">
                  <a:moveTo>
                    <a:pt x="959" y="214"/>
                  </a:moveTo>
                  <a:cubicBezTo>
                    <a:pt x="327" y="214"/>
                    <a:pt x="327" y="214"/>
                    <a:pt x="327" y="214"/>
                  </a:cubicBezTo>
                  <a:cubicBezTo>
                    <a:pt x="313" y="214"/>
                    <a:pt x="298" y="213"/>
                    <a:pt x="283" y="213"/>
                  </a:cubicBezTo>
                  <a:cubicBezTo>
                    <a:pt x="283" y="209"/>
                    <a:pt x="287" y="200"/>
                    <a:pt x="289" y="189"/>
                  </a:cubicBezTo>
                  <a:cubicBezTo>
                    <a:pt x="294" y="176"/>
                    <a:pt x="296" y="165"/>
                    <a:pt x="302" y="150"/>
                  </a:cubicBezTo>
                  <a:cubicBezTo>
                    <a:pt x="307" y="137"/>
                    <a:pt x="311" y="124"/>
                    <a:pt x="313" y="109"/>
                  </a:cubicBezTo>
                  <a:cubicBezTo>
                    <a:pt x="315" y="94"/>
                    <a:pt x="320" y="81"/>
                    <a:pt x="322" y="65"/>
                  </a:cubicBezTo>
                  <a:cubicBezTo>
                    <a:pt x="324" y="55"/>
                    <a:pt x="324" y="41"/>
                    <a:pt x="324" y="33"/>
                  </a:cubicBezTo>
                  <a:cubicBezTo>
                    <a:pt x="324" y="24"/>
                    <a:pt x="322" y="13"/>
                    <a:pt x="318" y="9"/>
                  </a:cubicBezTo>
                  <a:cubicBezTo>
                    <a:pt x="313" y="4"/>
                    <a:pt x="305" y="0"/>
                    <a:pt x="296" y="4"/>
                  </a:cubicBezTo>
                  <a:cubicBezTo>
                    <a:pt x="287" y="4"/>
                    <a:pt x="281" y="7"/>
                    <a:pt x="274" y="13"/>
                  </a:cubicBezTo>
                  <a:cubicBezTo>
                    <a:pt x="11" y="276"/>
                    <a:pt x="11" y="276"/>
                    <a:pt x="11" y="276"/>
                  </a:cubicBezTo>
                  <a:cubicBezTo>
                    <a:pt x="4" y="283"/>
                    <a:pt x="2" y="289"/>
                    <a:pt x="2" y="298"/>
                  </a:cubicBezTo>
                  <a:cubicBezTo>
                    <a:pt x="0" y="305"/>
                    <a:pt x="2" y="315"/>
                    <a:pt x="7" y="320"/>
                  </a:cubicBezTo>
                  <a:cubicBezTo>
                    <a:pt x="272" y="585"/>
                    <a:pt x="272" y="585"/>
                    <a:pt x="272" y="585"/>
                  </a:cubicBezTo>
                  <a:cubicBezTo>
                    <a:pt x="277" y="590"/>
                    <a:pt x="287" y="592"/>
                    <a:pt x="296" y="592"/>
                  </a:cubicBezTo>
                  <a:cubicBezTo>
                    <a:pt x="305" y="592"/>
                    <a:pt x="311" y="590"/>
                    <a:pt x="318" y="583"/>
                  </a:cubicBezTo>
                  <a:cubicBezTo>
                    <a:pt x="322" y="579"/>
                    <a:pt x="324" y="572"/>
                    <a:pt x="327" y="562"/>
                  </a:cubicBezTo>
                  <a:cubicBezTo>
                    <a:pt x="327" y="553"/>
                    <a:pt x="324" y="542"/>
                    <a:pt x="322" y="527"/>
                  </a:cubicBezTo>
                  <a:cubicBezTo>
                    <a:pt x="322" y="514"/>
                    <a:pt x="318" y="501"/>
                    <a:pt x="314" y="483"/>
                  </a:cubicBezTo>
                  <a:cubicBezTo>
                    <a:pt x="309" y="470"/>
                    <a:pt x="307" y="455"/>
                    <a:pt x="303" y="442"/>
                  </a:cubicBezTo>
                  <a:cubicBezTo>
                    <a:pt x="298" y="429"/>
                    <a:pt x="294" y="416"/>
                    <a:pt x="292" y="405"/>
                  </a:cubicBezTo>
                  <a:cubicBezTo>
                    <a:pt x="288" y="393"/>
                    <a:pt x="286" y="387"/>
                    <a:pt x="284" y="381"/>
                  </a:cubicBezTo>
                  <a:cubicBezTo>
                    <a:pt x="959" y="381"/>
                    <a:pt x="959" y="381"/>
                    <a:pt x="959" y="381"/>
                  </a:cubicBezTo>
                  <a:cubicBezTo>
                    <a:pt x="1040" y="381"/>
                    <a:pt x="1106" y="447"/>
                    <a:pt x="1106" y="528"/>
                  </a:cubicBezTo>
                  <a:cubicBezTo>
                    <a:pt x="1106" y="528"/>
                    <a:pt x="1106" y="528"/>
                    <a:pt x="1106" y="528"/>
                  </a:cubicBezTo>
                  <a:cubicBezTo>
                    <a:pt x="1106" y="609"/>
                    <a:pt x="1040" y="675"/>
                    <a:pt x="959" y="675"/>
                  </a:cubicBezTo>
                  <a:cubicBezTo>
                    <a:pt x="537" y="675"/>
                    <a:pt x="537" y="675"/>
                    <a:pt x="537" y="675"/>
                  </a:cubicBezTo>
                  <a:cubicBezTo>
                    <a:pt x="537" y="842"/>
                    <a:pt x="537" y="842"/>
                    <a:pt x="537" y="842"/>
                  </a:cubicBezTo>
                  <a:cubicBezTo>
                    <a:pt x="959" y="842"/>
                    <a:pt x="959" y="842"/>
                    <a:pt x="959" y="842"/>
                  </a:cubicBezTo>
                  <a:cubicBezTo>
                    <a:pt x="1132" y="842"/>
                    <a:pt x="1273" y="701"/>
                    <a:pt x="1273" y="528"/>
                  </a:cubicBezTo>
                  <a:cubicBezTo>
                    <a:pt x="1273" y="528"/>
                    <a:pt x="1273" y="528"/>
                    <a:pt x="1273" y="528"/>
                  </a:cubicBezTo>
                  <a:cubicBezTo>
                    <a:pt x="1273" y="355"/>
                    <a:pt x="1132" y="214"/>
                    <a:pt x="959" y="2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6" name="Group 175">
            <a:extLst>
              <a:ext uri="{FF2B5EF4-FFF2-40B4-BE49-F238E27FC236}">
                <a16:creationId xmlns:a16="http://schemas.microsoft.com/office/drawing/2014/main" id="{32B50D96-D3F5-4ADD-8234-EFF70CB3907B}"/>
              </a:ext>
            </a:extLst>
          </p:cNvPr>
          <p:cNvGrpSpPr/>
          <p:nvPr/>
        </p:nvGrpSpPr>
        <p:grpSpPr>
          <a:xfrm>
            <a:off x="6115085" y="2525162"/>
            <a:ext cx="278363" cy="278363"/>
            <a:chOff x="6525736" y="4704713"/>
            <a:chExt cx="278363" cy="278363"/>
          </a:xfrm>
        </p:grpSpPr>
        <p:sp>
          <p:nvSpPr>
            <p:cNvPr id="103" name="Freeform: Shape 102">
              <a:extLst>
                <a:ext uri="{FF2B5EF4-FFF2-40B4-BE49-F238E27FC236}">
                  <a16:creationId xmlns:a16="http://schemas.microsoft.com/office/drawing/2014/main" id="{A077C1FF-A0DE-4866-BDDC-767346FD6B89}"/>
                </a:ext>
              </a:extLst>
            </p:cNvPr>
            <p:cNvSpPr/>
            <p:nvPr/>
          </p:nvSpPr>
          <p:spPr>
            <a:xfrm>
              <a:off x="6525736" y="4704713"/>
              <a:ext cx="278363" cy="278363"/>
            </a:xfrm>
            <a:custGeom>
              <a:avLst/>
              <a:gdLst>
                <a:gd name="connsiteX0" fmla="*/ 287006 w 287006"/>
                <a:gd name="connsiteY0" fmla="*/ 143503 h 287006"/>
                <a:gd name="connsiteX1" fmla="*/ 143503 w 287006"/>
                <a:gd name="connsiteY1" fmla="*/ 287006 h 287006"/>
                <a:gd name="connsiteX2" fmla="*/ 0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0" y="222757"/>
                    <a:pt x="0" y="143503"/>
                  </a:cubicBezTo>
                  <a:cubicBezTo>
                    <a:pt x="0" y="64248"/>
                    <a:pt x="64249" y="0"/>
                    <a:pt x="143503" y="0"/>
                  </a:cubicBezTo>
                  <a:cubicBezTo>
                    <a:pt x="222758" y="0"/>
                    <a:pt x="287006" y="64249"/>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71" name="Group 83">
              <a:extLst>
                <a:ext uri="{FF2B5EF4-FFF2-40B4-BE49-F238E27FC236}">
                  <a16:creationId xmlns:a16="http://schemas.microsoft.com/office/drawing/2014/main" id="{591D48CC-56EB-438C-BF97-F98586578190}"/>
                </a:ext>
              </a:extLst>
            </p:cNvPr>
            <p:cNvGrpSpPr>
              <a:grpSpLocks noChangeAspect="1"/>
            </p:cNvGrpSpPr>
            <p:nvPr/>
          </p:nvGrpSpPr>
          <p:grpSpPr bwMode="auto">
            <a:xfrm>
              <a:off x="6573983" y="4769273"/>
              <a:ext cx="181869" cy="149244"/>
              <a:chOff x="4021" y="3167"/>
              <a:chExt cx="262" cy="215"/>
            </a:xfrm>
          </p:grpSpPr>
          <p:sp>
            <p:nvSpPr>
              <p:cNvPr id="174" name="Freeform 84">
                <a:extLst>
                  <a:ext uri="{FF2B5EF4-FFF2-40B4-BE49-F238E27FC236}">
                    <a16:creationId xmlns:a16="http://schemas.microsoft.com/office/drawing/2014/main" id="{FD9908D8-1794-4735-8C6C-58D10954C590}"/>
                  </a:ext>
                </a:extLst>
              </p:cNvPr>
              <p:cNvSpPr>
                <a:spLocks noEditPoints="1"/>
              </p:cNvSpPr>
              <p:nvPr/>
            </p:nvSpPr>
            <p:spPr bwMode="auto">
              <a:xfrm>
                <a:off x="4021" y="3167"/>
                <a:ext cx="232" cy="166"/>
              </a:xfrm>
              <a:custGeom>
                <a:avLst/>
                <a:gdLst>
                  <a:gd name="T0" fmla="*/ 27 w 374"/>
                  <a:gd name="T1" fmla="*/ 0 h 267"/>
                  <a:gd name="T2" fmla="*/ 27 w 374"/>
                  <a:gd name="T3" fmla="*/ 0 h 267"/>
                  <a:gd name="T4" fmla="*/ 27 w 374"/>
                  <a:gd name="T5" fmla="*/ 107 h 267"/>
                  <a:gd name="T6" fmla="*/ 0 w 374"/>
                  <a:gd name="T7" fmla="*/ 107 h 267"/>
                  <a:gd name="T8" fmla="*/ 0 w 374"/>
                  <a:gd name="T9" fmla="*/ 267 h 267"/>
                  <a:gd name="T10" fmla="*/ 107 w 374"/>
                  <a:gd name="T11" fmla="*/ 267 h 267"/>
                  <a:gd name="T12" fmla="*/ 107 w 374"/>
                  <a:gd name="T13" fmla="*/ 213 h 267"/>
                  <a:gd name="T14" fmla="*/ 187 w 374"/>
                  <a:gd name="T15" fmla="*/ 213 h 267"/>
                  <a:gd name="T16" fmla="*/ 187 w 374"/>
                  <a:gd name="T17" fmla="*/ 240 h 267"/>
                  <a:gd name="T18" fmla="*/ 134 w 374"/>
                  <a:gd name="T19" fmla="*/ 240 h 267"/>
                  <a:gd name="T20" fmla="*/ 134 w 374"/>
                  <a:gd name="T21" fmla="*/ 267 h 267"/>
                  <a:gd name="T22" fmla="*/ 214 w 374"/>
                  <a:gd name="T23" fmla="*/ 267 h 267"/>
                  <a:gd name="T24" fmla="*/ 214 w 374"/>
                  <a:gd name="T25" fmla="*/ 213 h 267"/>
                  <a:gd name="T26" fmla="*/ 294 w 374"/>
                  <a:gd name="T27" fmla="*/ 213 h 267"/>
                  <a:gd name="T28" fmla="*/ 302 w 374"/>
                  <a:gd name="T29" fmla="*/ 186 h 267"/>
                  <a:gd name="T30" fmla="*/ 107 w 374"/>
                  <a:gd name="T31" fmla="*/ 186 h 267"/>
                  <a:gd name="T32" fmla="*/ 107 w 374"/>
                  <a:gd name="T33" fmla="*/ 107 h 267"/>
                  <a:gd name="T34" fmla="*/ 54 w 374"/>
                  <a:gd name="T35" fmla="*/ 107 h 267"/>
                  <a:gd name="T36" fmla="*/ 54 w 374"/>
                  <a:gd name="T37" fmla="*/ 27 h 267"/>
                  <a:gd name="T38" fmla="*/ 347 w 374"/>
                  <a:gd name="T39" fmla="*/ 27 h 267"/>
                  <a:gd name="T40" fmla="*/ 347 w 374"/>
                  <a:gd name="T41" fmla="*/ 127 h 267"/>
                  <a:gd name="T42" fmla="*/ 373 w 374"/>
                  <a:gd name="T43" fmla="*/ 213 h 267"/>
                  <a:gd name="T44" fmla="*/ 374 w 374"/>
                  <a:gd name="T45" fmla="*/ 213 h 267"/>
                  <a:gd name="T46" fmla="*/ 374 w 374"/>
                  <a:gd name="T47" fmla="*/ 0 h 267"/>
                  <a:gd name="T48" fmla="*/ 27 w 374"/>
                  <a:gd name="T49" fmla="*/ 0 h 267"/>
                  <a:gd name="T50" fmla="*/ 27 w 374"/>
                  <a:gd name="T51" fmla="*/ 133 h 267"/>
                  <a:gd name="T52" fmla="*/ 27 w 374"/>
                  <a:gd name="T53" fmla="*/ 133 h 267"/>
                  <a:gd name="T54" fmla="*/ 80 w 374"/>
                  <a:gd name="T55" fmla="*/ 133 h 267"/>
                  <a:gd name="T56" fmla="*/ 80 w 374"/>
                  <a:gd name="T57" fmla="*/ 240 h 267"/>
                  <a:gd name="T58" fmla="*/ 27 w 374"/>
                  <a:gd name="T59" fmla="*/ 240 h 267"/>
                  <a:gd name="T60" fmla="*/ 27 w 374"/>
                  <a:gd name="T61"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4" h="267">
                    <a:moveTo>
                      <a:pt x="27" y="0"/>
                    </a:moveTo>
                    <a:lnTo>
                      <a:pt x="27" y="0"/>
                    </a:lnTo>
                    <a:lnTo>
                      <a:pt x="27" y="107"/>
                    </a:lnTo>
                    <a:lnTo>
                      <a:pt x="0" y="107"/>
                    </a:lnTo>
                    <a:lnTo>
                      <a:pt x="0" y="267"/>
                    </a:lnTo>
                    <a:lnTo>
                      <a:pt x="107" y="267"/>
                    </a:lnTo>
                    <a:lnTo>
                      <a:pt x="107" y="213"/>
                    </a:lnTo>
                    <a:lnTo>
                      <a:pt x="187" y="213"/>
                    </a:lnTo>
                    <a:lnTo>
                      <a:pt x="187" y="240"/>
                    </a:lnTo>
                    <a:lnTo>
                      <a:pt x="134" y="240"/>
                    </a:lnTo>
                    <a:lnTo>
                      <a:pt x="134" y="267"/>
                    </a:lnTo>
                    <a:lnTo>
                      <a:pt x="214" y="267"/>
                    </a:lnTo>
                    <a:lnTo>
                      <a:pt x="214" y="213"/>
                    </a:lnTo>
                    <a:lnTo>
                      <a:pt x="294" y="213"/>
                    </a:lnTo>
                    <a:lnTo>
                      <a:pt x="302" y="186"/>
                    </a:lnTo>
                    <a:lnTo>
                      <a:pt x="107" y="186"/>
                    </a:lnTo>
                    <a:lnTo>
                      <a:pt x="107" y="107"/>
                    </a:lnTo>
                    <a:lnTo>
                      <a:pt x="54" y="107"/>
                    </a:lnTo>
                    <a:lnTo>
                      <a:pt x="54" y="27"/>
                    </a:lnTo>
                    <a:lnTo>
                      <a:pt x="347" y="27"/>
                    </a:lnTo>
                    <a:lnTo>
                      <a:pt x="347" y="127"/>
                    </a:lnTo>
                    <a:lnTo>
                      <a:pt x="373" y="213"/>
                    </a:lnTo>
                    <a:lnTo>
                      <a:pt x="374" y="213"/>
                    </a:lnTo>
                    <a:lnTo>
                      <a:pt x="374" y="0"/>
                    </a:lnTo>
                    <a:lnTo>
                      <a:pt x="27" y="0"/>
                    </a:lnTo>
                    <a:close/>
                    <a:moveTo>
                      <a:pt x="27" y="133"/>
                    </a:moveTo>
                    <a:lnTo>
                      <a:pt x="27" y="133"/>
                    </a:lnTo>
                    <a:lnTo>
                      <a:pt x="80" y="133"/>
                    </a:lnTo>
                    <a:lnTo>
                      <a:pt x="80" y="240"/>
                    </a:lnTo>
                    <a:lnTo>
                      <a:pt x="27" y="240"/>
                    </a:lnTo>
                    <a:lnTo>
                      <a:pt x="27" y="133"/>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85">
                <a:extLst>
                  <a:ext uri="{FF2B5EF4-FFF2-40B4-BE49-F238E27FC236}">
                    <a16:creationId xmlns:a16="http://schemas.microsoft.com/office/drawing/2014/main" id="{0352CA0D-006D-4ADA-89EB-4B675F8A747E}"/>
                  </a:ext>
                </a:extLst>
              </p:cNvPr>
              <p:cNvSpPr>
                <a:spLocks/>
              </p:cNvSpPr>
              <p:nvPr/>
            </p:nvSpPr>
            <p:spPr bwMode="auto">
              <a:xfrm>
                <a:off x="4172" y="3275"/>
                <a:ext cx="111" cy="107"/>
              </a:xfrm>
              <a:custGeom>
                <a:avLst/>
                <a:gdLst>
                  <a:gd name="T0" fmla="*/ 70 w 179"/>
                  <a:gd name="T1" fmla="*/ 65 h 172"/>
                  <a:gd name="T2" fmla="*/ 70 w 179"/>
                  <a:gd name="T3" fmla="*/ 65 h 172"/>
                  <a:gd name="T4" fmla="*/ 0 w 179"/>
                  <a:gd name="T5" fmla="*/ 65 h 172"/>
                  <a:gd name="T6" fmla="*/ 55 w 179"/>
                  <a:gd name="T7" fmla="*/ 106 h 172"/>
                  <a:gd name="T8" fmla="*/ 34 w 179"/>
                  <a:gd name="T9" fmla="*/ 172 h 172"/>
                  <a:gd name="T10" fmla="*/ 90 w 179"/>
                  <a:gd name="T11" fmla="*/ 131 h 172"/>
                  <a:gd name="T12" fmla="*/ 145 w 179"/>
                  <a:gd name="T13" fmla="*/ 171 h 172"/>
                  <a:gd name="T14" fmla="*/ 124 w 179"/>
                  <a:gd name="T15" fmla="*/ 106 h 172"/>
                  <a:gd name="T16" fmla="*/ 179 w 179"/>
                  <a:gd name="T17" fmla="*/ 65 h 172"/>
                  <a:gd name="T18" fmla="*/ 110 w 179"/>
                  <a:gd name="T19" fmla="*/ 65 h 172"/>
                  <a:gd name="T20" fmla="*/ 90 w 179"/>
                  <a:gd name="T21" fmla="*/ 0 h 172"/>
                  <a:gd name="T22" fmla="*/ 70 w 179"/>
                  <a:gd name="T23" fmla="*/ 65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9" h="172">
                    <a:moveTo>
                      <a:pt x="70" y="65"/>
                    </a:moveTo>
                    <a:lnTo>
                      <a:pt x="70" y="65"/>
                    </a:lnTo>
                    <a:lnTo>
                      <a:pt x="0" y="65"/>
                    </a:lnTo>
                    <a:lnTo>
                      <a:pt x="55" y="106"/>
                    </a:lnTo>
                    <a:lnTo>
                      <a:pt x="34" y="172"/>
                    </a:lnTo>
                    <a:lnTo>
                      <a:pt x="90" y="131"/>
                    </a:lnTo>
                    <a:lnTo>
                      <a:pt x="145" y="171"/>
                    </a:lnTo>
                    <a:lnTo>
                      <a:pt x="124" y="106"/>
                    </a:lnTo>
                    <a:lnTo>
                      <a:pt x="179" y="65"/>
                    </a:lnTo>
                    <a:lnTo>
                      <a:pt x="110" y="65"/>
                    </a:lnTo>
                    <a:lnTo>
                      <a:pt x="90" y="0"/>
                    </a:lnTo>
                    <a:lnTo>
                      <a:pt x="70" y="65"/>
                    </a:lnTo>
                    <a:close/>
                  </a:path>
                </a:pathLst>
              </a:cu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grpSp>
      <p:sp>
        <p:nvSpPr>
          <p:cNvPr id="222" name="!!Store Inventory">
            <a:extLst>
              <a:ext uri="{FF2B5EF4-FFF2-40B4-BE49-F238E27FC236}">
                <a16:creationId xmlns:a16="http://schemas.microsoft.com/office/drawing/2014/main" id="{F311F1EF-1C54-4BFC-AE9F-4993F0AFEE4D}"/>
              </a:ext>
            </a:extLst>
          </p:cNvPr>
          <p:cNvSpPr txBox="1"/>
          <p:nvPr/>
        </p:nvSpPr>
        <p:spPr>
          <a:xfrm>
            <a:off x="10237419" y="1131020"/>
            <a:ext cx="802013" cy="215444"/>
          </a:xfrm>
          <a:prstGeom prst="rect">
            <a:avLst/>
          </a:prstGeom>
          <a:noFill/>
        </p:spPr>
        <p:txBody>
          <a:bodyPr wrap="square" rtlCol="0" anchor="ctr">
            <a:spAutoFit/>
          </a:bodyPr>
          <a:lstStyle/>
          <a:p>
            <a:r>
              <a:rPr lang="en-US" sz="800">
                <a:latin typeface="+mj-lt"/>
              </a:rPr>
              <a:t>Power BI</a:t>
            </a:r>
          </a:p>
        </p:txBody>
      </p:sp>
      <p:sp>
        <p:nvSpPr>
          <p:cNvPr id="221" name="TextBox 220">
            <a:extLst>
              <a:ext uri="{FF2B5EF4-FFF2-40B4-BE49-F238E27FC236}">
                <a16:creationId xmlns:a16="http://schemas.microsoft.com/office/drawing/2014/main" id="{44535414-6CE6-481D-B491-46A48259B7C1}"/>
              </a:ext>
            </a:extLst>
          </p:cNvPr>
          <p:cNvSpPr txBox="1"/>
          <p:nvPr/>
        </p:nvSpPr>
        <p:spPr>
          <a:xfrm>
            <a:off x="10887554" y="2200098"/>
            <a:ext cx="995478" cy="215444"/>
          </a:xfrm>
          <a:prstGeom prst="rect">
            <a:avLst/>
          </a:prstGeom>
          <a:noFill/>
        </p:spPr>
        <p:txBody>
          <a:bodyPr wrap="square" rtlCol="0" anchor="ctr">
            <a:spAutoFit/>
          </a:bodyPr>
          <a:lstStyle/>
          <a:p>
            <a:r>
              <a:rPr lang="en-US" sz="800">
                <a:latin typeface="+mj-lt"/>
              </a:rPr>
              <a:t>Power Apps</a:t>
            </a:r>
          </a:p>
        </p:txBody>
      </p:sp>
      <p:sp>
        <p:nvSpPr>
          <p:cNvPr id="132" name="TextBox 131">
            <a:extLst>
              <a:ext uri="{FF2B5EF4-FFF2-40B4-BE49-F238E27FC236}">
                <a16:creationId xmlns:a16="http://schemas.microsoft.com/office/drawing/2014/main" id="{4FBE178B-2E02-43C2-9DB6-00304D2C8700}"/>
              </a:ext>
            </a:extLst>
          </p:cNvPr>
          <p:cNvSpPr txBox="1"/>
          <p:nvPr/>
        </p:nvSpPr>
        <p:spPr>
          <a:xfrm>
            <a:off x="11019345" y="3327316"/>
            <a:ext cx="995478" cy="215444"/>
          </a:xfrm>
          <a:prstGeom prst="rect">
            <a:avLst/>
          </a:prstGeom>
          <a:noFill/>
        </p:spPr>
        <p:txBody>
          <a:bodyPr wrap="square" rtlCol="0" anchor="ctr">
            <a:spAutoFit/>
          </a:bodyPr>
          <a:lstStyle/>
          <a:p>
            <a:r>
              <a:rPr lang="en-US" sz="800">
                <a:latin typeface="+mj-lt"/>
              </a:rPr>
              <a:t>Power Automate</a:t>
            </a:r>
          </a:p>
        </p:txBody>
      </p:sp>
      <p:grpSp>
        <p:nvGrpSpPr>
          <p:cNvPr id="25" name="Group 24">
            <a:extLst>
              <a:ext uri="{FF2B5EF4-FFF2-40B4-BE49-F238E27FC236}">
                <a16:creationId xmlns:a16="http://schemas.microsoft.com/office/drawing/2014/main" id="{702EF37B-89EC-4C5B-A60C-B6229A0683A9}"/>
              </a:ext>
            </a:extLst>
          </p:cNvPr>
          <p:cNvGrpSpPr/>
          <p:nvPr/>
        </p:nvGrpSpPr>
        <p:grpSpPr>
          <a:xfrm>
            <a:off x="9963100" y="1098338"/>
            <a:ext cx="274320" cy="274320"/>
            <a:chOff x="9281138" y="1818568"/>
            <a:chExt cx="274320" cy="274320"/>
          </a:xfrm>
        </p:grpSpPr>
        <p:sp>
          <p:nvSpPr>
            <p:cNvPr id="212" name="Freeform: Shape 211">
              <a:extLst>
                <a:ext uri="{FF2B5EF4-FFF2-40B4-BE49-F238E27FC236}">
                  <a16:creationId xmlns:a16="http://schemas.microsoft.com/office/drawing/2014/main" id="{0F6DC048-F56C-492C-923E-97C6E372A3A6}"/>
                </a:ext>
              </a:extLst>
            </p:cNvPr>
            <p:cNvSpPr>
              <a:spLocks noChangeAspect="1"/>
            </p:cNvSpPr>
            <p:nvPr/>
          </p:nvSpPr>
          <p:spPr>
            <a:xfrm>
              <a:off x="9281138" y="1818568"/>
              <a:ext cx="274320" cy="274320"/>
            </a:xfrm>
            <a:custGeom>
              <a:avLst/>
              <a:gdLst>
                <a:gd name="connsiteX0" fmla="*/ 287006 w 287006"/>
                <a:gd name="connsiteY0" fmla="*/ 143503 h 287006"/>
                <a:gd name="connsiteX1" fmla="*/ 143503 w 287006"/>
                <a:gd name="connsiteY1" fmla="*/ 287006 h 287006"/>
                <a:gd name="connsiteX2" fmla="*/ 1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1" y="222758"/>
                    <a:pt x="1" y="143503"/>
                  </a:cubicBezTo>
                  <a:cubicBezTo>
                    <a:pt x="1" y="64249"/>
                    <a:pt x="64249" y="0"/>
                    <a:pt x="143503" y="0"/>
                  </a:cubicBezTo>
                  <a:cubicBezTo>
                    <a:pt x="222758" y="0"/>
                    <a:pt x="287006" y="64249"/>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49" name="Group 67">
              <a:extLst>
                <a:ext uri="{FF2B5EF4-FFF2-40B4-BE49-F238E27FC236}">
                  <a16:creationId xmlns:a16="http://schemas.microsoft.com/office/drawing/2014/main" id="{3DAC7E50-8B00-4532-A35C-028A53DC1AA0}"/>
                </a:ext>
              </a:extLst>
            </p:cNvPr>
            <p:cNvGrpSpPr>
              <a:grpSpLocks noChangeAspect="1"/>
            </p:cNvGrpSpPr>
            <p:nvPr/>
          </p:nvGrpSpPr>
          <p:grpSpPr bwMode="auto">
            <a:xfrm>
              <a:off x="9323615" y="1877370"/>
              <a:ext cx="189366" cy="156717"/>
              <a:chOff x="5611" y="952"/>
              <a:chExt cx="232" cy="192"/>
            </a:xfrm>
          </p:grpSpPr>
          <p:sp>
            <p:nvSpPr>
              <p:cNvPr id="152" name="Freeform 68">
                <a:extLst>
                  <a:ext uri="{FF2B5EF4-FFF2-40B4-BE49-F238E27FC236}">
                    <a16:creationId xmlns:a16="http://schemas.microsoft.com/office/drawing/2014/main" id="{1D0319BB-3AD7-4097-8518-4817EE544A2A}"/>
                  </a:ext>
                </a:extLst>
              </p:cNvPr>
              <p:cNvSpPr>
                <a:spLocks/>
              </p:cNvSpPr>
              <p:nvPr/>
            </p:nvSpPr>
            <p:spPr bwMode="auto">
              <a:xfrm>
                <a:off x="5738" y="1010"/>
                <a:ext cx="95" cy="47"/>
              </a:xfrm>
              <a:custGeom>
                <a:avLst/>
                <a:gdLst>
                  <a:gd name="T0" fmla="*/ 76 w 153"/>
                  <a:gd name="T1" fmla="*/ 0 h 76"/>
                  <a:gd name="T2" fmla="*/ 76 w 153"/>
                  <a:gd name="T3" fmla="*/ 0 h 76"/>
                  <a:gd name="T4" fmla="*/ 0 w 153"/>
                  <a:gd name="T5" fmla="*/ 38 h 76"/>
                  <a:gd name="T6" fmla="*/ 76 w 153"/>
                  <a:gd name="T7" fmla="*/ 76 h 76"/>
                  <a:gd name="T8" fmla="*/ 153 w 153"/>
                  <a:gd name="T9" fmla="*/ 38 h 76"/>
                  <a:gd name="T10" fmla="*/ 76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6" y="0"/>
                    </a:moveTo>
                    <a:lnTo>
                      <a:pt x="76" y="0"/>
                    </a:lnTo>
                    <a:lnTo>
                      <a:pt x="0" y="38"/>
                    </a:lnTo>
                    <a:lnTo>
                      <a:pt x="76" y="76"/>
                    </a:lnTo>
                    <a:lnTo>
                      <a:pt x="153" y="38"/>
                    </a:lnTo>
                    <a:lnTo>
                      <a:pt x="76" y="0"/>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55" name="Freeform 69">
                <a:extLst>
                  <a:ext uri="{FF2B5EF4-FFF2-40B4-BE49-F238E27FC236}">
                    <a16:creationId xmlns:a16="http://schemas.microsoft.com/office/drawing/2014/main" id="{895CAE85-0C87-4884-BE33-34C95F424D22}"/>
                  </a:ext>
                </a:extLst>
              </p:cNvPr>
              <p:cNvSpPr>
                <a:spLocks/>
              </p:cNvSpPr>
              <p:nvPr/>
            </p:nvSpPr>
            <p:spPr bwMode="auto">
              <a:xfrm>
                <a:off x="5794" y="1047"/>
                <a:ext cx="49" cy="97"/>
              </a:xfrm>
              <a:custGeom>
                <a:avLst/>
                <a:gdLst>
                  <a:gd name="T0" fmla="*/ 0 w 79"/>
                  <a:gd name="T1" fmla="*/ 157 h 157"/>
                  <a:gd name="T2" fmla="*/ 0 w 79"/>
                  <a:gd name="T3" fmla="*/ 157 h 157"/>
                  <a:gd name="T4" fmla="*/ 79 w 79"/>
                  <a:gd name="T5" fmla="*/ 117 h 157"/>
                  <a:gd name="T6" fmla="*/ 79 w 79"/>
                  <a:gd name="T7" fmla="*/ 0 h 157"/>
                  <a:gd name="T8" fmla="*/ 0 w 79"/>
                  <a:gd name="T9" fmla="*/ 40 h 157"/>
                  <a:gd name="T10" fmla="*/ 0 w 79"/>
                  <a:gd name="T11" fmla="*/ 157 h 157"/>
                </a:gdLst>
                <a:ahLst/>
                <a:cxnLst>
                  <a:cxn ang="0">
                    <a:pos x="T0" y="T1"/>
                  </a:cxn>
                  <a:cxn ang="0">
                    <a:pos x="T2" y="T3"/>
                  </a:cxn>
                  <a:cxn ang="0">
                    <a:pos x="T4" y="T5"/>
                  </a:cxn>
                  <a:cxn ang="0">
                    <a:pos x="T6" y="T7"/>
                  </a:cxn>
                  <a:cxn ang="0">
                    <a:pos x="T8" y="T9"/>
                  </a:cxn>
                  <a:cxn ang="0">
                    <a:pos x="T10" y="T11"/>
                  </a:cxn>
                </a:cxnLst>
                <a:rect l="0" t="0" r="r" b="b"/>
                <a:pathLst>
                  <a:path w="79" h="157">
                    <a:moveTo>
                      <a:pt x="0" y="157"/>
                    </a:moveTo>
                    <a:lnTo>
                      <a:pt x="0" y="157"/>
                    </a:lnTo>
                    <a:lnTo>
                      <a:pt x="79" y="117"/>
                    </a:lnTo>
                    <a:lnTo>
                      <a:pt x="79" y="0"/>
                    </a:lnTo>
                    <a:lnTo>
                      <a:pt x="0" y="40"/>
                    </a:lnTo>
                    <a:lnTo>
                      <a:pt x="0" y="15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70">
                <a:extLst>
                  <a:ext uri="{FF2B5EF4-FFF2-40B4-BE49-F238E27FC236}">
                    <a16:creationId xmlns:a16="http://schemas.microsoft.com/office/drawing/2014/main" id="{D19C80D1-FAEB-4C86-9F48-D691793008DF}"/>
                  </a:ext>
                </a:extLst>
              </p:cNvPr>
              <p:cNvSpPr>
                <a:spLocks/>
              </p:cNvSpPr>
              <p:nvPr/>
            </p:nvSpPr>
            <p:spPr bwMode="auto">
              <a:xfrm>
                <a:off x="5678" y="989"/>
                <a:ext cx="49" cy="98"/>
              </a:xfrm>
              <a:custGeom>
                <a:avLst/>
                <a:gdLst>
                  <a:gd name="T0" fmla="*/ 80 w 80"/>
                  <a:gd name="T1" fmla="*/ 0 h 157"/>
                  <a:gd name="T2" fmla="*/ 80 w 80"/>
                  <a:gd name="T3" fmla="*/ 0 h 157"/>
                  <a:gd name="T4" fmla="*/ 0 w 80"/>
                  <a:gd name="T5" fmla="*/ 40 h 157"/>
                  <a:gd name="T6" fmla="*/ 0 w 80"/>
                  <a:gd name="T7" fmla="*/ 157 h 157"/>
                  <a:gd name="T8" fmla="*/ 53 w 80"/>
                  <a:gd name="T9" fmla="*/ 130 h 157"/>
                  <a:gd name="T10" fmla="*/ 53 w 80"/>
                  <a:gd name="T11" fmla="*/ 64 h 157"/>
                  <a:gd name="T12" fmla="*/ 80 w 80"/>
                  <a:gd name="T13" fmla="*/ 50 h 157"/>
                  <a:gd name="T14" fmla="*/ 80 w 80"/>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57">
                    <a:moveTo>
                      <a:pt x="80" y="0"/>
                    </a:moveTo>
                    <a:lnTo>
                      <a:pt x="80" y="0"/>
                    </a:lnTo>
                    <a:lnTo>
                      <a:pt x="0" y="40"/>
                    </a:lnTo>
                    <a:lnTo>
                      <a:pt x="0" y="157"/>
                    </a:lnTo>
                    <a:lnTo>
                      <a:pt x="53" y="130"/>
                    </a:lnTo>
                    <a:lnTo>
                      <a:pt x="53" y="64"/>
                    </a:lnTo>
                    <a:lnTo>
                      <a:pt x="80" y="50"/>
                    </a:lnTo>
                    <a:lnTo>
                      <a:pt x="8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1">
                <a:extLst>
                  <a:ext uri="{FF2B5EF4-FFF2-40B4-BE49-F238E27FC236}">
                    <a16:creationId xmlns:a16="http://schemas.microsoft.com/office/drawing/2014/main" id="{6E347A2B-F73F-48DE-9823-1B2E46F7F898}"/>
                  </a:ext>
                </a:extLst>
              </p:cNvPr>
              <p:cNvSpPr>
                <a:spLocks/>
              </p:cNvSpPr>
              <p:nvPr/>
            </p:nvSpPr>
            <p:spPr bwMode="auto">
              <a:xfrm>
                <a:off x="5727" y="1047"/>
                <a:ext cx="50" cy="97"/>
              </a:xfrm>
              <a:custGeom>
                <a:avLst/>
                <a:gdLst>
                  <a:gd name="T0" fmla="*/ 0 w 80"/>
                  <a:gd name="T1" fmla="*/ 117 h 157"/>
                  <a:gd name="T2" fmla="*/ 0 w 80"/>
                  <a:gd name="T3" fmla="*/ 117 h 157"/>
                  <a:gd name="T4" fmla="*/ 80 w 80"/>
                  <a:gd name="T5" fmla="*/ 157 h 157"/>
                  <a:gd name="T6" fmla="*/ 80 w 80"/>
                  <a:gd name="T7" fmla="*/ 40 h 157"/>
                  <a:gd name="T8" fmla="*/ 0 w 80"/>
                  <a:gd name="T9" fmla="*/ 0 h 157"/>
                  <a:gd name="T10" fmla="*/ 0 w 80"/>
                  <a:gd name="T11" fmla="*/ 117 h 157"/>
                </a:gdLst>
                <a:ahLst/>
                <a:cxnLst>
                  <a:cxn ang="0">
                    <a:pos x="T0" y="T1"/>
                  </a:cxn>
                  <a:cxn ang="0">
                    <a:pos x="T2" y="T3"/>
                  </a:cxn>
                  <a:cxn ang="0">
                    <a:pos x="T4" y="T5"/>
                  </a:cxn>
                  <a:cxn ang="0">
                    <a:pos x="T6" y="T7"/>
                  </a:cxn>
                  <a:cxn ang="0">
                    <a:pos x="T8" y="T9"/>
                  </a:cxn>
                  <a:cxn ang="0">
                    <a:pos x="T10" y="T11"/>
                  </a:cxn>
                </a:cxnLst>
                <a:rect l="0" t="0" r="r" b="b"/>
                <a:pathLst>
                  <a:path w="80" h="157">
                    <a:moveTo>
                      <a:pt x="0" y="117"/>
                    </a:moveTo>
                    <a:lnTo>
                      <a:pt x="0" y="117"/>
                    </a:lnTo>
                    <a:lnTo>
                      <a:pt x="80" y="157"/>
                    </a:lnTo>
                    <a:lnTo>
                      <a:pt x="80" y="40"/>
                    </a:lnTo>
                    <a:lnTo>
                      <a:pt x="0" y="0"/>
                    </a:lnTo>
                    <a:lnTo>
                      <a:pt x="0" y="11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2">
                <a:extLst>
                  <a:ext uri="{FF2B5EF4-FFF2-40B4-BE49-F238E27FC236}">
                    <a16:creationId xmlns:a16="http://schemas.microsoft.com/office/drawing/2014/main" id="{E702E330-F122-4857-A396-A91C62A27E51}"/>
                  </a:ext>
                </a:extLst>
              </p:cNvPr>
              <p:cNvSpPr>
                <a:spLocks/>
              </p:cNvSpPr>
              <p:nvPr/>
            </p:nvSpPr>
            <p:spPr bwMode="auto">
              <a:xfrm>
                <a:off x="5611" y="989"/>
                <a:ext cx="50" cy="98"/>
              </a:xfrm>
              <a:custGeom>
                <a:avLst/>
                <a:gdLst>
                  <a:gd name="T0" fmla="*/ 0 w 80"/>
                  <a:gd name="T1" fmla="*/ 117 h 157"/>
                  <a:gd name="T2" fmla="*/ 0 w 80"/>
                  <a:gd name="T3" fmla="*/ 117 h 157"/>
                  <a:gd name="T4" fmla="*/ 80 w 80"/>
                  <a:gd name="T5" fmla="*/ 157 h 157"/>
                  <a:gd name="T6" fmla="*/ 80 w 80"/>
                  <a:gd name="T7" fmla="*/ 40 h 157"/>
                  <a:gd name="T8" fmla="*/ 0 w 80"/>
                  <a:gd name="T9" fmla="*/ 0 h 157"/>
                  <a:gd name="T10" fmla="*/ 0 w 80"/>
                  <a:gd name="T11" fmla="*/ 117 h 157"/>
                </a:gdLst>
                <a:ahLst/>
                <a:cxnLst>
                  <a:cxn ang="0">
                    <a:pos x="T0" y="T1"/>
                  </a:cxn>
                  <a:cxn ang="0">
                    <a:pos x="T2" y="T3"/>
                  </a:cxn>
                  <a:cxn ang="0">
                    <a:pos x="T4" y="T5"/>
                  </a:cxn>
                  <a:cxn ang="0">
                    <a:pos x="T6" y="T7"/>
                  </a:cxn>
                  <a:cxn ang="0">
                    <a:pos x="T8" y="T9"/>
                  </a:cxn>
                  <a:cxn ang="0">
                    <a:pos x="T10" y="T11"/>
                  </a:cxn>
                </a:cxnLst>
                <a:rect l="0" t="0" r="r" b="b"/>
                <a:pathLst>
                  <a:path w="80" h="157">
                    <a:moveTo>
                      <a:pt x="0" y="117"/>
                    </a:moveTo>
                    <a:lnTo>
                      <a:pt x="0" y="117"/>
                    </a:lnTo>
                    <a:lnTo>
                      <a:pt x="80" y="157"/>
                    </a:lnTo>
                    <a:lnTo>
                      <a:pt x="80" y="40"/>
                    </a:lnTo>
                    <a:lnTo>
                      <a:pt x="0" y="0"/>
                    </a:lnTo>
                    <a:lnTo>
                      <a:pt x="0" y="11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3">
                <a:extLst>
                  <a:ext uri="{FF2B5EF4-FFF2-40B4-BE49-F238E27FC236}">
                    <a16:creationId xmlns:a16="http://schemas.microsoft.com/office/drawing/2014/main" id="{8C6A4C64-C2A8-4DB9-862F-0D7FC18F87D7}"/>
                  </a:ext>
                </a:extLst>
              </p:cNvPr>
              <p:cNvSpPr>
                <a:spLocks/>
              </p:cNvSpPr>
              <p:nvPr/>
            </p:nvSpPr>
            <p:spPr bwMode="auto">
              <a:xfrm>
                <a:off x="5622" y="952"/>
                <a:ext cx="95" cy="48"/>
              </a:xfrm>
              <a:custGeom>
                <a:avLst/>
                <a:gdLst>
                  <a:gd name="T0" fmla="*/ 77 w 153"/>
                  <a:gd name="T1" fmla="*/ 0 h 77"/>
                  <a:gd name="T2" fmla="*/ 77 w 153"/>
                  <a:gd name="T3" fmla="*/ 0 h 77"/>
                  <a:gd name="T4" fmla="*/ 0 w 153"/>
                  <a:gd name="T5" fmla="*/ 38 h 77"/>
                  <a:gd name="T6" fmla="*/ 77 w 153"/>
                  <a:gd name="T7" fmla="*/ 77 h 77"/>
                  <a:gd name="T8" fmla="*/ 153 w 153"/>
                  <a:gd name="T9" fmla="*/ 38 h 77"/>
                  <a:gd name="T10" fmla="*/ 77 w 153"/>
                  <a:gd name="T11" fmla="*/ 0 h 77"/>
                </a:gdLst>
                <a:ahLst/>
                <a:cxnLst>
                  <a:cxn ang="0">
                    <a:pos x="T0" y="T1"/>
                  </a:cxn>
                  <a:cxn ang="0">
                    <a:pos x="T2" y="T3"/>
                  </a:cxn>
                  <a:cxn ang="0">
                    <a:pos x="T4" y="T5"/>
                  </a:cxn>
                  <a:cxn ang="0">
                    <a:pos x="T6" y="T7"/>
                  </a:cxn>
                  <a:cxn ang="0">
                    <a:pos x="T8" y="T9"/>
                  </a:cxn>
                  <a:cxn ang="0">
                    <a:pos x="T10" y="T11"/>
                  </a:cxn>
                </a:cxnLst>
                <a:rect l="0" t="0" r="r" b="b"/>
                <a:pathLst>
                  <a:path w="153" h="77">
                    <a:moveTo>
                      <a:pt x="77" y="0"/>
                    </a:moveTo>
                    <a:lnTo>
                      <a:pt x="77" y="0"/>
                    </a:lnTo>
                    <a:lnTo>
                      <a:pt x="0" y="38"/>
                    </a:lnTo>
                    <a:lnTo>
                      <a:pt x="77" y="77"/>
                    </a:lnTo>
                    <a:lnTo>
                      <a:pt x="153" y="38"/>
                    </a:lnTo>
                    <a:lnTo>
                      <a:pt x="77" y="0"/>
                    </a:lnTo>
                    <a:close/>
                  </a:path>
                </a:pathLst>
              </a:custGeom>
              <a:solidFill>
                <a:schemeClr val="bg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grpSp>
      <p:grpSp>
        <p:nvGrpSpPr>
          <p:cNvPr id="65" name="Group 64">
            <a:extLst>
              <a:ext uri="{FF2B5EF4-FFF2-40B4-BE49-F238E27FC236}">
                <a16:creationId xmlns:a16="http://schemas.microsoft.com/office/drawing/2014/main" id="{BDC39B79-CDE6-4E64-BFC7-A4C08C594D2E}"/>
              </a:ext>
            </a:extLst>
          </p:cNvPr>
          <p:cNvGrpSpPr/>
          <p:nvPr/>
        </p:nvGrpSpPr>
        <p:grpSpPr>
          <a:xfrm>
            <a:off x="10745026" y="3297878"/>
            <a:ext cx="274320" cy="274320"/>
            <a:chOff x="8479375" y="722109"/>
            <a:chExt cx="274320" cy="274320"/>
          </a:xfrm>
        </p:grpSpPr>
        <p:sp>
          <p:nvSpPr>
            <p:cNvPr id="107" name="Freeform: Shape 106">
              <a:extLst>
                <a:ext uri="{FF2B5EF4-FFF2-40B4-BE49-F238E27FC236}">
                  <a16:creationId xmlns:a16="http://schemas.microsoft.com/office/drawing/2014/main" id="{B0E5B037-D693-47E6-A9F8-B59E6D284D70}"/>
                </a:ext>
              </a:extLst>
            </p:cNvPr>
            <p:cNvSpPr>
              <a:spLocks noChangeAspect="1"/>
            </p:cNvSpPr>
            <p:nvPr/>
          </p:nvSpPr>
          <p:spPr>
            <a:xfrm>
              <a:off x="8479375" y="722109"/>
              <a:ext cx="274320" cy="274320"/>
            </a:xfrm>
            <a:custGeom>
              <a:avLst/>
              <a:gdLst>
                <a:gd name="connsiteX0" fmla="*/ 287006 w 287006"/>
                <a:gd name="connsiteY0" fmla="*/ 143503 h 287006"/>
                <a:gd name="connsiteX1" fmla="*/ 143503 w 287006"/>
                <a:gd name="connsiteY1" fmla="*/ 287006 h 287006"/>
                <a:gd name="connsiteX2" fmla="*/ 1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1" y="222758"/>
                    <a:pt x="1" y="143503"/>
                  </a:cubicBezTo>
                  <a:cubicBezTo>
                    <a:pt x="1" y="64249"/>
                    <a:pt x="64249" y="0"/>
                    <a:pt x="143503" y="0"/>
                  </a:cubicBezTo>
                  <a:cubicBezTo>
                    <a:pt x="222758" y="0"/>
                    <a:pt x="287006" y="64249"/>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57" name="Group 23">
              <a:extLst>
                <a:ext uri="{FF2B5EF4-FFF2-40B4-BE49-F238E27FC236}">
                  <a16:creationId xmlns:a16="http://schemas.microsoft.com/office/drawing/2014/main" id="{7F05F17E-0069-4E4E-96F3-AFCCF7854CB5}"/>
                </a:ext>
              </a:extLst>
            </p:cNvPr>
            <p:cNvGrpSpPr>
              <a:grpSpLocks noChangeAspect="1"/>
            </p:cNvGrpSpPr>
            <p:nvPr/>
          </p:nvGrpSpPr>
          <p:grpSpPr bwMode="auto">
            <a:xfrm>
              <a:off x="8527253" y="769868"/>
              <a:ext cx="188088" cy="169279"/>
              <a:chOff x="5249" y="172"/>
              <a:chExt cx="250" cy="225"/>
            </a:xfrm>
          </p:grpSpPr>
          <p:sp>
            <p:nvSpPr>
              <p:cNvPr id="59" name="Freeform 24">
                <a:extLst>
                  <a:ext uri="{FF2B5EF4-FFF2-40B4-BE49-F238E27FC236}">
                    <a16:creationId xmlns:a16="http://schemas.microsoft.com/office/drawing/2014/main" id="{1E1B5B57-4B4D-40D1-9581-1522B778C5F4}"/>
                  </a:ext>
                </a:extLst>
              </p:cNvPr>
              <p:cNvSpPr>
                <a:spLocks/>
              </p:cNvSpPr>
              <p:nvPr/>
            </p:nvSpPr>
            <p:spPr bwMode="auto">
              <a:xfrm>
                <a:off x="5435" y="189"/>
                <a:ext cx="34" cy="34"/>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0" name="Freeform 25">
                <a:extLst>
                  <a:ext uri="{FF2B5EF4-FFF2-40B4-BE49-F238E27FC236}">
                    <a16:creationId xmlns:a16="http://schemas.microsoft.com/office/drawing/2014/main" id="{DDA6F600-F42E-4150-B52D-C59E312F680E}"/>
                  </a:ext>
                </a:extLst>
              </p:cNvPr>
              <p:cNvSpPr>
                <a:spLocks noEditPoints="1"/>
              </p:cNvSpPr>
              <p:nvPr/>
            </p:nvSpPr>
            <p:spPr bwMode="auto">
              <a:xfrm>
                <a:off x="5249" y="172"/>
                <a:ext cx="250" cy="205"/>
              </a:xfrm>
              <a:custGeom>
                <a:avLst/>
                <a:gdLst>
                  <a:gd name="T0" fmla="*/ 110 w 402"/>
                  <a:gd name="T1" fmla="*/ 192 h 330"/>
                  <a:gd name="T2" fmla="*/ 110 w 402"/>
                  <a:gd name="T3" fmla="*/ 192 h 330"/>
                  <a:gd name="T4" fmla="*/ 110 w 402"/>
                  <a:gd name="T5" fmla="*/ 137 h 330"/>
                  <a:gd name="T6" fmla="*/ 27 w 402"/>
                  <a:gd name="T7" fmla="*/ 137 h 330"/>
                  <a:gd name="T8" fmla="*/ 27 w 402"/>
                  <a:gd name="T9" fmla="*/ 55 h 330"/>
                  <a:gd name="T10" fmla="*/ 124 w 402"/>
                  <a:gd name="T11" fmla="*/ 55 h 330"/>
                  <a:gd name="T12" fmla="*/ 144 w 402"/>
                  <a:gd name="T13" fmla="*/ 60 h 330"/>
                  <a:gd name="T14" fmla="*/ 159 w 402"/>
                  <a:gd name="T15" fmla="*/ 75 h 330"/>
                  <a:gd name="T16" fmla="*/ 163 w 402"/>
                  <a:gd name="T17" fmla="*/ 82 h 330"/>
                  <a:gd name="T18" fmla="*/ 166 w 402"/>
                  <a:gd name="T19" fmla="*/ 92 h 330"/>
                  <a:gd name="T20" fmla="*/ 170 w 402"/>
                  <a:gd name="T21" fmla="*/ 103 h 330"/>
                  <a:gd name="T22" fmla="*/ 172 w 402"/>
                  <a:gd name="T23" fmla="*/ 110 h 330"/>
                  <a:gd name="T24" fmla="*/ 187 w 402"/>
                  <a:gd name="T25" fmla="*/ 151 h 330"/>
                  <a:gd name="T26" fmla="*/ 201 w 402"/>
                  <a:gd name="T27" fmla="*/ 192 h 330"/>
                  <a:gd name="T28" fmla="*/ 110 w 402"/>
                  <a:gd name="T29" fmla="*/ 192 h 330"/>
                  <a:gd name="T30" fmla="*/ 275 w 402"/>
                  <a:gd name="T31" fmla="*/ 0 h 330"/>
                  <a:gd name="T32" fmla="*/ 275 w 402"/>
                  <a:gd name="T33" fmla="*/ 0 h 330"/>
                  <a:gd name="T34" fmla="*/ 247 w 402"/>
                  <a:gd name="T35" fmla="*/ 0 h 330"/>
                  <a:gd name="T36" fmla="*/ 247 w 402"/>
                  <a:gd name="T37" fmla="*/ 192 h 330"/>
                  <a:gd name="T38" fmla="*/ 230 w 402"/>
                  <a:gd name="T39" fmla="*/ 192 h 330"/>
                  <a:gd name="T40" fmla="*/ 220 w 402"/>
                  <a:gd name="T41" fmla="*/ 164 h 330"/>
                  <a:gd name="T42" fmla="*/ 210 w 402"/>
                  <a:gd name="T43" fmla="*/ 136 h 330"/>
                  <a:gd name="T44" fmla="*/ 202 w 402"/>
                  <a:gd name="T45" fmla="*/ 111 h 330"/>
                  <a:gd name="T46" fmla="*/ 193 w 402"/>
                  <a:gd name="T47" fmla="*/ 86 h 330"/>
                  <a:gd name="T48" fmla="*/ 188 w 402"/>
                  <a:gd name="T49" fmla="*/ 73 h 330"/>
                  <a:gd name="T50" fmla="*/ 183 w 402"/>
                  <a:gd name="T51" fmla="*/ 62 h 330"/>
                  <a:gd name="T52" fmla="*/ 158 w 402"/>
                  <a:gd name="T53" fmla="*/ 36 h 330"/>
                  <a:gd name="T54" fmla="*/ 124 w 402"/>
                  <a:gd name="T55" fmla="*/ 27 h 330"/>
                  <a:gd name="T56" fmla="*/ 27 w 402"/>
                  <a:gd name="T57" fmla="*/ 27 h 330"/>
                  <a:gd name="T58" fmla="*/ 17 w 402"/>
                  <a:gd name="T59" fmla="*/ 29 h 330"/>
                  <a:gd name="T60" fmla="*/ 8 w 402"/>
                  <a:gd name="T61" fmla="*/ 35 h 330"/>
                  <a:gd name="T62" fmla="*/ 2 w 402"/>
                  <a:gd name="T63" fmla="*/ 44 h 330"/>
                  <a:gd name="T64" fmla="*/ 0 w 402"/>
                  <a:gd name="T65" fmla="*/ 55 h 330"/>
                  <a:gd name="T66" fmla="*/ 0 w 402"/>
                  <a:gd name="T67" fmla="*/ 302 h 330"/>
                  <a:gd name="T68" fmla="*/ 2 w 402"/>
                  <a:gd name="T69" fmla="*/ 314 h 330"/>
                  <a:gd name="T70" fmla="*/ 9 w 402"/>
                  <a:gd name="T71" fmla="*/ 323 h 330"/>
                  <a:gd name="T72" fmla="*/ 14 w 402"/>
                  <a:gd name="T73" fmla="*/ 326 h 330"/>
                  <a:gd name="T74" fmla="*/ 13 w 402"/>
                  <a:gd name="T75" fmla="*/ 316 h 330"/>
                  <a:gd name="T76" fmla="*/ 73 w 402"/>
                  <a:gd name="T77" fmla="*/ 256 h 330"/>
                  <a:gd name="T78" fmla="*/ 133 w 402"/>
                  <a:gd name="T79" fmla="*/ 316 h 330"/>
                  <a:gd name="T80" fmla="*/ 131 w 402"/>
                  <a:gd name="T81" fmla="*/ 330 h 330"/>
                  <a:gd name="T82" fmla="*/ 148 w 402"/>
                  <a:gd name="T83" fmla="*/ 330 h 330"/>
                  <a:gd name="T84" fmla="*/ 146 w 402"/>
                  <a:gd name="T85" fmla="*/ 316 h 330"/>
                  <a:gd name="T86" fmla="*/ 206 w 402"/>
                  <a:gd name="T87" fmla="*/ 256 h 330"/>
                  <a:gd name="T88" fmla="*/ 266 w 402"/>
                  <a:gd name="T89" fmla="*/ 316 h 330"/>
                  <a:gd name="T90" fmla="*/ 265 w 402"/>
                  <a:gd name="T91" fmla="*/ 323 h 330"/>
                  <a:gd name="T92" fmla="*/ 266 w 402"/>
                  <a:gd name="T93" fmla="*/ 323 h 330"/>
                  <a:gd name="T94" fmla="*/ 273 w 402"/>
                  <a:gd name="T95" fmla="*/ 314 h 330"/>
                  <a:gd name="T96" fmla="*/ 275 w 402"/>
                  <a:gd name="T97" fmla="*/ 302 h 330"/>
                  <a:gd name="T98" fmla="*/ 385 w 402"/>
                  <a:gd name="T99" fmla="*/ 302 h 330"/>
                  <a:gd name="T100" fmla="*/ 402 w 402"/>
                  <a:gd name="T101" fmla="*/ 302 h 330"/>
                  <a:gd name="T102" fmla="*/ 402 w 402"/>
                  <a:gd name="T103" fmla="*/ 275 h 330"/>
                  <a:gd name="T104" fmla="*/ 275 w 402"/>
                  <a:gd name="T105" fmla="*/ 275 h 330"/>
                  <a:gd name="T106" fmla="*/ 275 w 402"/>
                  <a:gd name="T10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330">
                    <a:moveTo>
                      <a:pt x="110" y="192"/>
                    </a:moveTo>
                    <a:lnTo>
                      <a:pt x="110" y="192"/>
                    </a:lnTo>
                    <a:lnTo>
                      <a:pt x="110" y="137"/>
                    </a:lnTo>
                    <a:lnTo>
                      <a:pt x="27" y="137"/>
                    </a:lnTo>
                    <a:lnTo>
                      <a:pt x="27" y="55"/>
                    </a:lnTo>
                    <a:lnTo>
                      <a:pt x="124" y="55"/>
                    </a:lnTo>
                    <a:cubicBezTo>
                      <a:pt x="131" y="55"/>
                      <a:pt x="138" y="57"/>
                      <a:pt x="144" y="60"/>
                    </a:cubicBezTo>
                    <a:cubicBezTo>
                      <a:pt x="150" y="64"/>
                      <a:pt x="155" y="69"/>
                      <a:pt x="159" y="75"/>
                    </a:cubicBezTo>
                    <a:cubicBezTo>
                      <a:pt x="160" y="77"/>
                      <a:pt x="161" y="79"/>
                      <a:pt x="163" y="82"/>
                    </a:cubicBezTo>
                    <a:cubicBezTo>
                      <a:pt x="164" y="85"/>
                      <a:pt x="165" y="89"/>
                      <a:pt x="166" y="92"/>
                    </a:cubicBezTo>
                    <a:cubicBezTo>
                      <a:pt x="168" y="96"/>
                      <a:pt x="169" y="99"/>
                      <a:pt x="170" y="103"/>
                    </a:cubicBezTo>
                    <a:cubicBezTo>
                      <a:pt x="171" y="106"/>
                      <a:pt x="172" y="108"/>
                      <a:pt x="172" y="110"/>
                    </a:cubicBezTo>
                    <a:cubicBezTo>
                      <a:pt x="177" y="124"/>
                      <a:pt x="182" y="138"/>
                      <a:pt x="187" y="151"/>
                    </a:cubicBezTo>
                    <a:cubicBezTo>
                      <a:pt x="191" y="165"/>
                      <a:pt x="196" y="178"/>
                      <a:pt x="201" y="192"/>
                    </a:cubicBezTo>
                    <a:lnTo>
                      <a:pt x="110" y="192"/>
                    </a:lnTo>
                    <a:close/>
                    <a:moveTo>
                      <a:pt x="275" y="0"/>
                    </a:moveTo>
                    <a:lnTo>
                      <a:pt x="275" y="0"/>
                    </a:lnTo>
                    <a:lnTo>
                      <a:pt x="247" y="0"/>
                    </a:lnTo>
                    <a:lnTo>
                      <a:pt x="247" y="192"/>
                    </a:lnTo>
                    <a:lnTo>
                      <a:pt x="230" y="192"/>
                    </a:lnTo>
                    <a:cubicBezTo>
                      <a:pt x="227" y="183"/>
                      <a:pt x="223" y="173"/>
                      <a:pt x="220" y="164"/>
                    </a:cubicBezTo>
                    <a:cubicBezTo>
                      <a:pt x="217" y="155"/>
                      <a:pt x="214" y="145"/>
                      <a:pt x="210" y="136"/>
                    </a:cubicBezTo>
                    <a:cubicBezTo>
                      <a:pt x="208" y="127"/>
                      <a:pt x="205" y="119"/>
                      <a:pt x="202" y="111"/>
                    </a:cubicBezTo>
                    <a:cubicBezTo>
                      <a:pt x="199" y="102"/>
                      <a:pt x="196" y="94"/>
                      <a:pt x="193" y="86"/>
                    </a:cubicBezTo>
                    <a:cubicBezTo>
                      <a:pt x="191" y="82"/>
                      <a:pt x="190" y="78"/>
                      <a:pt x="188" y="73"/>
                    </a:cubicBezTo>
                    <a:cubicBezTo>
                      <a:pt x="187" y="69"/>
                      <a:pt x="185" y="65"/>
                      <a:pt x="183" y="62"/>
                    </a:cubicBezTo>
                    <a:cubicBezTo>
                      <a:pt x="177" y="51"/>
                      <a:pt x="168" y="43"/>
                      <a:pt x="158" y="36"/>
                    </a:cubicBezTo>
                    <a:cubicBezTo>
                      <a:pt x="148" y="30"/>
                      <a:pt x="136" y="27"/>
                      <a:pt x="124" y="27"/>
                    </a:cubicBezTo>
                    <a:lnTo>
                      <a:pt x="27" y="27"/>
                    </a:lnTo>
                    <a:cubicBezTo>
                      <a:pt x="24" y="27"/>
                      <a:pt x="20" y="28"/>
                      <a:pt x="17" y="29"/>
                    </a:cubicBezTo>
                    <a:cubicBezTo>
                      <a:pt x="13" y="31"/>
                      <a:pt x="11" y="33"/>
                      <a:pt x="8" y="35"/>
                    </a:cubicBezTo>
                    <a:cubicBezTo>
                      <a:pt x="6" y="38"/>
                      <a:pt x="4" y="41"/>
                      <a:pt x="2" y="44"/>
                    </a:cubicBezTo>
                    <a:cubicBezTo>
                      <a:pt x="1" y="47"/>
                      <a:pt x="0" y="51"/>
                      <a:pt x="0" y="55"/>
                    </a:cubicBezTo>
                    <a:lnTo>
                      <a:pt x="0" y="302"/>
                    </a:lnTo>
                    <a:cubicBezTo>
                      <a:pt x="0" y="307"/>
                      <a:pt x="1" y="310"/>
                      <a:pt x="2" y="314"/>
                    </a:cubicBezTo>
                    <a:cubicBezTo>
                      <a:pt x="4" y="317"/>
                      <a:pt x="6" y="320"/>
                      <a:pt x="9" y="323"/>
                    </a:cubicBezTo>
                    <a:cubicBezTo>
                      <a:pt x="10" y="324"/>
                      <a:pt x="12" y="325"/>
                      <a:pt x="14" y="326"/>
                    </a:cubicBezTo>
                    <a:cubicBezTo>
                      <a:pt x="13" y="323"/>
                      <a:pt x="13" y="319"/>
                      <a:pt x="13" y="316"/>
                    </a:cubicBezTo>
                    <a:cubicBezTo>
                      <a:pt x="13" y="283"/>
                      <a:pt x="40" y="256"/>
                      <a:pt x="73" y="256"/>
                    </a:cubicBezTo>
                    <a:cubicBezTo>
                      <a:pt x="106" y="256"/>
                      <a:pt x="133" y="283"/>
                      <a:pt x="133" y="316"/>
                    </a:cubicBezTo>
                    <a:cubicBezTo>
                      <a:pt x="133" y="321"/>
                      <a:pt x="132" y="325"/>
                      <a:pt x="131" y="330"/>
                    </a:cubicBezTo>
                    <a:lnTo>
                      <a:pt x="148" y="330"/>
                    </a:lnTo>
                    <a:cubicBezTo>
                      <a:pt x="147" y="325"/>
                      <a:pt x="146" y="321"/>
                      <a:pt x="146" y="316"/>
                    </a:cubicBezTo>
                    <a:cubicBezTo>
                      <a:pt x="146" y="283"/>
                      <a:pt x="173" y="256"/>
                      <a:pt x="206" y="256"/>
                    </a:cubicBezTo>
                    <a:cubicBezTo>
                      <a:pt x="239" y="256"/>
                      <a:pt x="266" y="283"/>
                      <a:pt x="266" y="316"/>
                    </a:cubicBezTo>
                    <a:cubicBezTo>
                      <a:pt x="266" y="318"/>
                      <a:pt x="266" y="321"/>
                      <a:pt x="265" y="323"/>
                    </a:cubicBezTo>
                    <a:cubicBezTo>
                      <a:pt x="266" y="323"/>
                      <a:pt x="266" y="323"/>
                      <a:pt x="266" y="323"/>
                    </a:cubicBezTo>
                    <a:cubicBezTo>
                      <a:pt x="269" y="320"/>
                      <a:pt x="271" y="317"/>
                      <a:pt x="273" y="314"/>
                    </a:cubicBezTo>
                    <a:cubicBezTo>
                      <a:pt x="274" y="310"/>
                      <a:pt x="275" y="307"/>
                      <a:pt x="275" y="302"/>
                    </a:cubicBezTo>
                    <a:lnTo>
                      <a:pt x="385" y="302"/>
                    </a:lnTo>
                    <a:lnTo>
                      <a:pt x="402" y="302"/>
                    </a:lnTo>
                    <a:lnTo>
                      <a:pt x="402" y="275"/>
                    </a:lnTo>
                    <a:lnTo>
                      <a:pt x="275" y="275"/>
                    </a:lnTo>
                    <a:lnTo>
                      <a:pt x="27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26">
                <a:extLst>
                  <a:ext uri="{FF2B5EF4-FFF2-40B4-BE49-F238E27FC236}">
                    <a16:creationId xmlns:a16="http://schemas.microsoft.com/office/drawing/2014/main" id="{B0454924-2643-4D7F-8AB0-CC34D69DDD95}"/>
                  </a:ext>
                </a:extLst>
              </p:cNvPr>
              <p:cNvSpPr>
                <a:spLocks/>
              </p:cNvSpPr>
              <p:nvPr/>
            </p:nvSpPr>
            <p:spPr bwMode="auto">
              <a:xfrm>
                <a:off x="5435" y="240"/>
                <a:ext cx="34" cy="34"/>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2" name="Freeform 27">
                <a:extLst>
                  <a:ext uri="{FF2B5EF4-FFF2-40B4-BE49-F238E27FC236}">
                    <a16:creationId xmlns:a16="http://schemas.microsoft.com/office/drawing/2014/main" id="{80FC3FBD-C8C7-46A9-AA42-DB89E906146A}"/>
                  </a:ext>
                </a:extLst>
              </p:cNvPr>
              <p:cNvSpPr>
                <a:spLocks/>
              </p:cNvSpPr>
              <p:nvPr/>
            </p:nvSpPr>
            <p:spPr bwMode="auto">
              <a:xfrm>
                <a:off x="5435" y="291"/>
                <a:ext cx="62" cy="34"/>
              </a:xfrm>
              <a:custGeom>
                <a:avLst/>
                <a:gdLst>
                  <a:gd name="T0" fmla="*/ 0 w 99"/>
                  <a:gd name="T1" fmla="*/ 55 h 55"/>
                  <a:gd name="T2" fmla="*/ 0 w 99"/>
                  <a:gd name="T3" fmla="*/ 55 h 55"/>
                  <a:gd name="T4" fmla="*/ 55 w 99"/>
                  <a:gd name="T5" fmla="*/ 55 h 55"/>
                  <a:gd name="T6" fmla="*/ 99 w 99"/>
                  <a:gd name="T7" fmla="*/ 55 h 55"/>
                  <a:gd name="T8" fmla="*/ 99 w 99"/>
                  <a:gd name="T9" fmla="*/ 0 h 55"/>
                  <a:gd name="T10" fmla="*/ 0 w 99"/>
                  <a:gd name="T11" fmla="*/ 0 h 55"/>
                  <a:gd name="T12" fmla="*/ 0 w 9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99" h="55">
                    <a:moveTo>
                      <a:pt x="0" y="55"/>
                    </a:moveTo>
                    <a:lnTo>
                      <a:pt x="0" y="55"/>
                    </a:lnTo>
                    <a:lnTo>
                      <a:pt x="55" y="55"/>
                    </a:lnTo>
                    <a:lnTo>
                      <a:pt x="99" y="55"/>
                    </a:lnTo>
                    <a:lnTo>
                      <a:pt x="99" y="0"/>
                    </a:lnTo>
                    <a:lnTo>
                      <a:pt x="0" y="0"/>
                    </a:lnTo>
                    <a:lnTo>
                      <a:pt x="0" y="55"/>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3" name="Freeform 28">
                <a:extLst>
                  <a:ext uri="{FF2B5EF4-FFF2-40B4-BE49-F238E27FC236}">
                    <a16:creationId xmlns:a16="http://schemas.microsoft.com/office/drawing/2014/main" id="{4745FC2A-4759-4826-B272-0E5D393735D0}"/>
                  </a:ext>
                </a:extLst>
              </p:cNvPr>
              <p:cNvSpPr>
                <a:spLocks noEditPoints="1"/>
              </p:cNvSpPr>
              <p:nvPr/>
            </p:nvSpPr>
            <p:spPr bwMode="auto">
              <a:xfrm>
                <a:off x="5266" y="339"/>
                <a:ext cx="57" cy="58"/>
              </a:xfrm>
              <a:custGeom>
                <a:avLst/>
                <a:gdLst>
                  <a:gd name="T0" fmla="*/ 47 w 93"/>
                  <a:gd name="T1" fmla="*/ 67 h 94"/>
                  <a:gd name="T2" fmla="*/ 47 w 93"/>
                  <a:gd name="T3" fmla="*/ 67 h 94"/>
                  <a:gd name="T4" fmla="*/ 27 w 93"/>
                  <a:gd name="T5" fmla="*/ 47 h 94"/>
                  <a:gd name="T6" fmla="*/ 47 w 93"/>
                  <a:gd name="T7" fmla="*/ 27 h 94"/>
                  <a:gd name="T8" fmla="*/ 67 w 93"/>
                  <a:gd name="T9" fmla="*/ 47 h 94"/>
                  <a:gd name="T10" fmla="*/ 47 w 93"/>
                  <a:gd name="T11" fmla="*/ 67 h 94"/>
                  <a:gd name="T12" fmla="*/ 47 w 93"/>
                  <a:gd name="T13" fmla="*/ 0 h 94"/>
                  <a:gd name="T14" fmla="*/ 47 w 93"/>
                  <a:gd name="T15" fmla="*/ 0 h 94"/>
                  <a:gd name="T16" fmla="*/ 0 w 93"/>
                  <a:gd name="T17" fmla="*/ 47 h 94"/>
                  <a:gd name="T18" fmla="*/ 2 w 93"/>
                  <a:gd name="T19" fmla="*/ 61 h 94"/>
                  <a:gd name="T20" fmla="*/ 47 w 93"/>
                  <a:gd name="T21" fmla="*/ 94 h 94"/>
                  <a:gd name="T22" fmla="*/ 91 w 93"/>
                  <a:gd name="T23" fmla="*/ 61 h 94"/>
                  <a:gd name="T24" fmla="*/ 93 w 93"/>
                  <a:gd name="T25" fmla="*/ 47 h 94"/>
                  <a:gd name="T26" fmla="*/ 47 w 93"/>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2" y="61"/>
                    </a:cubicBezTo>
                    <a:cubicBezTo>
                      <a:pt x="8" y="80"/>
                      <a:pt x="26" y="94"/>
                      <a:pt x="47" y="94"/>
                    </a:cubicBezTo>
                    <a:cubicBezTo>
                      <a:pt x="68" y="94"/>
                      <a:pt x="85" y="80"/>
                      <a:pt x="91" y="61"/>
                    </a:cubicBezTo>
                    <a:cubicBezTo>
                      <a:pt x="93" y="56"/>
                      <a:pt x="93" y="52"/>
                      <a:pt x="93" y="47"/>
                    </a:cubicBezTo>
                    <a:cubicBezTo>
                      <a:pt x="93" y="21"/>
                      <a:pt x="73" y="0"/>
                      <a:pt x="47" y="0"/>
                    </a:cubicBez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4" name="Freeform 29">
                <a:extLst>
                  <a:ext uri="{FF2B5EF4-FFF2-40B4-BE49-F238E27FC236}">
                    <a16:creationId xmlns:a16="http://schemas.microsoft.com/office/drawing/2014/main" id="{6979A805-7920-4F99-93A0-4E35D3ED8FF6}"/>
                  </a:ext>
                </a:extLst>
              </p:cNvPr>
              <p:cNvSpPr>
                <a:spLocks noEditPoints="1"/>
              </p:cNvSpPr>
              <p:nvPr/>
            </p:nvSpPr>
            <p:spPr bwMode="auto">
              <a:xfrm>
                <a:off x="5348" y="339"/>
                <a:ext cx="59" cy="58"/>
              </a:xfrm>
              <a:custGeom>
                <a:avLst/>
                <a:gdLst>
                  <a:gd name="T0" fmla="*/ 47 w 94"/>
                  <a:gd name="T1" fmla="*/ 67 h 94"/>
                  <a:gd name="T2" fmla="*/ 47 w 94"/>
                  <a:gd name="T3" fmla="*/ 67 h 94"/>
                  <a:gd name="T4" fmla="*/ 27 w 94"/>
                  <a:gd name="T5" fmla="*/ 47 h 94"/>
                  <a:gd name="T6" fmla="*/ 47 w 94"/>
                  <a:gd name="T7" fmla="*/ 27 h 94"/>
                  <a:gd name="T8" fmla="*/ 67 w 94"/>
                  <a:gd name="T9" fmla="*/ 47 h 94"/>
                  <a:gd name="T10" fmla="*/ 47 w 94"/>
                  <a:gd name="T11" fmla="*/ 67 h 94"/>
                  <a:gd name="T12" fmla="*/ 47 w 94"/>
                  <a:gd name="T13" fmla="*/ 0 h 94"/>
                  <a:gd name="T14" fmla="*/ 47 w 94"/>
                  <a:gd name="T15" fmla="*/ 0 h 94"/>
                  <a:gd name="T16" fmla="*/ 0 w 94"/>
                  <a:gd name="T17" fmla="*/ 47 h 94"/>
                  <a:gd name="T18" fmla="*/ 3 w 94"/>
                  <a:gd name="T19" fmla="*/ 61 h 94"/>
                  <a:gd name="T20" fmla="*/ 47 w 94"/>
                  <a:gd name="T21" fmla="*/ 94 h 94"/>
                  <a:gd name="T22" fmla="*/ 92 w 94"/>
                  <a:gd name="T23" fmla="*/ 60 h 94"/>
                  <a:gd name="T24" fmla="*/ 94 w 94"/>
                  <a:gd name="T25" fmla="*/ 47 h 94"/>
                  <a:gd name="T26" fmla="*/ 47 w 94"/>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3" y="61"/>
                    </a:cubicBezTo>
                    <a:cubicBezTo>
                      <a:pt x="9" y="80"/>
                      <a:pt x="26" y="94"/>
                      <a:pt x="47" y="94"/>
                    </a:cubicBezTo>
                    <a:cubicBezTo>
                      <a:pt x="68" y="94"/>
                      <a:pt x="86" y="80"/>
                      <a:pt x="92" y="60"/>
                    </a:cubicBezTo>
                    <a:cubicBezTo>
                      <a:pt x="93" y="56"/>
                      <a:pt x="94" y="52"/>
                      <a:pt x="94" y="47"/>
                    </a:cubicBezTo>
                    <a:cubicBezTo>
                      <a:pt x="94" y="21"/>
                      <a:pt x="73" y="0"/>
                      <a:pt x="47" y="0"/>
                    </a:cubicBez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grpSp>
      <p:grpSp>
        <p:nvGrpSpPr>
          <p:cNvPr id="236" name="Group 235">
            <a:extLst>
              <a:ext uri="{FF2B5EF4-FFF2-40B4-BE49-F238E27FC236}">
                <a16:creationId xmlns:a16="http://schemas.microsoft.com/office/drawing/2014/main" id="{ABBAE006-0990-4F29-A78D-3D4766182F58}"/>
              </a:ext>
            </a:extLst>
          </p:cNvPr>
          <p:cNvGrpSpPr/>
          <p:nvPr/>
        </p:nvGrpSpPr>
        <p:grpSpPr>
          <a:xfrm>
            <a:off x="10613234" y="2170660"/>
            <a:ext cx="278363" cy="278363"/>
            <a:chOff x="3229368" y="5941504"/>
            <a:chExt cx="278363" cy="278363"/>
          </a:xfrm>
        </p:grpSpPr>
        <p:sp>
          <p:nvSpPr>
            <p:cNvPr id="237" name="Freeform: Shape 236">
              <a:extLst>
                <a:ext uri="{FF2B5EF4-FFF2-40B4-BE49-F238E27FC236}">
                  <a16:creationId xmlns:a16="http://schemas.microsoft.com/office/drawing/2014/main" id="{6A93D68B-50B1-4DE8-BC3F-56932420F139}"/>
                </a:ext>
              </a:extLst>
            </p:cNvPr>
            <p:cNvSpPr/>
            <p:nvPr/>
          </p:nvSpPr>
          <p:spPr>
            <a:xfrm>
              <a:off x="3229368" y="5941504"/>
              <a:ext cx="278363" cy="278363"/>
            </a:xfrm>
            <a:custGeom>
              <a:avLst/>
              <a:gdLst>
                <a:gd name="connsiteX0" fmla="*/ 287006 w 287006"/>
                <a:gd name="connsiteY0" fmla="*/ 143503 h 287006"/>
                <a:gd name="connsiteX1" fmla="*/ 143503 w 287006"/>
                <a:gd name="connsiteY1" fmla="*/ 287006 h 287006"/>
                <a:gd name="connsiteX2" fmla="*/ 0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8" y="287006"/>
                    <a:pt x="0" y="222757"/>
                    <a:pt x="0" y="143503"/>
                  </a:cubicBezTo>
                  <a:cubicBezTo>
                    <a:pt x="0" y="64249"/>
                    <a:pt x="64248" y="0"/>
                    <a:pt x="143503" y="0"/>
                  </a:cubicBezTo>
                  <a:cubicBezTo>
                    <a:pt x="222758" y="0"/>
                    <a:pt x="287006" y="64249"/>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238" name="Group 11">
              <a:extLst>
                <a:ext uri="{FF2B5EF4-FFF2-40B4-BE49-F238E27FC236}">
                  <a16:creationId xmlns:a16="http://schemas.microsoft.com/office/drawing/2014/main" id="{AB2A54AF-4AF8-4CCE-9984-902023D7AD1D}"/>
                </a:ext>
              </a:extLst>
            </p:cNvPr>
            <p:cNvGrpSpPr>
              <a:grpSpLocks noChangeAspect="1"/>
            </p:cNvGrpSpPr>
            <p:nvPr/>
          </p:nvGrpSpPr>
          <p:grpSpPr bwMode="auto">
            <a:xfrm>
              <a:off x="3272067" y="6028104"/>
              <a:ext cx="183440" cy="105162"/>
              <a:chOff x="1774" y="3664"/>
              <a:chExt cx="232" cy="133"/>
            </a:xfrm>
          </p:grpSpPr>
          <p:sp>
            <p:nvSpPr>
              <p:cNvPr id="240" name="Freeform 12">
                <a:extLst>
                  <a:ext uri="{FF2B5EF4-FFF2-40B4-BE49-F238E27FC236}">
                    <a16:creationId xmlns:a16="http://schemas.microsoft.com/office/drawing/2014/main" id="{FD471351-8AE9-4671-9EB0-1B30EA8D396A}"/>
                  </a:ext>
                </a:extLst>
              </p:cNvPr>
              <p:cNvSpPr>
                <a:spLocks/>
              </p:cNvSpPr>
              <p:nvPr/>
            </p:nvSpPr>
            <p:spPr bwMode="auto">
              <a:xfrm>
                <a:off x="1841" y="3767"/>
                <a:ext cx="49" cy="30"/>
              </a:xfrm>
              <a:custGeom>
                <a:avLst/>
                <a:gdLst>
                  <a:gd name="T0" fmla="*/ 11 w 79"/>
                  <a:gd name="T1" fmla="*/ 36 h 48"/>
                  <a:gd name="T2" fmla="*/ 11 w 79"/>
                  <a:gd name="T3" fmla="*/ 36 h 48"/>
                  <a:gd name="T4" fmla="*/ 24 w 79"/>
                  <a:gd name="T5" fmla="*/ 45 h 48"/>
                  <a:gd name="T6" fmla="*/ 40 w 79"/>
                  <a:gd name="T7" fmla="*/ 48 h 48"/>
                  <a:gd name="T8" fmla="*/ 54 w 79"/>
                  <a:gd name="T9" fmla="*/ 45 h 48"/>
                  <a:gd name="T10" fmla="*/ 66 w 79"/>
                  <a:gd name="T11" fmla="*/ 38 h 48"/>
                  <a:gd name="T12" fmla="*/ 74 w 79"/>
                  <a:gd name="T13" fmla="*/ 28 h 48"/>
                  <a:gd name="T14" fmla="*/ 79 w 79"/>
                  <a:gd name="T15" fmla="*/ 14 h 48"/>
                  <a:gd name="T16" fmla="*/ 0 w 79"/>
                  <a:gd name="T17" fmla="*/ 0 h 48"/>
                  <a:gd name="T18" fmla="*/ 0 w 79"/>
                  <a:gd name="T19" fmla="*/ 8 h 48"/>
                  <a:gd name="T20" fmla="*/ 3 w 79"/>
                  <a:gd name="T21" fmla="*/ 23 h 48"/>
                  <a:gd name="T22" fmla="*/ 11 w 79"/>
                  <a:gd name="T23"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8">
                    <a:moveTo>
                      <a:pt x="11" y="36"/>
                    </a:moveTo>
                    <a:lnTo>
                      <a:pt x="11" y="36"/>
                    </a:lnTo>
                    <a:cubicBezTo>
                      <a:pt x="15" y="40"/>
                      <a:pt x="19" y="43"/>
                      <a:pt x="24" y="45"/>
                    </a:cubicBezTo>
                    <a:cubicBezTo>
                      <a:pt x="29" y="47"/>
                      <a:pt x="34" y="48"/>
                      <a:pt x="40" y="48"/>
                    </a:cubicBezTo>
                    <a:cubicBezTo>
                      <a:pt x="45" y="48"/>
                      <a:pt x="49" y="47"/>
                      <a:pt x="54" y="45"/>
                    </a:cubicBezTo>
                    <a:cubicBezTo>
                      <a:pt x="58" y="44"/>
                      <a:pt x="62" y="41"/>
                      <a:pt x="66" y="38"/>
                    </a:cubicBezTo>
                    <a:cubicBezTo>
                      <a:pt x="69" y="35"/>
                      <a:pt x="72" y="32"/>
                      <a:pt x="74" y="28"/>
                    </a:cubicBezTo>
                    <a:cubicBezTo>
                      <a:pt x="77" y="24"/>
                      <a:pt x="78" y="19"/>
                      <a:pt x="79" y="14"/>
                    </a:cubicBezTo>
                    <a:lnTo>
                      <a:pt x="0" y="0"/>
                    </a:lnTo>
                    <a:cubicBezTo>
                      <a:pt x="0" y="3"/>
                      <a:pt x="0" y="5"/>
                      <a:pt x="0" y="8"/>
                    </a:cubicBezTo>
                    <a:cubicBezTo>
                      <a:pt x="0" y="13"/>
                      <a:pt x="1" y="18"/>
                      <a:pt x="3" y="23"/>
                    </a:cubicBezTo>
                    <a:cubicBezTo>
                      <a:pt x="5" y="28"/>
                      <a:pt x="8" y="32"/>
                      <a:pt x="11" y="36"/>
                    </a:cubicBez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42" name="Freeform 13">
                <a:extLst>
                  <a:ext uri="{FF2B5EF4-FFF2-40B4-BE49-F238E27FC236}">
                    <a16:creationId xmlns:a16="http://schemas.microsoft.com/office/drawing/2014/main" id="{73E909DE-EECE-469B-A840-1BD91EA7276C}"/>
                  </a:ext>
                </a:extLst>
              </p:cNvPr>
              <p:cNvSpPr>
                <a:spLocks/>
              </p:cNvSpPr>
              <p:nvPr/>
            </p:nvSpPr>
            <p:spPr bwMode="auto">
              <a:xfrm>
                <a:off x="1774" y="3671"/>
                <a:ext cx="197" cy="103"/>
              </a:xfrm>
              <a:custGeom>
                <a:avLst/>
                <a:gdLst>
                  <a:gd name="T0" fmla="*/ 317 w 317"/>
                  <a:gd name="T1" fmla="*/ 166 h 166"/>
                  <a:gd name="T2" fmla="*/ 317 w 317"/>
                  <a:gd name="T3" fmla="*/ 166 h 166"/>
                  <a:gd name="T4" fmla="*/ 317 w 317"/>
                  <a:gd name="T5" fmla="*/ 0 h 166"/>
                  <a:gd name="T6" fmla="*/ 0 w 317"/>
                  <a:gd name="T7" fmla="*/ 56 h 166"/>
                  <a:gd name="T8" fmla="*/ 0 w 317"/>
                  <a:gd name="T9" fmla="*/ 109 h 166"/>
                  <a:gd name="T10" fmla="*/ 2 w 317"/>
                  <a:gd name="T11" fmla="*/ 110 h 166"/>
                  <a:gd name="T12" fmla="*/ 317 w 317"/>
                  <a:gd name="T13" fmla="*/ 166 h 166"/>
                </a:gdLst>
                <a:ahLst/>
                <a:cxnLst>
                  <a:cxn ang="0">
                    <a:pos x="T0" y="T1"/>
                  </a:cxn>
                  <a:cxn ang="0">
                    <a:pos x="T2" y="T3"/>
                  </a:cxn>
                  <a:cxn ang="0">
                    <a:pos x="T4" y="T5"/>
                  </a:cxn>
                  <a:cxn ang="0">
                    <a:pos x="T6" y="T7"/>
                  </a:cxn>
                  <a:cxn ang="0">
                    <a:pos x="T8" y="T9"/>
                  </a:cxn>
                  <a:cxn ang="0">
                    <a:pos x="T10" y="T11"/>
                  </a:cxn>
                  <a:cxn ang="0">
                    <a:pos x="T12" y="T13"/>
                  </a:cxn>
                </a:cxnLst>
                <a:rect l="0" t="0" r="r" b="b"/>
                <a:pathLst>
                  <a:path w="317" h="166">
                    <a:moveTo>
                      <a:pt x="317" y="166"/>
                    </a:moveTo>
                    <a:lnTo>
                      <a:pt x="317" y="166"/>
                    </a:lnTo>
                    <a:lnTo>
                      <a:pt x="317" y="0"/>
                    </a:lnTo>
                    <a:lnTo>
                      <a:pt x="0" y="56"/>
                    </a:lnTo>
                    <a:lnTo>
                      <a:pt x="0" y="109"/>
                    </a:lnTo>
                    <a:cubicBezTo>
                      <a:pt x="1" y="109"/>
                      <a:pt x="2" y="109"/>
                      <a:pt x="2" y="110"/>
                    </a:cubicBezTo>
                    <a:lnTo>
                      <a:pt x="317" y="16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4" name="Freeform 14">
                <a:extLst>
                  <a:ext uri="{FF2B5EF4-FFF2-40B4-BE49-F238E27FC236}">
                    <a16:creationId xmlns:a16="http://schemas.microsoft.com/office/drawing/2014/main" id="{B7F5BA66-2F7A-49A7-A88B-100FEC7D4A0F}"/>
                  </a:ext>
                </a:extLst>
              </p:cNvPr>
              <p:cNvSpPr>
                <a:spLocks/>
              </p:cNvSpPr>
              <p:nvPr/>
            </p:nvSpPr>
            <p:spPr bwMode="auto">
              <a:xfrm>
                <a:off x="1987" y="3664"/>
                <a:ext cx="19" cy="116"/>
              </a:xfrm>
              <a:custGeom>
                <a:avLst/>
                <a:gdLst>
                  <a:gd name="T0" fmla="*/ 30 w 30"/>
                  <a:gd name="T1" fmla="*/ 186 h 186"/>
                  <a:gd name="T2" fmla="*/ 30 w 30"/>
                  <a:gd name="T3" fmla="*/ 186 h 186"/>
                  <a:gd name="T4" fmla="*/ 30 w 30"/>
                  <a:gd name="T5" fmla="*/ 0 h 186"/>
                  <a:gd name="T6" fmla="*/ 0 w 30"/>
                  <a:gd name="T7" fmla="*/ 5 h 186"/>
                  <a:gd name="T8" fmla="*/ 0 w 30"/>
                  <a:gd name="T9" fmla="*/ 180 h 186"/>
                  <a:gd name="T10" fmla="*/ 30 w 30"/>
                  <a:gd name="T11" fmla="*/ 186 h 186"/>
                </a:gdLst>
                <a:ahLst/>
                <a:cxnLst>
                  <a:cxn ang="0">
                    <a:pos x="T0" y="T1"/>
                  </a:cxn>
                  <a:cxn ang="0">
                    <a:pos x="T2" y="T3"/>
                  </a:cxn>
                  <a:cxn ang="0">
                    <a:pos x="T4" y="T5"/>
                  </a:cxn>
                  <a:cxn ang="0">
                    <a:pos x="T6" y="T7"/>
                  </a:cxn>
                  <a:cxn ang="0">
                    <a:pos x="T8" y="T9"/>
                  </a:cxn>
                  <a:cxn ang="0">
                    <a:pos x="T10" y="T11"/>
                  </a:cxn>
                </a:cxnLst>
                <a:rect l="0" t="0" r="r" b="b"/>
                <a:pathLst>
                  <a:path w="30" h="186">
                    <a:moveTo>
                      <a:pt x="30" y="186"/>
                    </a:moveTo>
                    <a:lnTo>
                      <a:pt x="30" y="186"/>
                    </a:lnTo>
                    <a:lnTo>
                      <a:pt x="30" y="0"/>
                    </a:lnTo>
                    <a:lnTo>
                      <a:pt x="0" y="5"/>
                    </a:lnTo>
                    <a:lnTo>
                      <a:pt x="0" y="180"/>
                    </a:lnTo>
                    <a:lnTo>
                      <a:pt x="30" y="18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5" name="Freeform 15">
                <a:extLst>
                  <a:ext uri="{FF2B5EF4-FFF2-40B4-BE49-F238E27FC236}">
                    <a16:creationId xmlns:a16="http://schemas.microsoft.com/office/drawing/2014/main" id="{6835179D-7C9D-42C5-8DB4-AE1CE64952D6}"/>
                  </a:ext>
                </a:extLst>
              </p:cNvPr>
              <p:cNvSpPr>
                <a:spLocks/>
              </p:cNvSpPr>
              <p:nvPr/>
            </p:nvSpPr>
            <p:spPr bwMode="auto">
              <a:xfrm>
                <a:off x="1971" y="3667"/>
                <a:ext cx="16" cy="109"/>
              </a:xfrm>
              <a:custGeom>
                <a:avLst/>
                <a:gdLst>
                  <a:gd name="T0" fmla="*/ 26 w 26"/>
                  <a:gd name="T1" fmla="*/ 175 h 175"/>
                  <a:gd name="T2" fmla="*/ 26 w 26"/>
                  <a:gd name="T3" fmla="*/ 175 h 175"/>
                  <a:gd name="T4" fmla="*/ 26 w 26"/>
                  <a:gd name="T5" fmla="*/ 0 h 175"/>
                  <a:gd name="T6" fmla="*/ 0 w 26"/>
                  <a:gd name="T7" fmla="*/ 5 h 175"/>
                  <a:gd name="T8" fmla="*/ 0 w 26"/>
                  <a:gd name="T9" fmla="*/ 171 h 175"/>
                  <a:gd name="T10" fmla="*/ 26 w 26"/>
                  <a:gd name="T11" fmla="*/ 175 h 175"/>
                </a:gdLst>
                <a:ahLst/>
                <a:cxnLst>
                  <a:cxn ang="0">
                    <a:pos x="T0" y="T1"/>
                  </a:cxn>
                  <a:cxn ang="0">
                    <a:pos x="T2" y="T3"/>
                  </a:cxn>
                  <a:cxn ang="0">
                    <a:pos x="T4" y="T5"/>
                  </a:cxn>
                  <a:cxn ang="0">
                    <a:pos x="T6" y="T7"/>
                  </a:cxn>
                  <a:cxn ang="0">
                    <a:pos x="T8" y="T9"/>
                  </a:cxn>
                  <a:cxn ang="0">
                    <a:pos x="T10" y="T11"/>
                  </a:cxn>
                </a:cxnLst>
                <a:rect l="0" t="0" r="r" b="b"/>
                <a:pathLst>
                  <a:path w="26" h="175">
                    <a:moveTo>
                      <a:pt x="26" y="175"/>
                    </a:moveTo>
                    <a:lnTo>
                      <a:pt x="26" y="175"/>
                    </a:lnTo>
                    <a:lnTo>
                      <a:pt x="26" y="0"/>
                    </a:lnTo>
                    <a:lnTo>
                      <a:pt x="0" y="5"/>
                    </a:lnTo>
                    <a:lnTo>
                      <a:pt x="0" y="171"/>
                    </a:lnTo>
                    <a:lnTo>
                      <a:pt x="26" y="175"/>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grpSp>
      <p:sp>
        <p:nvSpPr>
          <p:cNvPr id="220" name="TextBox 219">
            <a:extLst>
              <a:ext uri="{FF2B5EF4-FFF2-40B4-BE49-F238E27FC236}">
                <a16:creationId xmlns:a16="http://schemas.microsoft.com/office/drawing/2014/main" id="{40DE6684-BF56-4D7C-93BD-AC5B84A76B9E}"/>
              </a:ext>
            </a:extLst>
          </p:cNvPr>
          <p:cNvSpPr txBox="1"/>
          <p:nvPr/>
        </p:nvSpPr>
        <p:spPr>
          <a:xfrm>
            <a:off x="10760170" y="4397619"/>
            <a:ext cx="1170725" cy="215444"/>
          </a:xfrm>
          <a:prstGeom prst="rect">
            <a:avLst/>
          </a:prstGeom>
          <a:noFill/>
        </p:spPr>
        <p:txBody>
          <a:bodyPr wrap="square" rtlCol="0" anchor="ctr">
            <a:spAutoFit/>
          </a:bodyPr>
          <a:lstStyle/>
          <a:p>
            <a:r>
              <a:rPr lang="en-US" sz="800">
                <a:latin typeface="+mj-lt"/>
              </a:rPr>
              <a:t>Power Virtual Agent</a:t>
            </a:r>
          </a:p>
        </p:txBody>
      </p:sp>
      <p:sp>
        <p:nvSpPr>
          <p:cNvPr id="160" name="TextBox 159">
            <a:extLst>
              <a:ext uri="{FF2B5EF4-FFF2-40B4-BE49-F238E27FC236}">
                <a16:creationId xmlns:a16="http://schemas.microsoft.com/office/drawing/2014/main" id="{15F5690E-16EB-4A6C-BAE2-880AF42C583E}"/>
              </a:ext>
            </a:extLst>
          </p:cNvPr>
          <p:cNvSpPr txBox="1"/>
          <p:nvPr/>
        </p:nvSpPr>
        <p:spPr>
          <a:xfrm>
            <a:off x="5032043" y="5460032"/>
            <a:ext cx="840976" cy="215444"/>
          </a:xfrm>
          <a:prstGeom prst="rect">
            <a:avLst/>
          </a:prstGeom>
          <a:noFill/>
        </p:spPr>
        <p:txBody>
          <a:bodyPr wrap="square" rtlCol="0">
            <a:spAutoFit/>
          </a:bodyPr>
          <a:lstStyle/>
          <a:p>
            <a:pPr algn="ctr"/>
            <a:r>
              <a:rPr lang="en-US" sz="800">
                <a:latin typeface="+mj-lt"/>
              </a:rPr>
              <a:t>ISV Apps</a:t>
            </a:r>
          </a:p>
        </p:txBody>
      </p:sp>
      <p:grpSp>
        <p:nvGrpSpPr>
          <p:cNvPr id="191" name="Group 190">
            <a:extLst>
              <a:ext uri="{FF2B5EF4-FFF2-40B4-BE49-F238E27FC236}">
                <a16:creationId xmlns:a16="http://schemas.microsoft.com/office/drawing/2014/main" id="{8E93541D-9E2C-48C6-92B5-A8688AF24B53}"/>
              </a:ext>
            </a:extLst>
          </p:cNvPr>
          <p:cNvGrpSpPr/>
          <p:nvPr/>
        </p:nvGrpSpPr>
        <p:grpSpPr>
          <a:xfrm>
            <a:off x="5314113" y="5125306"/>
            <a:ext cx="274320" cy="274320"/>
            <a:chOff x="6504328" y="6179553"/>
            <a:chExt cx="274320" cy="274320"/>
          </a:xfrm>
        </p:grpSpPr>
        <p:sp>
          <p:nvSpPr>
            <p:cNvPr id="192" name="Freeform: Shape 191">
              <a:extLst>
                <a:ext uri="{FF2B5EF4-FFF2-40B4-BE49-F238E27FC236}">
                  <a16:creationId xmlns:a16="http://schemas.microsoft.com/office/drawing/2014/main" id="{76552B13-8CF6-4731-B317-8F13EBDEDD10}"/>
                </a:ext>
              </a:extLst>
            </p:cNvPr>
            <p:cNvSpPr>
              <a:spLocks noChangeAspect="1"/>
            </p:cNvSpPr>
            <p:nvPr/>
          </p:nvSpPr>
          <p:spPr>
            <a:xfrm>
              <a:off x="6504328" y="6179553"/>
              <a:ext cx="274320" cy="274320"/>
            </a:xfrm>
            <a:custGeom>
              <a:avLst/>
              <a:gdLst>
                <a:gd name="connsiteX0" fmla="*/ 287006 w 287006"/>
                <a:gd name="connsiteY0" fmla="*/ 143503 h 287006"/>
                <a:gd name="connsiteX1" fmla="*/ 143503 w 287006"/>
                <a:gd name="connsiteY1" fmla="*/ 287006 h 287006"/>
                <a:gd name="connsiteX2" fmla="*/ 0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0" y="222757"/>
                    <a:pt x="0" y="143503"/>
                  </a:cubicBezTo>
                  <a:cubicBezTo>
                    <a:pt x="0" y="64249"/>
                    <a:pt x="64248" y="0"/>
                    <a:pt x="143503" y="0"/>
                  </a:cubicBezTo>
                  <a:cubicBezTo>
                    <a:pt x="222758" y="0"/>
                    <a:pt x="287006" y="64249"/>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93" name="shield 2" descr="shield, person">
              <a:extLst>
                <a:ext uri="{FF2B5EF4-FFF2-40B4-BE49-F238E27FC236}">
                  <a16:creationId xmlns:a16="http://schemas.microsoft.com/office/drawing/2014/main" id="{80F76163-0B96-4D0A-B85A-057B8ECE3F59}"/>
                </a:ext>
              </a:extLst>
            </p:cNvPr>
            <p:cNvGrpSpPr/>
            <p:nvPr/>
          </p:nvGrpSpPr>
          <p:grpSpPr>
            <a:xfrm>
              <a:off x="6546900" y="6226190"/>
              <a:ext cx="182030" cy="188730"/>
              <a:chOff x="1674351" y="4846321"/>
              <a:chExt cx="432148" cy="432146"/>
            </a:xfrm>
          </p:grpSpPr>
          <p:sp>
            <p:nvSpPr>
              <p:cNvPr id="194" name="Freeform: Shape 193">
                <a:extLst>
                  <a:ext uri="{FF2B5EF4-FFF2-40B4-BE49-F238E27FC236}">
                    <a16:creationId xmlns:a16="http://schemas.microsoft.com/office/drawing/2014/main" id="{1EF9607A-19A7-44AA-ADA8-A20CCDD9F0D7}"/>
                  </a:ext>
                </a:extLst>
              </p:cNvPr>
              <p:cNvSpPr/>
              <p:nvPr/>
            </p:nvSpPr>
            <p:spPr>
              <a:xfrm>
                <a:off x="1741243" y="4844738"/>
                <a:ext cx="297102" cy="432146"/>
              </a:xfrm>
              <a:custGeom>
                <a:avLst/>
                <a:gdLst>
                  <a:gd name="connsiteX0" fmla="*/ 148994 w 297101"/>
                  <a:gd name="connsiteY0" fmla="*/ 1583 h 432146"/>
                  <a:gd name="connsiteX1" fmla="*/ 1583 w 297101"/>
                  <a:gd name="connsiteY1" fmla="*/ 57145 h 432146"/>
                  <a:gd name="connsiteX2" fmla="*/ 1583 w 297101"/>
                  <a:gd name="connsiteY2" fmla="*/ 317752 h 432146"/>
                  <a:gd name="connsiteX3" fmla="*/ 148311 w 297101"/>
                  <a:gd name="connsiteY3" fmla="*/ 433426 h 432146"/>
                  <a:gd name="connsiteX4" fmla="*/ 297542 w 297101"/>
                  <a:gd name="connsiteY4" fmla="*/ 318056 h 432146"/>
                  <a:gd name="connsiteX5" fmla="*/ 297542 w 297101"/>
                  <a:gd name="connsiteY5" fmla="*/ 57145 h 432146"/>
                  <a:gd name="connsiteX6" fmla="*/ 150056 w 297101"/>
                  <a:gd name="connsiteY6" fmla="*/ 1583 h 432146"/>
                  <a:gd name="connsiteX7" fmla="*/ 148994 w 297101"/>
                  <a:gd name="connsiteY7" fmla="*/ 1583 h 4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01" h="432146">
                    <a:moveTo>
                      <a:pt x="148994" y="1583"/>
                    </a:moveTo>
                    <a:cubicBezTo>
                      <a:pt x="103724" y="27658"/>
                      <a:pt x="54056" y="46609"/>
                      <a:pt x="1583" y="57145"/>
                    </a:cubicBezTo>
                    <a:lnTo>
                      <a:pt x="1583" y="317752"/>
                    </a:lnTo>
                    <a:lnTo>
                      <a:pt x="148311" y="433426"/>
                    </a:lnTo>
                    <a:lnTo>
                      <a:pt x="297542" y="318056"/>
                    </a:lnTo>
                    <a:lnTo>
                      <a:pt x="297542" y="57145"/>
                    </a:lnTo>
                    <a:cubicBezTo>
                      <a:pt x="245069" y="46685"/>
                      <a:pt x="195477" y="27658"/>
                      <a:pt x="150056" y="1583"/>
                    </a:cubicBezTo>
                    <a:lnTo>
                      <a:pt x="148994" y="1583"/>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95" name="Freeform: Shape 194">
                <a:extLst>
                  <a:ext uri="{FF2B5EF4-FFF2-40B4-BE49-F238E27FC236}">
                    <a16:creationId xmlns:a16="http://schemas.microsoft.com/office/drawing/2014/main" id="{85684433-5770-4AC8-94FB-E697DDBCC21B}"/>
                  </a:ext>
                </a:extLst>
              </p:cNvPr>
              <p:cNvSpPr/>
              <p:nvPr/>
            </p:nvSpPr>
            <p:spPr>
              <a:xfrm>
                <a:off x="1808428" y="5035525"/>
                <a:ext cx="162056" cy="108037"/>
              </a:xfrm>
              <a:custGeom>
                <a:avLst/>
                <a:gdLst>
                  <a:gd name="connsiteX0" fmla="*/ 130795 w 162055"/>
                  <a:gd name="connsiteY0" fmla="*/ 1583 h 108036"/>
                  <a:gd name="connsiteX1" fmla="*/ 125259 w 162055"/>
                  <a:gd name="connsiteY1" fmla="*/ 1583 h 108036"/>
                  <a:gd name="connsiteX2" fmla="*/ 115705 w 162055"/>
                  <a:gd name="connsiteY2" fmla="*/ 4463 h 108036"/>
                  <a:gd name="connsiteX3" fmla="*/ 79459 w 162055"/>
                  <a:gd name="connsiteY3" fmla="*/ 16213 h 108036"/>
                  <a:gd name="connsiteX4" fmla="*/ 43213 w 162055"/>
                  <a:gd name="connsiteY4" fmla="*/ 4463 h 108036"/>
                  <a:gd name="connsiteX5" fmla="*/ 33658 w 162055"/>
                  <a:gd name="connsiteY5" fmla="*/ 1583 h 108036"/>
                  <a:gd name="connsiteX6" fmla="*/ 13488 w 162055"/>
                  <a:gd name="connsiteY6" fmla="*/ 19320 h 108036"/>
                  <a:gd name="connsiteX7" fmla="*/ 1583 w 162055"/>
                  <a:gd name="connsiteY7" fmla="*/ 108236 h 108036"/>
                  <a:gd name="connsiteX8" fmla="*/ 162871 w 162055"/>
                  <a:gd name="connsiteY8" fmla="*/ 108236 h 108036"/>
                  <a:gd name="connsiteX9" fmla="*/ 150965 w 162055"/>
                  <a:gd name="connsiteY9" fmla="*/ 19320 h 108036"/>
                  <a:gd name="connsiteX10" fmla="*/ 130795 w 162055"/>
                  <a:gd name="connsiteY10" fmla="*/ 1583 h 10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055" h="108036">
                    <a:moveTo>
                      <a:pt x="130795" y="1583"/>
                    </a:moveTo>
                    <a:lnTo>
                      <a:pt x="125259" y="1583"/>
                    </a:lnTo>
                    <a:cubicBezTo>
                      <a:pt x="121847" y="1583"/>
                      <a:pt x="118435" y="2492"/>
                      <a:pt x="115705" y="4463"/>
                    </a:cubicBezTo>
                    <a:cubicBezTo>
                      <a:pt x="105544" y="11816"/>
                      <a:pt x="93032" y="16213"/>
                      <a:pt x="79459" y="16213"/>
                    </a:cubicBezTo>
                    <a:cubicBezTo>
                      <a:pt x="65885" y="16213"/>
                      <a:pt x="53374" y="11816"/>
                      <a:pt x="43213" y="4463"/>
                    </a:cubicBezTo>
                    <a:cubicBezTo>
                      <a:pt x="40483" y="2492"/>
                      <a:pt x="37070" y="1583"/>
                      <a:pt x="33658" y="1583"/>
                    </a:cubicBezTo>
                    <a:cubicBezTo>
                      <a:pt x="23421" y="1583"/>
                      <a:pt x="14777" y="9163"/>
                      <a:pt x="13488" y="19320"/>
                    </a:cubicBezTo>
                    <a:lnTo>
                      <a:pt x="1583" y="108236"/>
                    </a:lnTo>
                    <a:lnTo>
                      <a:pt x="162871" y="108236"/>
                    </a:lnTo>
                    <a:lnTo>
                      <a:pt x="150965" y="19320"/>
                    </a:lnTo>
                    <a:cubicBezTo>
                      <a:pt x="149676" y="9163"/>
                      <a:pt x="141032" y="1583"/>
                      <a:pt x="130795" y="1583"/>
                    </a:cubicBezTo>
                    <a:close/>
                  </a:path>
                </a:pathLst>
              </a:custGeom>
              <a:solidFill>
                <a:schemeClr val="bg1"/>
              </a:solidFill>
              <a:ln w="446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4BB09F8-7D40-49F0-A82F-D0A695BFFE2F}"/>
                  </a:ext>
                </a:extLst>
              </p:cNvPr>
              <p:cNvSpPr/>
              <p:nvPr/>
            </p:nvSpPr>
            <p:spPr>
              <a:xfrm>
                <a:off x="1843688" y="4936158"/>
                <a:ext cx="90031" cy="90030"/>
              </a:xfrm>
              <a:custGeom>
                <a:avLst/>
                <a:gdLst>
                  <a:gd name="connsiteX0" fmla="*/ 46928 w 90030"/>
                  <a:gd name="connsiteY0" fmla="*/ 92241 h 90030"/>
                  <a:gd name="connsiteX1" fmla="*/ 92274 w 90030"/>
                  <a:gd name="connsiteY1" fmla="*/ 46912 h 90030"/>
                  <a:gd name="connsiteX2" fmla="*/ 46928 w 90030"/>
                  <a:gd name="connsiteY2" fmla="*/ 1583 h 90030"/>
                  <a:gd name="connsiteX3" fmla="*/ 1583 w 90030"/>
                  <a:gd name="connsiteY3" fmla="*/ 46912 h 90030"/>
                  <a:gd name="connsiteX4" fmla="*/ 46928 w 90030"/>
                  <a:gd name="connsiteY4" fmla="*/ 92241 h 9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0" h="90030">
                    <a:moveTo>
                      <a:pt x="46928" y="92241"/>
                    </a:moveTo>
                    <a:cubicBezTo>
                      <a:pt x="71972" y="92241"/>
                      <a:pt x="92274" y="71947"/>
                      <a:pt x="92274" y="46912"/>
                    </a:cubicBezTo>
                    <a:cubicBezTo>
                      <a:pt x="92274" y="21877"/>
                      <a:pt x="71972" y="1583"/>
                      <a:pt x="46928" y="1583"/>
                    </a:cubicBezTo>
                    <a:cubicBezTo>
                      <a:pt x="21885" y="1583"/>
                      <a:pt x="1583" y="21877"/>
                      <a:pt x="1583" y="46912"/>
                    </a:cubicBezTo>
                    <a:cubicBezTo>
                      <a:pt x="1583" y="71947"/>
                      <a:pt x="21885" y="92241"/>
                      <a:pt x="46928" y="92241"/>
                    </a:cubicBezTo>
                    <a:close/>
                  </a:path>
                </a:pathLst>
              </a:custGeom>
              <a:solidFill>
                <a:schemeClr val="bg1"/>
              </a:solidFill>
              <a:ln w="4465" cap="flat">
                <a:noFill/>
                <a:prstDash val="solid"/>
                <a:miter/>
              </a:ln>
            </p:spPr>
            <p:txBody>
              <a:bodyPr rtlCol="0" anchor="ctr"/>
              <a:lstStyle/>
              <a:p>
                <a:endParaRPr lang="en-US"/>
              </a:p>
            </p:txBody>
          </p:sp>
        </p:grpSp>
      </p:grpSp>
      <p:sp>
        <p:nvSpPr>
          <p:cNvPr id="163" name="Freeform 5">
            <a:extLst>
              <a:ext uri="{FF2B5EF4-FFF2-40B4-BE49-F238E27FC236}">
                <a16:creationId xmlns:a16="http://schemas.microsoft.com/office/drawing/2014/main" id="{E66F1A54-4CEC-4D92-B925-469A2002BDA7}"/>
              </a:ext>
            </a:extLst>
          </p:cNvPr>
          <p:cNvSpPr>
            <a:spLocks noChangeAspect="1"/>
          </p:cNvSpPr>
          <p:nvPr/>
        </p:nvSpPr>
        <p:spPr bwMode="auto">
          <a:xfrm rot="5085833">
            <a:off x="7360042" y="1749926"/>
            <a:ext cx="658706" cy="352835"/>
          </a:xfrm>
          <a:custGeom>
            <a:avLst/>
            <a:gdLst>
              <a:gd name="T0" fmla="*/ 430 w 920"/>
              <a:gd name="T1" fmla="*/ 17 h 491"/>
              <a:gd name="T2" fmla="*/ 27 w 920"/>
              <a:gd name="T3" fmla="*/ 418 h 491"/>
              <a:gd name="T4" fmla="*/ 58 w 920"/>
              <a:gd name="T5" fmla="*/ 491 h 491"/>
              <a:gd name="T6" fmla="*/ 862 w 920"/>
              <a:gd name="T7" fmla="*/ 491 h 491"/>
              <a:gd name="T8" fmla="*/ 893 w 920"/>
              <a:gd name="T9" fmla="*/ 418 h 491"/>
              <a:gd name="T10" fmla="*/ 490 w 920"/>
              <a:gd name="T11" fmla="*/ 17 h 491"/>
              <a:gd name="T12" fmla="*/ 430 w 920"/>
              <a:gd name="T13" fmla="*/ 17 h 491"/>
            </a:gdLst>
            <a:ahLst/>
            <a:cxnLst>
              <a:cxn ang="0">
                <a:pos x="T0" y="T1"/>
              </a:cxn>
              <a:cxn ang="0">
                <a:pos x="T2" y="T3"/>
              </a:cxn>
              <a:cxn ang="0">
                <a:pos x="T4" y="T5"/>
              </a:cxn>
              <a:cxn ang="0">
                <a:pos x="T6" y="T7"/>
              </a:cxn>
              <a:cxn ang="0">
                <a:pos x="T8" y="T9"/>
              </a:cxn>
              <a:cxn ang="0">
                <a:pos x="T10" y="T11"/>
              </a:cxn>
              <a:cxn ang="0">
                <a:pos x="T12" y="T13"/>
              </a:cxn>
            </a:cxnLst>
            <a:rect l="0" t="0" r="r" b="b"/>
            <a:pathLst>
              <a:path w="920" h="491">
                <a:moveTo>
                  <a:pt x="430" y="17"/>
                </a:moveTo>
                <a:cubicBezTo>
                  <a:pt x="27" y="418"/>
                  <a:pt x="27" y="418"/>
                  <a:pt x="27" y="418"/>
                </a:cubicBezTo>
                <a:cubicBezTo>
                  <a:pt x="0" y="445"/>
                  <a:pt x="19" y="491"/>
                  <a:pt x="58" y="491"/>
                </a:cubicBezTo>
                <a:cubicBezTo>
                  <a:pt x="862" y="491"/>
                  <a:pt x="862" y="491"/>
                  <a:pt x="862" y="491"/>
                </a:cubicBezTo>
                <a:cubicBezTo>
                  <a:pt x="901" y="491"/>
                  <a:pt x="920" y="445"/>
                  <a:pt x="893" y="418"/>
                </a:cubicBezTo>
                <a:cubicBezTo>
                  <a:pt x="490" y="17"/>
                  <a:pt x="490" y="17"/>
                  <a:pt x="490" y="17"/>
                </a:cubicBezTo>
                <a:cubicBezTo>
                  <a:pt x="474" y="0"/>
                  <a:pt x="446" y="0"/>
                  <a:pt x="430" y="17"/>
                </a:cubicBezTo>
                <a:close/>
              </a:path>
            </a:pathLst>
          </a:custGeom>
          <a:solidFill>
            <a:srgbClr val="65AC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68" name="Freeform 5">
            <a:extLst>
              <a:ext uri="{FF2B5EF4-FFF2-40B4-BE49-F238E27FC236}">
                <a16:creationId xmlns:a16="http://schemas.microsoft.com/office/drawing/2014/main" id="{3503A620-9332-472F-97B7-6B7578E68CBE}"/>
              </a:ext>
            </a:extLst>
          </p:cNvPr>
          <p:cNvSpPr>
            <a:spLocks noChangeAspect="1"/>
          </p:cNvSpPr>
          <p:nvPr/>
        </p:nvSpPr>
        <p:spPr bwMode="auto">
          <a:xfrm rot="12474470">
            <a:off x="8647972" y="3837994"/>
            <a:ext cx="658706" cy="352835"/>
          </a:xfrm>
          <a:custGeom>
            <a:avLst/>
            <a:gdLst>
              <a:gd name="T0" fmla="*/ 430 w 920"/>
              <a:gd name="T1" fmla="*/ 17 h 491"/>
              <a:gd name="T2" fmla="*/ 27 w 920"/>
              <a:gd name="T3" fmla="*/ 418 h 491"/>
              <a:gd name="T4" fmla="*/ 58 w 920"/>
              <a:gd name="T5" fmla="*/ 491 h 491"/>
              <a:gd name="T6" fmla="*/ 862 w 920"/>
              <a:gd name="T7" fmla="*/ 491 h 491"/>
              <a:gd name="T8" fmla="*/ 893 w 920"/>
              <a:gd name="T9" fmla="*/ 418 h 491"/>
              <a:gd name="T10" fmla="*/ 490 w 920"/>
              <a:gd name="T11" fmla="*/ 17 h 491"/>
              <a:gd name="T12" fmla="*/ 430 w 920"/>
              <a:gd name="T13" fmla="*/ 17 h 491"/>
            </a:gdLst>
            <a:ahLst/>
            <a:cxnLst>
              <a:cxn ang="0">
                <a:pos x="T0" y="T1"/>
              </a:cxn>
              <a:cxn ang="0">
                <a:pos x="T2" y="T3"/>
              </a:cxn>
              <a:cxn ang="0">
                <a:pos x="T4" y="T5"/>
              </a:cxn>
              <a:cxn ang="0">
                <a:pos x="T6" y="T7"/>
              </a:cxn>
              <a:cxn ang="0">
                <a:pos x="T8" y="T9"/>
              </a:cxn>
              <a:cxn ang="0">
                <a:pos x="T10" y="T11"/>
              </a:cxn>
              <a:cxn ang="0">
                <a:pos x="T12" y="T13"/>
              </a:cxn>
            </a:cxnLst>
            <a:rect l="0" t="0" r="r" b="b"/>
            <a:pathLst>
              <a:path w="920" h="491">
                <a:moveTo>
                  <a:pt x="430" y="17"/>
                </a:moveTo>
                <a:cubicBezTo>
                  <a:pt x="27" y="418"/>
                  <a:pt x="27" y="418"/>
                  <a:pt x="27" y="418"/>
                </a:cubicBezTo>
                <a:cubicBezTo>
                  <a:pt x="0" y="445"/>
                  <a:pt x="19" y="491"/>
                  <a:pt x="58" y="491"/>
                </a:cubicBezTo>
                <a:cubicBezTo>
                  <a:pt x="862" y="491"/>
                  <a:pt x="862" y="491"/>
                  <a:pt x="862" y="491"/>
                </a:cubicBezTo>
                <a:cubicBezTo>
                  <a:pt x="901" y="491"/>
                  <a:pt x="920" y="445"/>
                  <a:pt x="893" y="418"/>
                </a:cubicBezTo>
                <a:cubicBezTo>
                  <a:pt x="490" y="17"/>
                  <a:pt x="490" y="17"/>
                  <a:pt x="490" y="17"/>
                </a:cubicBezTo>
                <a:cubicBezTo>
                  <a:pt x="474" y="0"/>
                  <a:pt x="446" y="0"/>
                  <a:pt x="430" y="17"/>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69" name="Freeform 5">
            <a:extLst>
              <a:ext uri="{FF2B5EF4-FFF2-40B4-BE49-F238E27FC236}">
                <a16:creationId xmlns:a16="http://schemas.microsoft.com/office/drawing/2014/main" id="{B7F58C77-1D57-4FF8-A567-BDFE66DB50B6}"/>
              </a:ext>
            </a:extLst>
          </p:cNvPr>
          <p:cNvSpPr>
            <a:spLocks noChangeAspect="1"/>
          </p:cNvSpPr>
          <p:nvPr/>
        </p:nvSpPr>
        <p:spPr bwMode="auto">
          <a:xfrm rot="19800000">
            <a:off x="6239552" y="3910877"/>
            <a:ext cx="658706" cy="352835"/>
          </a:xfrm>
          <a:custGeom>
            <a:avLst/>
            <a:gdLst>
              <a:gd name="T0" fmla="*/ 430 w 920"/>
              <a:gd name="T1" fmla="*/ 17 h 491"/>
              <a:gd name="T2" fmla="*/ 27 w 920"/>
              <a:gd name="T3" fmla="*/ 418 h 491"/>
              <a:gd name="T4" fmla="*/ 58 w 920"/>
              <a:gd name="T5" fmla="*/ 491 h 491"/>
              <a:gd name="T6" fmla="*/ 862 w 920"/>
              <a:gd name="T7" fmla="*/ 491 h 491"/>
              <a:gd name="T8" fmla="*/ 893 w 920"/>
              <a:gd name="T9" fmla="*/ 418 h 491"/>
              <a:gd name="T10" fmla="*/ 490 w 920"/>
              <a:gd name="T11" fmla="*/ 17 h 491"/>
              <a:gd name="T12" fmla="*/ 430 w 920"/>
              <a:gd name="T13" fmla="*/ 17 h 491"/>
            </a:gdLst>
            <a:ahLst/>
            <a:cxnLst>
              <a:cxn ang="0">
                <a:pos x="T0" y="T1"/>
              </a:cxn>
              <a:cxn ang="0">
                <a:pos x="T2" y="T3"/>
              </a:cxn>
              <a:cxn ang="0">
                <a:pos x="T4" y="T5"/>
              </a:cxn>
              <a:cxn ang="0">
                <a:pos x="T6" y="T7"/>
              </a:cxn>
              <a:cxn ang="0">
                <a:pos x="T8" y="T9"/>
              </a:cxn>
              <a:cxn ang="0">
                <a:pos x="T10" y="T11"/>
              </a:cxn>
              <a:cxn ang="0">
                <a:pos x="T12" y="T13"/>
              </a:cxn>
            </a:cxnLst>
            <a:rect l="0" t="0" r="r" b="b"/>
            <a:pathLst>
              <a:path w="920" h="491">
                <a:moveTo>
                  <a:pt x="430" y="17"/>
                </a:moveTo>
                <a:cubicBezTo>
                  <a:pt x="27" y="418"/>
                  <a:pt x="27" y="418"/>
                  <a:pt x="27" y="418"/>
                </a:cubicBezTo>
                <a:cubicBezTo>
                  <a:pt x="0" y="445"/>
                  <a:pt x="19" y="491"/>
                  <a:pt x="58" y="491"/>
                </a:cubicBezTo>
                <a:cubicBezTo>
                  <a:pt x="862" y="491"/>
                  <a:pt x="862" y="491"/>
                  <a:pt x="862" y="491"/>
                </a:cubicBezTo>
                <a:cubicBezTo>
                  <a:pt x="901" y="491"/>
                  <a:pt x="920" y="445"/>
                  <a:pt x="893" y="418"/>
                </a:cubicBezTo>
                <a:cubicBezTo>
                  <a:pt x="490" y="17"/>
                  <a:pt x="490" y="17"/>
                  <a:pt x="490" y="17"/>
                </a:cubicBezTo>
                <a:cubicBezTo>
                  <a:pt x="474" y="0"/>
                  <a:pt x="446" y="0"/>
                  <a:pt x="430" y="17"/>
                </a:cubicBezTo>
                <a:close/>
              </a:path>
            </a:pathLst>
          </a:cu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nvGrpSpPr>
          <p:cNvPr id="173" name="Group 172">
            <a:extLst>
              <a:ext uri="{FF2B5EF4-FFF2-40B4-BE49-F238E27FC236}">
                <a16:creationId xmlns:a16="http://schemas.microsoft.com/office/drawing/2014/main" id="{BF4E8A7A-CE4A-41DF-8FCD-515378A9D32C}"/>
              </a:ext>
            </a:extLst>
          </p:cNvPr>
          <p:cNvGrpSpPr/>
          <p:nvPr/>
        </p:nvGrpSpPr>
        <p:grpSpPr>
          <a:xfrm>
            <a:off x="10528645" y="4361192"/>
            <a:ext cx="274320" cy="274320"/>
            <a:chOff x="8479375" y="722109"/>
            <a:chExt cx="274320" cy="274320"/>
          </a:xfrm>
        </p:grpSpPr>
        <p:sp>
          <p:nvSpPr>
            <p:cNvPr id="177" name="Freeform: Shape 176">
              <a:extLst>
                <a:ext uri="{FF2B5EF4-FFF2-40B4-BE49-F238E27FC236}">
                  <a16:creationId xmlns:a16="http://schemas.microsoft.com/office/drawing/2014/main" id="{A3A1BE31-966A-4BE5-A348-9CA02C5262C2}"/>
                </a:ext>
              </a:extLst>
            </p:cNvPr>
            <p:cNvSpPr>
              <a:spLocks noChangeAspect="1"/>
            </p:cNvSpPr>
            <p:nvPr/>
          </p:nvSpPr>
          <p:spPr>
            <a:xfrm>
              <a:off x="8479375" y="722109"/>
              <a:ext cx="274320" cy="274320"/>
            </a:xfrm>
            <a:custGeom>
              <a:avLst/>
              <a:gdLst>
                <a:gd name="connsiteX0" fmla="*/ 287006 w 287006"/>
                <a:gd name="connsiteY0" fmla="*/ 143503 h 287006"/>
                <a:gd name="connsiteX1" fmla="*/ 143503 w 287006"/>
                <a:gd name="connsiteY1" fmla="*/ 287006 h 287006"/>
                <a:gd name="connsiteX2" fmla="*/ 1 w 287006"/>
                <a:gd name="connsiteY2" fmla="*/ 143503 h 287006"/>
                <a:gd name="connsiteX3" fmla="*/ 143503 w 287006"/>
                <a:gd name="connsiteY3" fmla="*/ 0 h 287006"/>
                <a:gd name="connsiteX4" fmla="*/ 287006 w 287006"/>
                <a:gd name="connsiteY4" fmla="*/ 143503 h 287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006" h="287006">
                  <a:moveTo>
                    <a:pt x="287006" y="143503"/>
                  </a:moveTo>
                  <a:cubicBezTo>
                    <a:pt x="287006" y="222758"/>
                    <a:pt x="222758" y="287006"/>
                    <a:pt x="143503" y="287006"/>
                  </a:cubicBezTo>
                  <a:cubicBezTo>
                    <a:pt x="64249" y="287006"/>
                    <a:pt x="1" y="222758"/>
                    <a:pt x="1" y="143503"/>
                  </a:cubicBezTo>
                  <a:cubicBezTo>
                    <a:pt x="1" y="64249"/>
                    <a:pt x="64249" y="0"/>
                    <a:pt x="143503" y="0"/>
                  </a:cubicBezTo>
                  <a:cubicBezTo>
                    <a:pt x="222758" y="0"/>
                    <a:pt x="287006" y="64249"/>
                    <a:pt x="287006" y="143503"/>
                  </a:cubicBezTo>
                  <a:close/>
                </a:path>
              </a:pathLst>
            </a:custGeom>
            <a:solidFill>
              <a:schemeClr val="tx1">
                <a:lumMod val="65000"/>
                <a:lumOff val="35000"/>
              </a:schemeClr>
            </a:solidFill>
            <a:ln w="6404" cap="flat">
              <a:noFill/>
              <a:prstDash val="solid"/>
              <a:miter/>
            </a:ln>
            <a:effectLst>
              <a:outerShdw blurRad="190500" algn="ctr" rotWithShape="0">
                <a:schemeClr val="tx1">
                  <a:alpha val="26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178" name="Group 23">
              <a:extLst>
                <a:ext uri="{FF2B5EF4-FFF2-40B4-BE49-F238E27FC236}">
                  <a16:creationId xmlns:a16="http://schemas.microsoft.com/office/drawing/2014/main" id="{3776014C-1720-4CEB-B8C0-8D4829DACC64}"/>
                </a:ext>
              </a:extLst>
            </p:cNvPr>
            <p:cNvGrpSpPr>
              <a:grpSpLocks noChangeAspect="1"/>
            </p:cNvGrpSpPr>
            <p:nvPr/>
          </p:nvGrpSpPr>
          <p:grpSpPr bwMode="auto">
            <a:xfrm>
              <a:off x="8527253" y="769868"/>
              <a:ext cx="188088" cy="169279"/>
              <a:chOff x="5249" y="172"/>
              <a:chExt cx="250" cy="225"/>
            </a:xfrm>
          </p:grpSpPr>
          <p:sp>
            <p:nvSpPr>
              <p:cNvPr id="179" name="Freeform 24">
                <a:extLst>
                  <a:ext uri="{FF2B5EF4-FFF2-40B4-BE49-F238E27FC236}">
                    <a16:creationId xmlns:a16="http://schemas.microsoft.com/office/drawing/2014/main" id="{64000C56-0740-4C15-9930-DC16932E2E1C}"/>
                  </a:ext>
                </a:extLst>
              </p:cNvPr>
              <p:cNvSpPr>
                <a:spLocks/>
              </p:cNvSpPr>
              <p:nvPr/>
            </p:nvSpPr>
            <p:spPr bwMode="auto">
              <a:xfrm>
                <a:off x="5435" y="189"/>
                <a:ext cx="34" cy="34"/>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80" name="Freeform 25">
                <a:extLst>
                  <a:ext uri="{FF2B5EF4-FFF2-40B4-BE49-F238E27FC236}">
                    <a16:creationId xmlns:a16="http://schemas.microsoft.com/office/drawing/2014/main" id="{4798A5C8-B5C5-47F3-BED4-73E4E4ECDC80}"/>
                  </a:ext>
                </a:extLst>
              </p:cNvPr>
              <p:cNvSpPr>
                <a:spLocks noEditPoints="1"/>
              </p:cNvSpPr>
              <p:nvPr/>
            </p:nvSpPr>
            <p:spPr bwMode="auto">
              <a:xfrm>
                <a:off x="5249" y="172"/>
                <a:ext cx="250" cy="205"/>
              </a:xfrm>
              <a:custGeom>
                <a:avLst/>
                <a:gdLst>
                  <a:gd name="T0" fmla="*/ 110 w 402"/>
                  <a:gd name="T1" fmla="*/ 192 h 330"/>
                  <a:gd name="T2" fmla="*/ 110 w 402"/>
                  <a:gd name="T3" fmla="*/ 192 h 330"/>
                  <a:gd name="T4" fmla="*/ 110 w 402"/>
                  <a:gd name="T5" fmla="*/ 137 h 330"/>
                  <a:gd name="T6" fmla="*/ 27 w 402"/>
                  <a:gd name="T7" fmla="*/ 137 h 330"/>
                  <a:gd name="T8" fmla="*/ 27 w 402"/>
                  <a:gd name="T9" fmla="*/ 55 h 330"/>
                  <a:gd name="T10" fmla="*/ 124 w 402"/>
                  <a:gd name="T11" fmla="*/ 55 h 330"/>
                  <a:gd name="T12" fmla="*/ 144 w 402"/>
                  <a:gd name="T13" fmla="*/ 60 h 330"/>
                  <a:gd name="T14" fmla="*/ 159 w 402"/>
                  <a:gd name="T15" fmla="*/ 75 h 330"/>
                  <a:gd name="T16" fmla="*/ 163 w 402"/>
                  <a:gd name="T17" fmla="*/ 82 h 330"/>
                  <a:gd name="T18" fmla="*/ 166 w 402"/>
                  <a:gd name="T19" fmla="*/ 92 h 330"/>
                  <a:gd name="T20" fmla="*/ 170 w 402"/>
                  <a:gd name="T21" fmla="*/ 103 h 330"/>
                  <a:gd name="T22" fmla="*/ 172 w 402"/>
                  <a:gd name="T23" fmla="*/ 110 h 330"/>
                  <a:gd name="T24" fmla="*/ 187 w 402"/>
                  <a:gd name="T25" fmla="*/ 151 h 330"/>
                  <a:gd name="T26" fmla="*/ 201 w 402"/>
                  <a:gd name="T27" fmla="*/ 192 h 330"/>
                  <a:gd name="T28" fmla="*/ 110 w 402"/>
                  <a:gd name="T29" fmla="*/ 192 h 330"/>
                  <a:gd name="T30" fmla="*/ 275 w 402"/>
                  <a:gd name="T31" fmla="*/ 0 h 330"/>
                  <a:gd name="T32" fmla="*/ 275 w 402"/>
                  <a:gd name="T33" fmla="*/ 0 h 330"/>
                  <a:gd name="T34" fmla="*/ 247 w 402"/>
                  <a:gd name="T35" fmla="*/ 0 h 330"/>
                  <a:gd name="T36" fmla="*/ 247 w 402"/>
                  <a:gd name="T37" fmla="*/ 192 h 330"/>
                  <a:gd name="T38" fmla="*/ 230 w 402"/>
                  <a:gd name="T39" fmla="*/ 192 h 330"/>
                  <a:gd name="T40" fmla="*/ 220 w 402"/>
                  <a:gd name="T41" fmla="*/ 164 h 330"/>
                  <a:gd name="T42" fmla="*/ 210 w 402"/>
                  <a:gd name="T43" fmla="*/ 136 h 330"/>
                  <a:gd name="T44" fmla="*/ 202 w 402"/>
                  <a:gd name="T45" fmla="*/ 111 h 330"/>
                  <a:gd name="T46" fmla="*/ 193 w 402"/>
                  <a:gd name="T47" fmla="*/ 86 h 330"/>
                  <a:gd name="T48" fmla="*/ 188 w 402"/>
                  <a:gd name="T49" fmla="*/ 73 h 330"/>
                  <a:gd name="T50" fmla="*/ 183 w 402"/>
                  <a:gd name="T51" fmla="*/ 62 h 330"/>
                  <a:gd name="T52" fmla="*/ 158 w 402"/>
                  <a:gd name="T53" fmla="*/ 36 h 330"/>
                  <a:gd name="T54" fmla="*/ 124 w 402"/>
                  <a:gd name="T55" fmla="*/ 27 h 330"/>
                  <a:gd name="T56" fmla="*/ 27 w 402"/>
                  <a:gd name="T57" fmla="*/ 27 h 330"/>
                  <a:gd name="T58" fmla="*/ 17 w 402"/>
                  <a:gd name="T59" fmla="*/ 29 h 330"/>
                  <a:gd name="T60" fmla="*/ 8 w 402"/>
                  <a:gd name="T61" fmla="*/ 35 h 330"/>
                  <a:gd name="T62" fmla="*/ 2 w 402"/>
                  <a:gd name="T63" fmla="*/ 44 h 330"/>
                  <a:gd name="T64" fmla="*/ 0 w 402"/>
                  <a:gd name="T65" fmla="*/ 55 h 330"/>
                  <a:gd name="T66" fmla="*/ 0 w 402"/>
                  <a:gd name="T67" fmla="*/ 302 h 330"/>
                  <a:gd name="T68" fmla="*/ 2 w 402"/>
                  <a:gd name="T69" fmla="*/ 314 h 330"/>
                  <a:gd name="T70" fmla="*/ 9 w 402"/>
                  <a:gd name="T71" fmla="*/ 323 h 330"/>
                  <a:gd name="T72" fmla="*/ 14 w 402"/>
                  <a:gd name="T73" fmla="*/ 326 h 330"/>
                  <a:gd name="T74" fmla="*/ 13 w 402"/>
                  <a:gd name="T75" fmla="*/ 316 h 330"/>
                  <a:gd name="T76" fmla="*/ 73 w 402"/>
                  <a:gd name="T77" fmla="*/ 256 h 330"/>
                  <a:gd name="T78" fmla="*/ 133 w 402"/>
                  <a:gd name="T79" fmla="*/ 316 h 330"/>
                  <a:gd name="T80" fmla="*/ 131 w 402"/>
                  <a:gd name="T81" fmla="*/ 330 h 330"/>
                  <a:gd name="T82" fmla="*/ 148 w 402"/>
                  <a:gd name="T83" fmla="*/ 330 h 330"/>
                  <a:gd name="T84" fmla="*/ 146 w 402"/>
                  <a:gd name="T85" fmla="*/ 316 h 330"/>
                  <a:gd name="T86" fmla="*/ 206 w 402"/>
                  <a:gd name="T87" fmla="*/ 256 h 330"/>
                  <a:gd name="T88" fmla="*/ 266 w 402"/>
                  <a:gd name="T89" fmla="*/ 316 h 330"/>
                  <a:gd name="T90" fmla="*/ 265 w 402"/>
                  <a:gd name="T91" fmla="*/ 323 h 330"/>
                  <a:gd name="T92" fmla="*/ 266 w 402"/>
                  <a:gd name="T93" fmla="*/ 323 h 330"/>
                  <a:gd name="T94" fmla="*/ 273 w 402"/>
                  <a:gd name="T95" fmla="*/ 314 h 330"/>
                  <a:gd name="T96" fmla="*/ 275 w 402"/>
                  <a:gd name="T97" fmla="*/ 302 h 330"/>
                  <a:gd name="T98" fmla="*/ 385 w 402"/>
                  <a:gd name="T99" fmla="*/ 302 h 330"/>
                  <a:gd name="T100" fmla="*/ 402 w 402"/>
                  <a:gd name="T101" fmla="*/ 302 h 330"/>
                  <a:gd name="T102" fmla="*/ 402 w 402"/>
                  <a:gd name="T103" fmla="*/ 275 h 330"/>
                  <a:gd name="T104" fmla="*/ 275 w 402"/>
                  <a:gd name="T105" fmla="*/ 275 h 330"/>
                  <a:gd name="T106" fmla="*/ 275 w 402"/>
                  <a:gd name="T10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330">
                    <a:moveTo>
                      <a:pt x="110" y="192"/>
                    </a:moveTo>
                    <a:lnTo>
                      <a:pt x="110" y="192"/>
                    </a:lnTo>
                    <a:lnTo>
                      <a:pt x="110" y="137"/>
                    </a:lnTo>
                    <a:lnTo>
                      <a:pt x="27" y="137"/>
                    </a:lnTo>
                    <a:lnTo>
                      <a:pt x="27" y="55"/>
                    </a:lnTo>
                    <a:lnTo>
                      <a:pt x="124" y="55"/>
                    </a:lnTo>
                    <a:cubicBezTo>
                      <a:pt x="131" y="55"/>
                      <a:pt x="138" y="57"/>
                      <a:pt x="144" y="60"/>
                    </a:cubicBezTo>
                    <a:cubicBezTo>
                      <a:pt x="150" y="64"/>
                      <a:pt x="155" y="69"/>
                      <a:pt x="159" y="75"/>
                    </a:cubicBezTo>
                    <a:cubicBezTo>
                      <a:pt x="160" y="77"/>
                      <a:pt x="161" y="79"/>
                      <a:pt x="163" y="82"/>
                    </a:cubicBezTo>
                    <a:cubicBezTo>
                      <a:pt x="164" y="85"/>
                      <a:pt x="165" y="89"/>
                      <a:pt x="166" y="92"/>
                    </a:cubicBezTo>
                    <a:cubicBezTo>
                      <a:pt x="168" y="96"/>
                      <a:pt x="169" y="99"/>
                      <a:pt x="170" y="103"/>
                    </a:cubicBezTo>
                    <a:cubicBezTo>
                      <a:pt x="171" y="106"/>
                      <a:pt x="172" y="108"/>
                      <a:pt x="172" y="110"/>
                    </a:cubicBezTo>
                    <a:cubicBezTo>
                      <a:pt x="177" y="124"/>
                      <a:pt x="182" y="138"/>
                      <a:pt x="187" y="151"/>
                    </a:cubicBezTo>
                    <a:cubicBezTo>
                      <a:pt x="191" y="165"/>
                      <a:pt x="196" y="178"/>
                      <a:pt x="201" y="192"/>
                    </a:cubicBezTo>
                    <a:lnTo>
                      <a:pt x="110" y="192"/>
                    </a:lnTo>
                    <a:close/>
                    <a:moveTo>
                      <a:pt x="275" y="0"/>
                    </a:moveTo>
                    <a:lnTo>
                      <a:pt x="275" y="0"/>
                    </a:lnTo>
                    <a:lnTo>
                      <a:pt x="247" y="0"/>
                    </a:lnTo>
                    <a:lnTo>
                      <a:pt x="247" y="192"/>
                    </a:lnTo>
                    <a:lnTo>
                      <a:pt x="230" y="192"/>
                    </a:lnTo>
                    <a:cubicBezTo>
                      <a:pt x="227" y="183"/>
                      <a:pt x="223" y="173"/>
                      <a:pt x="220" y="164"/>
                    </a:cubicBezTo>
                    <a:cubicBezTo>
                      <a:pt x="217" y="155"/>
                      <a:pt x="214" y="145"/>
                      <a:pt x="210" y="136"/>
                    </a:cubicBezTo>
                    <a:cubicBezTo>
                      <a:pt x="208" y="127"/>
                      <a:pt x="205" y="119"/>
                      <a:pt x="202" y="111"/>
                    </a:cubicBezTo>
                    <a:cubicBezTo>
                      <a:pt x="199" y="102"/>
                      <a:pt x="196" y="94"/>
                      <a:pt x="193" y="86"/>
                    </a:cubicBezTo>
                    <a:cubicBezTo>
                      <a:pt x="191" y="82"/>
                      <a:pt x="190" y="78"/>
                      <a:pt x="188" y="73"/>
                    </a:cubicBezTo>
                    <a:cubicBezTo>
                      <a:pt x="187" y="69"/>
                      <a:pt x="185" y="65"/>
                      <a:pt x="183" y="62"/>
                    </a:cubicBezTo>
                    <a:cubicBezTo>
                      <a:pt x="177" y="51"/>
                      <a:pt x="168" y="43"/>
                      <a:pt x="158" y="36"/>
                    </a:cubicBezTo>
                    <a:cubicBezTo>
                      <a:pt x="148" y="30"/>
                      <a:pt x="136" y="27"/>
                      <a:pt x="124" y="27"/>
                    </a:cubicBezTo>
                    <a:lnTo>
                      <a:pt x="27" y="27"/>
                    </a:lnTo>
                    <a:cubicBezTo>
                      <a:pt x="24" y="27"/>
                      <a:pt x="20" y="28"/>
                      <a:pt x="17" y="29"/>
                    </a:cubicBezTo>
                    <a:cubicBezTo>
                      <a:pt x="13" y="31"/>
                      <a:pt x="11" y="33"/>
                      <a:pt x="8" y="35"/>
                    </a:cubicBezTo>
                    <a:cubicBezTo>
                      <a:pt x="6" y="38"/>
                      <a:pt x="4" y="41"/>
                      <a:pt x="2" y="44"/>
                    </a:cubicBezTo>
                    <a:cubicBezTo>
                      <a:pt x="1" y="47"/>
                      <a:pt x="0" y="51"/>
                      <a:pt x="0" y="55"/>
                    </a:cubicBezTo>
                    <a:lnTo>
                      <a:pt x="0" y="302"/>
                    </a:lnTo>
                    <a:cubicBezTo>
                      <a:pt x="0" y="307"/>
                      <a:pt x="1" y="310"/>
                      <a:pt x="2" y="314"/>
                    </a:cubicBezTo>
                    <a:cubicBezTo>
                      <a:pt x="4" y="317"/>
                      <a:pt x="6" y="320"/>
                      <a:pt x="9" y="323"/>
                    </a:cubicBezTo>
                    <a:cubicBezTo>
                      <a:pt x="10" y="324"/>
                      <a:pt x="12" y="325"/>
                      <a:pt x="14" y="326"/>
                    </a:cubicBezTo>
                    <a:cubicBezTo>
                      <a:pt x="13" y="323"/>
                      <a:pt x="13" y="319"/>
                      <a:pt x="13" y="316"/>
                    </a:cubicBezTo>
                    <a:cubicBezTo>
                      <a:pt x="13" y="283"/>
                      <a:pt x="40" y="256"/>
                      <a:pt x="73" y="256"/>
                    </a:cubicBezTo>
                    <a:cubicBezTo>
                      <a:pt x="106" y="256"/>
                      <a:pt x="133" y="283"/>
                      <a:pt x="133" y="316"/>
                    </a:cubicBezTo>
                    <a:cubicBezTo>
                      <a:pt x="133" y="321"/>
                      <a:pt x="132" y="325"/>
                      <a:pt x="131" y="330"/>
                    </a:cubicBezTo>
                    <a:lnTo>
                      <a:pt x="148" y="330"/>
                    </a:lnTo>
                    <a:cubicBezTo>
                      <a:pt x="147" y="325"/>
                      <a:pt x="146" y="321"/>
                      <a:pt x="146" y="316"/>
                    </a:cubicBezTo>
                    <a:cubicBezTo>
                      <a:pt x="146" y="283"/>
                      <a:pt x="173" y="256"/>
                      <a:pt x="206" y="256"/>
                    </a:cubicBezTo>
                    <a:cubicBezTo>
                      <a:pt x="239" y="256"/>
                      <a:pt x="266" y="283"/>
                      <a:pt x="266" y="316"/>
                    </a:cubicBezTo>
                    <a:cubicBezTo>
                      <a:pt x="266" y="318"/>
                      <a:pt x="266" y="321"/>
                      <a:pt x="265" y="323"/>
                    </a:cubicBezTo>
                    <a:cubicBezTo>
                      <a:pt x="266" y="323"/>
                      <a:pt x="266" y="323"/>
                      <a:pt x="266" y="323"/>
                    </a:cubicBezTo>
                    <a:cubicBezTo>
                      <a:pt x="269" y="320"/>
                      <a:pt x="271" y="317"/>
                      <a:pt x="273" y="314"/>
                    </a:cubicBezTo>
                    <a:cubicBezTo>
                      <a:pt x="274" y="310"/>
                      <a:pt x="275" y="307"/>
                      <a:pt x="275" y="302"/>
                    </a:cubicBezTo>
                    <a:lnTo>
                      <a:pt x="385" y="302"/>
                    </a:lnTo>
                    <a:lnTo>
                      <a:pt x="402" y="302"/>
                    </a:lnTo>
                    <a:lnTo>
                      <a:pt x="402" y="275"/>
                    </a:lnTo>
                    <a:lnTo>
                      <a:pt x="275" y="275"/>
                    </a:lnTo>
                    <a:lnTo>
                      <a:pt x="27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Freeform 26">
                <a:extLst>
                  <a:ext uri="{FF2B5EF4-FFF2-40B4-BE49-F238E27FC236}">
                    <a16:creationId xmlns:a16="http://schemas.microsoft.com/office/drawing/2014/main" id="{89FD7311-D84A-4E75-8882-DEF76B26FDCD}"/>
                  </a:ext>
                </a:extLst>
              </p:cNvPr>
              <p:cNvSpPr>
                <a:spLocks/>
              </p:cNvSpPr>
              <p:nvPr/>
            </p:nvSpPr>
            <p:spPr bwMode="auto">
              <a:xfrm>
                <a:off x="5435" y="240"/>
                <a:ext cx="34" cy="34"/>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82" name="Freeform 27">
                <a:extLst>
                  <a:ext uri="{FF2B5EF4-FFF2-40B4-BE49-F238E27FC236}">
                    <a16:creationId xmlns:a16="http://schemas.microsoft.com/office/drawing/2014/main" id="{23BF84C9-9B0E-4FCD-A314-32FD02F60223}"/>
                  </a:ext>
                </a:extLst>
              </p:cNvPr>
              <p:cNvSpPr>
                <a:spLocks/>
              </p:cNvSpPr>
              <p:nvPr/>
            </p:nvSpPr>
            <p:spPr bwMode="auto">
              <a:xfrm>
                <a:off x="5435" y="291"/>
                <a:ext cx="62" cy="34"/>
              </a:xfrm>
              <a:custGeom>
                <a:avLst/>
                <a:gdLst>
                  <a:gd name="T0" fmla="*/ 0 w 99"/>
                  <a:gd name="T1" fmla="*/ 55 h 55"/>
                  <a:gd name="T2" fmla="*/ 0 w 99"/>
                  <a:gd name="T3" fmla="*/ 55 h 55"/>
                  <a:gd name="T4" fmla="*/ 55 w 99"/>
                  <a:gd name="T5" fmla="*/ 55 h 55"/>
                  <a:gd name="T6" fmla="*/ 99 w 99"/>
                  <a:gd name="T7" fmla="*/ 55 h 55"/>
                  <a:gd name="T8" fmla="*/ 99 w 99"/>
                  <a:gd name="T9" fmla="*/ 0 h 55"/>
                  <a:gd name="T10" fmla="*/ 0 w 99"/>
                  <a:gd name="T11" fmla="*/ 0 h 55"/>
                  <a:gd name="T12" fmla="*/ 0 w 9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99" h="55">
                    <a:moveTo>
                      <a:pt x="0" y="55"/>
                    </a:moveTo>
                    <a:lnTo>
                      <a:pt x="0" y="55"/>
                    </a:lnTo>
                    <a:lnTo>
                      <a:pt x="55" y="55"/>
                    </a:lnTo>
                    <a:lnTo>
                      <a:pt x="99" y="55"/>
                    </a:lnTo>
                    <a:lnTo>
                      <a:pt x="99" y="0"/>
                    </a:lnTo>
                    <a:lnTo>
                      <a:pt x="0" y="0"/>
                    </a:lnTo>
                    <a:lnTo>
                      <a:pt x="0" y="55"/>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83" name="Freeform 28">
                <a:extLst>
                  <a:ext uri="{FF2B5EF4-FFF2-40B4-BE49-F238E27FC236}">
                    <a16:creationId xmlns:a16="http://schemas.microsoft.com/office/drawing/2014/main" id="{F457A06B-4CEE-46C7-8DE2-B3C474B16FA7}"/>
                  </a:ext>
                </a:extLst>
              </p:cNvPr>
              <p:cNvSpPr>
                <a:spLocks noEditPoints="1"/>
              </p:cNvSpPr>
              <p:nvPr/>
            </p:nvSpPr>
            <p:spPr bwMode="auto">
              <a:xfrm>
                <a:off x="5266" y="339"/>
                <a:ext cx="57" cy="58"/>
              </a:xfrm>
              <a:custGeom>
                <a:avLst/>
                <a:gdLst>
                  <a:gd name="T0" fmla="*/ 47 w 93"/>
                  <a:gd name="T1" fmla="*/ 67 h 94"/>
                  <a:gd name="T2" fmla="*/ 47 w 93"/>
                  <a:gd name="T3" fmla="*/ 67 h 94"/>
                  <a:gd name="T4" fmla="*/ 27 w 93"/>
                  <a:gd name="T5" fmla="*/ 47 h 94"/>
                  <a:gd name="T6" fmla="*/ 47 w 93"/>
                  <a:gd name="T7" fmla="*/ 27 h 94"/>
                  <a:gd name="T8" fmla="*/ 67 w 93"/>
                  <a:gd name="T9" fmla="*/ 47 h 94"/>
                  <a:gd name="T10" fmla="*/ 47 w 93"/>
                  <a:gd name="T11" fmla="*/ 67 h 94"/>
                  <a:gd name="T12" fmla="*/ 47 w 93"/>
                  <a:gd name="T13" fmla="*/ 0 h 94"/>
                  <a:gd name="T14" fmla="*/ 47 w 93"/>
                  <a:gd name="T15" fmla="*/ 0 h 94"/>
                  <a:gd name="T16" fmla="*/ 0 w 93"/>
                  <a:gd name="T17" fmla="*/ 47 h 94"/>
                  <a:gd name="T18" fmla="*/ 2 w 93"/>
                  <a:gd name="T19" fmla="*/ 61 h 94"/>
                  <a:gd name="T20" fmla="*/ 47 w 93"/>
                  <a:gd name="T21" fmla="*/ 94 h 94"/>
                  <a:gd name="T22" fmla="*/ 91 w 93"/>
                  <a:gd name="T23" fmla="*/ 61 h 94"/>
                  <a:gd name="T24" fmla="*/ 93 w 93"/>
                  <a:gd name="T25" fmla="*/ 47 h 94"/>
                  <a:gd name="T26" fmla="*/ 47 w 93"/>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2" y="61"/>
                    </a:cubicBezTo>
                    <a:cubicBezTo>
                      <a:pt x="8" y="80"/>
                      <a:pt x="26" y="94"/>
                      <a:pt x="47" y="94"/>
                    </a:cubicBezTo>
                    <a:cubicBezTo>
                      <a:pt x="68" y="94"/>
                      <a:pt x="85" y="80"/>
                      <a:pt x="91" y="61"/>
                    </a:cubicBezTo>
                    <a:cubicBezTo>
                      <a:pt x="93" y="56"/>
                      <a:pt x="93" y="52"/>
                      <a:pt x="93" y="47"/>
                    </a:cubicBezTo>
                    <a:cubicBezTo>
                      <a:pt x="93" y="21"/>
                      <a:pt x="73" y="0"/>
                      <a:pt x="47" y="0"/>
                    </a:cubicBez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84" name="Freeform 29">
                <a:extLst>
                  <a:ext uri="{FF2B5EF4-FFF2-40B4-BE49-F238E27FC236}">
                    <a16:creationId xmlns:a16="http://schemas.microsoft.com/office/drawing/2014/main" id="{EE0F76E1-023F-4DAE-AD02-5CD2CB8EDE63}"/>
                  </a:ext>
                </a:extLst>
              </p:cNvPr>
              <p:cNvSpPr>
                <a:spLocks noEditPoints="1"/>
              </p:cNvSpPr>
              <p:nvPr/>
            </p:nvSpPr>
            <p:spPr bwMode="auto">
              <a:xfrm>
                <a:off x="5348" y="339"/>
                <a:ext cx="59" cy="58"/>
              </a:xfrm>
              <a:custGeom>
                <a:avLst/>
                <a:gdLst>
                  <a:gd name="T0" fmla="*/ 47 w 94"/>
                  <a:gd name="T1" fmla="*/ 67 h 94"/>
                  <a:gd name="T2" fmla="*/ 47 w 94"/>
                  <a:gd name="T3" fmla="*/ 67 h 94"/>
                  <a:gd name="T4" fmla="*/ 27 w 94"/>
                  <a:gd name="T5" fmla="*/ 47 h 94"/>
                  <a:gd name="T6" fmla="*/ 47 w 94"/>
                  <a:gd name="T7" fmla="*/ 27 h 94"/>
                  <a:gd name="T8" fmla="*/ 67 w 94"/>
                  <a:gd name="T9" fmla="*/ 47 h 94"/>
                  <a:gd name="T10" fmla="*/ 47 w 94"/>
                  <a:gd name="T11" fmla="*/ 67 h 94"/>
                  <a:gd name="T12" fmla="*/ 47 w 94"/>
                  <a:gd name="T13" fmla="*/ 0 h 94"/>
                  <a:gd name="T14" fmla="*/ 47 w 94"/>
                  <a:gd name="T15" fmla="*/ 0 h 94"/>
                  <a:gd name="T16" fmla="*/ 0 w 94"/>
                  <a:gd name="T17" fmla="*/ 47 h 94"/>
                  <a:gd name="T18" fmla="*/ 3 w 94"/>
                  <a:gd name="T19" fmla="*/ 61 h 94"/>
                  <a:gd name="T20" fmla="*/ 47 w 94"/>
                  <a:gd name="T21" fmla="*/ 94 h 94"/>
                  <a:gd name="T22" fmla="*/ 92 w 94"/>
                  <a:gd name="T23" fmla="*/ 60 h 94"/>
                  <a:gd name="T24" fmla="*/ 94 w 94"/>
                  <a:gd name="T25" fmla="*/ 47 h 94"/>
                  <a:gd name="T26" fmla="*/ 47 w 94"/>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3" y="61"/>
                    </a:cubicBezTo>
                    <a:cubicBezTo>
                      <a:pt x="9" y="80"/>
                      <a:pt x="26" y="94"/>
                      <a:pt x="47" y="94"/>
                    </a:cubicBezTo>
                    <a:cubicBezTo>
                      <a:pt x="68" y="94"/>
                      <a:pt x="86" y="80"/>
                      <a:pt x="92" y="60"/>
                    </a:cubicBezTo>
                    <a:cubicBezTo>
                      <a:pt x="93" y="56"/>
                      <a:pt x="94" y="52"/>
                      <a:pt x="94" y="47"/>
                    </a:cubicBezTo>
                    <a:cubicBezTo>
                      <a:pt x="94" y="21"/>
                      <a:pt x="73" y="0"/>
                      <a:pt x="47" y="0"/>
                    </a:cubicBez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grpSp>
    </p:spTree>
    <p:extLst>
      <p:ext uri="{BB962C8B-B14F-4D97-AF65-F5344CB8AC3E}">
        <p14:creationId xmlns:p14="http://schemas.microsoft.com/office/powerpoint/2010/main" val="2633849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10" presetClass="entr" presetSubtype="0" fill="hold" nodeType="withEffect">
                                  <p:stCondLst>
                                    <p:cond delay="0"/>
                                  </p:stCondLst>
                                  <p:childTnLst>
                                    <p:set>
                                      <p:cBhvr>
                                        <p:cTn id="9" dur="1" fill="hold">
                                          <p:stCondLst>
                                            <p:cond delay="0"/>
                                          </p:stCondLst>
                                        </p:cTn>
                                        <p:tgtEl>
                                          <p:spTgt spid="176"/>
                                        </p:tgtEl>
                                        <p:attrNameLst>
                                          <p:attrName>style.visibility</p:attrName>
                                        </p:attrNameLst>
                                      </p:cBhvr>
                                      <p:to>
                                        <p:strVal val="visible"/>
                                      </p:to>
                                    </p:set>
                                    <p:animEffect transition="in" filter="fade">
                                      <p:cBhvr>
                                        <p:cTn id="10" dur="500"/>
                                        <p:tgtEl>
                                          <p:spTgt spid="1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7"/>
                                        </p:tgtEl>
                                        <p:attrNameLst>
                                          <p:attrName>style.visibility</p:attrName>
                                        </p:attrNameLst>
                                      </p:cBhvr>
                                      <p:to>
                                        <p:strVal val="visible"/>
                                      </p:to>
                                    </p:set>
                                    <p:animEffect transition="in" filter="fade">
                                      <p:cBhvr>
                                        <p:cTn id="16" dur="500"/>
                                        <p:tgtEl>
                                          <p:spTgt spid="127"/>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0"/>
                                        </p:tgtEl>
                                        <p:attrNameLst>
                                          <p:attrName>style.visibility</p:attrName>
                                        </p:attrNameLst>
                                      </p:cBhvr>
                                      <p:to>
                                        <p:strVal val="visible"/>
                                      </p:to>
                                    </p:set>
                                    <p:animEffect transition="in" filter="fade">
                                      <p:cBhvr>
                                        <p:cTn id="22" dur="500"/>
                                        <p:tgtEl>
                                          <p:spTgt spid="200"/>
                                        </p:tgtEl>
                                      </p:cBhvr>
                                    </p:animEffect>
                                  </p:childTnLst>
                                </p:cTn>
                              </p:par>
                              <p:par>
                                <p:cTn id="23" presetID="10" presetClass="entr" presetSubtype="0" fill="hold" nodeType="with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500"/>
                                        <p:tgtEl>
                                          <p:spTgt spid="6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animEffect transition="in" filter="fade">
                                      <p:cBhvr>
                                        <p:cTn id="33" dur="500"/>
                                        <p:tgtEl>
                                          <p:spTgt spid="1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1"/>
                                        </p:tgtEl>
                                        <p:attrNameLst>
                                          <p:attrName>style.visibility</p:attrName>
                                        </p:attrNameLst>
                                      </p:cBhvr>
                                      <p:to>
                                        <p:strVal val="visible"/>
                                      </p:to>
                                    </p:set>
                                    <p:animEffect transition="in" filter="fade">
                                      <p:cBhvr>
                                        <p:cTn id="36" dur="500"/>
                                        <p:tgtEl>
                                          <p:spTgt spid="2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2"/>
                                        </p:tgtEl>
                                        <p:attrNameLst>
                                          <p:attrName>style.visibility</p:attrName>
                                        </p:attrNameLst>
                                      </p:cBhvr>
                                      <p:to>
                                        <p:strVal val="visible"/>
                                      </p:to>
                                    </p:set>
                                    <p:animEffect transition="in" filter="fade">
                                      <p:cBhvr>
                                        <p:cTn id="39" dur="500"/>
                                        <p:tgtEl>
                                          <p:spTgt spid="222"/>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36"/>
                                        </p:tgtEl>
                                        <p:attrNameLst>
                                          <p:attrName>style.visibility</p:attrName>
                                        </p:attrNameLst>
                                      </p:cBhvr>
                                      <p:to>
                                        <p:strVal val="visible"/>
                                      </p:to>
                                    </p:set>
                                    <p:animEffect transition="in" filter="fade">
                                      <p:cBhvr>
                                        <p:cTn id="45" dur="500"/>
                                        <p:tgtEl>
                                          <p:spTgt spid="23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4"/>
                                        </p:tgtEl>
                                        <p:attrNameLst>
                                          <p:attrName>style.visibility</p:attrName>
                                        </p:attrNameLst>
                                      </p:cBhvr>
                                      <p:to>
                                        <p:strVal val="visible"/>
                                      </p:to>
                                    </p:set>
                                    <p:animEffect transition="in" filter="fade">
                                      <p:cBhvr>
                                        <p:cTn id="53" dur="500"/>
                                        <p:tgtEl>
                                          <p:spTgt spid="12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35"/>
                                        </p:tgtEl>
                                        <p:attrNameLst>
                                          <p:attrName>style.visibility</p:attrName>
                                        </p:attrNameLst>
                                      </p:cBhvr>
                                      <p:to>
                                        <p:strVal val="visible"/>
                                      </p:to>
                                    </p:set>
                                    <p:animEffect transition="in" filter="fade">
                                      <p:cBhvr>
                                        <p:cTn id="56" dur="500"/>
                                        <p:tgtEl>
                                          <p:spTgt spid="135"/>
                                        </p:tgtEl>
                                      </p:cBhvr>
                                    </p:animEffect>
                                  </p:childTnLst>
                                </p:cTn>
                              </p:par>
                              <p:par>
                                <p:cTn id="57" presetID="10"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25"/>
                                        </p:tgtEl>
                                        <p:attrNameLst>
                                          <p:attrName>style.visibility</p:attrName>
                                        </p:attrNameLst>
                                      </p:cBhvr>
                                      <p:to>
                                        <p:strVal val="visible"/>
                                      </p:to>
                                    </p:set>
                                    <p:animEffect transition="in" filter="fade">
                                      <p:cBhvr>
                                        <p:cTn id="64" dur="500"/>
                                        <p:tgtEl>
                                          <p:spTgt spid="2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24"/>
                                        </p:tgtEl>
                                        <p:attrNameLst>
                                          <p:attrName>style.visibility</p:attrName>
                                        </p:attrNameLst>
                                      </p:cBhvr>
                                      <p:to>
                                        <p:strVal val="visible"/>
                                      </p:to>
                                    </p:set>
                                    <p:animEffect transition="in" filter="fade">
                                      <p:cBhvr>
                                        <p:cTn id="67" dur="500"/>
                                        <p:tgtEl>
                                          <p:spTgt spid="22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6"/>
                                        </p:tgtEl>
                                        <p:attrNameLst>
                                          <p:attrName>style.visibility</p:attrName>
                                        </p:attrNameLst>
                                      </p:cBhvr>
                                      <p:to>
                                        <p:strVal val="visible"/>
                                      </p:to>
                                    </p:set>
                                    <p:animEffect transition="in" filter="fade">
                                      <p:cBhvr>
                                        <p:cTn id="70" dur="500"/>
                                        <p:tgtEl>
                                          <p:spTgt spid="136"/>
                                        </p:tgtEl>
                                      </p:cBhvr>
                                    </p:animEffect>
                                  </p:childTnLst>
                                </p:cTn>
                              </p:par>
                              <p:par>
                                <p:cTn id="71" presetID="10" presetClass="entr" presetSubtype="0" fill="hold" nodeType="withEffect">
                                  <p:stCondLst>
                                    <p:cond delay="0"/>
                                  </p:stCondLst>
                                  <p:childTnLst>
                                    <p:set>
                                      <p:cBhvr>
                                        <p:cTn id="72" dur="1" fill="hold">
                                          <p:stCondLst>
                                            <p:cond delay="0"/>
                                          </p:stCondLst>
                                        </p:cTn>
                                        <p:tgtEl>
                                          <p:spTgt spid="139"/>
                                        </p:tgtEl>
                                        <p:attrNameLst>
                                          <p:attrName>style.visibility</p:attrName>
                                        </p:attrNameLst>
                                      </p:cBhvr>
                                      <p:to>
                                        <p:strVal val="visible"/>
                                      </p:to>
                                    </p:set>
                                    <p:animEffect transition="in" filter="fade">
                                      <p:cBhvr>
                                        <p:cTn id="73" dur="500"/>
                                        <p:tgtEl>
                                          <p:spTgt spid="1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7"/>
                                        </p:tgtEl>
                                        <p:attrNameLst>
                                          <p:attrName>style.visibility</p:attrName>
                                        </p:attrNameLst>
                                      </p:cBhvr>
                                      <p:to>
                                        <p:strVal val="visible"/>
                                      </p:to>
                                    </p:set>
                                    <p:animEffect transition="in" filter="fade">
                                      <p:cBhvr>
                                        <p:cTn id="76" dur="500"/>
                                        <p:tgtEl>
                                          <p:spTgt spid="137"/>
                                        </p:tgtEl>
                                      </p:cBhvr>
                                    </p:animEffect>
                                  </p:childTnLst>
                                </p:cTn>
                              </p:par>
                              <p:par>
                                <p:cTn id="77" presetID="10" presetClass="entr" presetSubtype="0"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0"/>
                                        </p:tgtEl>
                                        <p:attrNameLst>
                                          <p:attrName>style.visibility</p:attrName>
                                        </p:attrNameLst>
                                      </p:cBhvr>
                                      <p:to>
                                        <p:strVal val="visible"/>
                                      </p:to>
                                    </p:set>
                                    <p:animEffect transition="in" filter="fade">
                                      <p:cBhvr>
                                        <p:cTn id="82" dur="500"/>
                                        <p:tgtEl>
                                          <p:spTgt spid="220"/>
                                        </p:tgtEl>
                                      </p:cBhvr>
                                    </p:animEffect>
                                  </p:childTnLst>
                                </p:cTn>
                              </p:par>
                              <p:par>
                                <p:cTn id="83" presetID="10" presetClass="entr" presetSubtype="0" fill="hold" nodeType="withEffect">
                                  <p:stCondLst>
                                    <p:cond delay="0"/>
                                  </p:stCondLst>
                                  <p:childTnLst>
                                    <p:set>
                                      <p:cBhvr>
                                        <p:cTn id="84" dur="1" fill="hold">
                                          <p:stCondLst>
                                            <p:cond delay="0"/>
                                          </p:stCondLst>
                                        </p:cTn>
                                        <p:tgtEl>
                                          <p:spTgt spid="191"/>
                                        </p:tgtEl>
                                        <p:attrNameLst>
                                          <p:attrName>style.visibility</p:attrName>
                                        </p:attrNameLst>
                                      </p:cBhvr>
                                      <p:to>
                                        <p:strVal val="visible"/>
                                      </p:to>
                                    </p:set>
                                    <p:animEffect transition="in" filter="fade">
                                      <p:cBhvr>
                                        <p:cTn id="85" dur="500"/>
                                        <p:tgtEl>
                                          <p:spTgt spid="19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0"/>
                                        </p:tgtEl>
                                        <p:attrNameLst>
                                          <p:attrName>style.visibility</p:attrName>
                                        </p:attrNameLst>
                                      </p:cBhvr>
                                      <p:to>
                                        <p:strVal val="visible"/>
                                      </p:to>
                                    </p:set>
                                    <p:animEffect transition="in" filter="fade">
                                      <p:cBhvr>
                                        <p:cTn id="88" dur="500"/>
                                        <p:tgtEl>
                                          <p:spTgt spid="16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73"/>
                                        </p:tgtEl>
                                        <p:attrNameLst>
                                          <p:attrName>style.visibility</p:attrName>
                                        </p:attrNameLst>
                                      </p:cBhvr>
                                      <p:to>
                                        <p:strVal val="visible"/>
                                      </p:to>
                                    </p:set>
                                    <p:animEffect transition="in" filter="fade">
                                      <p:cBhvr>
                                        <p:cTn id="93"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5" grpId="0"/>
      <p:bldP spid="124" grpId="0"/>
      <p:bldP spid="135" grpId="0"/>
      <p:bldP spid="119" grpId="0"/>
      <p:bldP spid="136" grpId="0"/>
      <p:bldP spid="137" grpId="0"/>
      <p:bldP spid="200" grpId="0"/>
      <p:bldP spid="224" grpId="0"/>
      <p:bldP spid="222" grpId="0"/>
      <p:bldP spid="221" grpId="0"/>
      <p:bldP spid="132" grpId="0"/>
      <p:bldP spid="220" grpId="0"/>
      <p:bldP spid="160" grpId="0"/>
    </p:bldLst>
  </p:timing>
</p:sld>
</file>

<file path=ppt/tags/tag1.xml><?xml version="1.0" encoding="utf-8"?>
<p:tagLst xmlns:a="http://schemas.openxmlformats.org/drawingml/2006/main" xmlns:r="http://schemas.openxmlformats.org/officeDocument/2006/relationships" xmlns:p="http://schemas.openxmlformats.org/presentationml/2006/main">
  <p:tag name="COMPOSERSHAPES" val="[{&quot;ShapeName&quot;:&quot;Title&quot;,&quot;ComposerBlocks&quot;:[{&quot;BlockName&quot;:&quot;Title&quot;}]},{&quot;ShapeName&quot;:&quot;Subtitle&quot;,&quot;ComposerBlocks&quot;:[{&quot;BlockName&quot;:&quot;Subtitle&quot;}]},{&quot;ShapeName&quot;:&quot;Caption&quot;,&quot;ComposerBlocks&quot;:[{&quot;BlockName&quot;:&quot;Shorthand&quot;}]},{&quot;ShapeName&quot;:&quot;Text&quot;,&quot;ComposerBlocks&quot;:[{&quot;BlockName&quot;:&quot;Introduction&quot;},{&quot;BlockName&quot;:&quot;Objective&quot;},{&quot;BlockName&quot;:&quot;Detail&quot;},{&quot;BlockName&quot;:&quot;Action&quot;},{&quot;BlockName&quot;:&quot;Example&quot;},{&quot;BlockName&quot;:&quot;Result&quot;},{&quot;BlockName&quot;:&quot;Summary&quot;}]},{&quot;ShapeName&quot;:&quot;Notes&quot;,&quot;ComposerBlocks&quot;:[{&quot;BlockName&quot;:&quot;Shortcut&quot;},{&quot;BlockName&quot;:&quot;Data&quot;},{&quot;BlockName&quot;:&quot;Notes&quot;}]}]"/>
  <p:tag name="KEYWORDS" val="null"/>
</p:tagLst>
</file>

<file path=ppt/tags/tag10.xml><?xml version="1.0" encoding="utf-8"?>
<p:tagLst xmlns:a="http://schemas.openxmlformats.org/drawingml/2006/main" xmlns:r="http://schemas.openxmlformats.org/officeDocument/2006/relationships" xmlns:p="http://schemas.openxmlformats.org/presentationml/2006/main">
  <p:tag name="STEPS" val="null"/>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STEPS" val="null"/>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STEPS" val="null"/>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STEPS" val="null"/>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K94FyluVnLlFDrsO2lm.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STEPS" val="null"/>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M9amfFpiN3_1HdDeMhSvy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fPMnbc6C8r2Pvir7By3qZQ"/>
</p:tagLst>
</file>

<file path=ppt/theme/theme1.xml><?xml version="1.0" encoding="utf-8"?>
<a:theme xmlns:a="http://schemas.openxmlformats.org/drawingml/2006/main" name="1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scription xmlns="fcd27103-7c69-4f79-8757-0801edc3827c" xsi:nil="true"/>
    <SharedWithUsers xmlns="dc42bae4-81d2-4934-af9c-32c2c4318b08">
      <UserInfo>
        <DisplayName>Austin Miller</DisplayName>
        <AccountId>684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C36A8875C1EC4992F28989A2589DF7" ma:contentTypeVersion="9" ma:contentTypeDescription="Create a new document." ma:contentTypeScope="" ma:versionID="1686b1aec7fe887518dcee5d0a033396">
  <xsd:schema xmlns:xsd="http://www.w3.org/2001/XMLSchema" xmlns:xs="http://www.w3.org/2001/XMLSchema" xmlns:p="http://schemas.microsoft.com/office/2006/metadata/properties" xmlns:ns2="fcd27103-7c69-4f79-8757-0801edc3827c" xmlns:ns3="dc42bae4-81d2-4934-af9c-32c2c4318b08" targetNamespace="http://schemas.microsoft.com/office/2006/metadata/properties" ma:root="true" ma:fieldsID="48f7a0fb0a3aa0ef42f513045af1be3c" ns2:_="" ns3:_="">
    <xsd:import namespace="fcd27103-7c69-4f79-8757-0801edc3827c"/>
    <xsd:import namespace="dc42bae4-81d2-4934-af9c-32c2c4318b0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Descrip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d27103-7c69-4f79-8757-0801edc382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Description" ma:index="15" nillable="true" ma:displayName="Description" ma:format="Dropdown" ma:internalName="Description">
      <xsd:simpleType>
        <xsd:restriction base="dms:Note">
          <xsd:maxLength value="255"/>
        </xsd:restriction>
      </xsd:simpleType>
    </xsd:element>
    <xsd:element name="MediaLengthInSeconds" ma:index="1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c42bae4-81d2-4934-af9c-32c2c4318b0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dcmitype/"/>
    <ds:schemaRef ds:uri="http://schemas.openxmlformats.org/package/2006/metadata/core-properties"/>
    <ds:schemaRef ds:uri="dc42bae4-81d2-4934-af9c-32c2c4318b08"/>
    <ds:schemaRef ds:uri="http://schemas.microsoft.com/office/2006/metadata/properties"/>
    <ds:schemaRef ds:uri="http://purl.org/dc/terms/"/>
    <ds:schemaRef ds:uri="http://schemas.microsoft.com/office/2006/documentManagement/types"/>
    <ds:schemaRef ds:uri="fcd27103-7c69-4f79-8757-0801edc3827c"/>
    <ds:schemaRef ds:uri="http://www.w3.org/XML/1998/namespace"/>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0AD6DDA-6BCD-4A2A-8279-0B1600F2CA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cd27103-7c69-4f79-8757-0801edc3827c"/>
    <ds:schemaRef ds:uri="dc42bae4-81d2-4934-af9c-32c2c4318b0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Business Applications Summit 2019_PPT Template (1)</Template>
  <TotalTime>377</TotalTime>
  <Words>6513</Words>
  <Application>Microsoft Office PowerPoint</Application>
  <PresentationFormat>Widescreen</PresentationFormat>
  <Paragraphs>1150</Paragraphs>
  <Slides>27</Slides>
  <Notes>22</Notes>
  <HiddenSlides>0</HiddenSlides>
  <MMClips>3</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9" baseType="lpstr">
      <vt:lpstr>Arial</vt:lpstr>
      <vt:lpstr>Calibri</vt:lpstr>
      <vt:lpstr>Calibri Light</vt:lpstr>
      <vt:lpstr>Segoe UI</vt:lpstr>
      <vt:lpstr>Segoe UI Light</vt:lpstr>
      <vt:lpstr>Segoe UI Semibold</vt:lpstr>
      <vt:lpstr>Segoe UI Semilight</vt:lpstr>
      <vt:lpstr>Symbol</vt:lpstr>
      <vt:lpstr>Times New Roman</vt:lpstr>
      <vt:lpstr>Wingdings</vt:lpstr>
      <vt:lpstr>1_Dynamics 365</vt:lpstr>
      <vt:lpstr>think-cell Slide</vt:lpstr>
      <vt:lpstr>Maximize Asset Uptime through Enterprise Field Asset Maintenance</vt:lpstr>
      <vt:lpstr>Top 3 Areas to Think About</vt:lpstr>
      <vt:lpstr>Industry trends</vt:lpstr>
      <vt:lpstr>PowerPoint Presentation</vt:lpstr>
      <vt:lpstr>Business Challenges</vt:lpstr>
      <vt:lpstr>Business Outcomes</vt:lpstr>
      <vt:lpstr>Building business continuity through intelligent, unified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Maximize Asset Uptime and Efficiency</vt:lpstr>
      <vt:lpstr>Maximize asset uptime  and efficiency</vt:lpstr>
      <vt:lpstr>PowerPoint Presentation</vt:lpstr>
      <vt:lpstr>PowerPoint Presentation</vt:lpstr>
      <vt:lpstr>PowerPoint Presentation</vt:lpstr>
      <vt:lpstr>PowerPoint Presentation</vt:lpstr>
      <vt:lpstr>PowerPoint Presentation</vt:lpstr>
      <vt:lpstr>Accelerate getting started with Dynamics 365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Business Applications Summit</dc:subject>
  <dc:creator>Arijit Basu</dc:creator>
  <cp:keywords/>
  <dc:description/>
  <cp:lastModifiedBy>Murray Fife</cp:lastModifiedBy>
  <cp:revision>3</cp:revision>
  <dcterms:created xsi:type="dcterms:W3CDTF">2019-06-04T20:24:46Z</dcterms:created>
  <dcterms:modified xsi:type="dcterms:W3CDTF">2022-06-24T15:02:04Z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0x010100A1C36A8875C1EC4992F28989A2589DF7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